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1B0F88-56A1-44E8-A9B0-D9B8DBD16D9F}">
  <a:tblStyle styleId="{711B0F88-56A1-44E8-A9B0-D9B8DBD16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de86cbe3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de86cb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1ea667431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1ea6674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ea667431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ea66743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1ea667431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1ea66743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4fe227cb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4fe227c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f8c5f20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f8c5f2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de86cbe3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de86cb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de86cbe3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de86cb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de86cbe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de86cbe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de86cbe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de86cb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551275" y="1589550"/>
            <a:ext cx="5388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Ingegneria della Conoscenza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616475" y="3630100"/>
            <a:ext cx="5322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Urban Flora:</a:t>
            </a:r>
            <a:br>
              <a:rPr lang="it" sz="2400"/>
            </a:br>
            <a:r>
              <a:rPr lang="it" sz="2400"/>
              <a:t>Deep Junk Classification e Ottimizzazione Percorsi di Raccolta</a:t>
            </a:r>
            <a:endParaRPr sz="2400"/>
          </a:p>
        </p:txBody>
      </p:sp>
      <p:pic>
        <p:nvPicPr>
          <p:cNvPr descr="Risultato immagini per uniba logo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488" y="1589557"/>
            <a:ext cx="21431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Ottimizzazione percorsi di raccolta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Inizializzazione del grafo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1225" y="2226275"/>
            <a:ext cx="44538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t" sz="1305"/>
              <a:t>Per l’esecuzione del task si inizializza il grafo su cui operare.</a:t>
            </a:r>
            <a:endParaRPr sz="1305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t" sz="1305"/>
              <a:t>Viene scaricato da “Estratti OpenStreetMap Italia” un file con estensione .pbf relativo alla città di Bari.</a:t>
            </a:r>
            <a:endParaRPr sz="1305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it" sz="1305"/>
              <a:t>Da questo estraiamo i nodi e gli archi relativi alle strade di Bari su cui si può guidare; da questi possiamo realizzare il grafo.</a:t>
            </a:r>
            <a:endParaRPr sz="1305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825" y="2226275"/>
            <a:ext cx="3705026" cy="227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del modello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1225" y="2226275"/>
            <a:ext cx="44538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problema in input necessita di un numero di nodi da considerare (centro di raccolta e cestini), il numero massimo di veicoli disponibili e la capacità dei veicoli.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il nostro caso abbiamo utilizzato 60 nodi e 6 veicoli con capacità massima di 75 kg.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Dai nodi si calcola poi una matrice di distanza dei nodi, contenente la distanza minima tra ogni coppia di nodi. La distanza minima si ottiene  usando l’algoritmo di Dijkstra.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4242" l="27888" r="30839" t="0"/>
          <a:stretch/>
        </p:blipFill>
        <p:spPr>
          <a:xfrm>
            <a:off x="5638000" y="1861350"/>
            <a:ext cx="3213225" cy="313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1225" y="2226275"/>
            <a:ext cx="44538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la risoluzione del problema settiamo un routing model </a:t>
            </a:r>
            <a:r>
              <a:rPr lang="it"/>
              <a:t>con distanze tra i nodi e riempimenti dei cestini, oltre a creare una dimensione per la capacità dei singoli veicoli.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viene trovata una soluzione con gli input inseriti, vengono stampati per ogni veicolo la distanza percorsa e il carico a fine percorso.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Risoluzione del problema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5718550" y="1262325"/>
            <a:ext cx="28470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/>
              <a:t>Vehicle 0:</a:t>
            </a:r>
            <a:br>
              <a:rPr lang="it" sz="900"/>
            </a:br>
            <a:r>
              <a:rPr lang="it" sz="900"/>
              <a:t>Distance of the route: 0m</a:t>
            </a:r>
            <a:br>
              <a:rPr lang="it" sz="900"/>
            </a:br>
            <a:r>
              <a:rPr lang="it" sz="900"/>
              <a:t>Load of the route: 0kg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/>
              <a:t>Vehicle 1:</a:t>
            </a:r>
            <a:br>
              <a:rPr lang="it" sz="900"/>
            </a:br>
            <a:r>
              <a:rPr lang="it" sz="900"/>
              <a:t>Distance of the route: 0m</a:t>
            </a:r>
            <a:br>
              <a:rPr lang="it" sz="900"/>
            </a:br>
            <a:r>
              <a:rPr lang="it" sz="900"/>
              <a:t>Load of the route: 0kg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/>
              <a:t>Vehicle 2:</a:t>
            </a:r>
            <a:br>
              <a:rPr lang="it" sz="900"/>
            </a:br>
            <a:r>
              <a:rPr lang="it" sz="900"/>
              <a:t>Distance of the route: 15343m</a:t>
            </a:r>
            <a:br>
              <a:rPr lang="it" sz="900"/>
            </a:br>
            <a:r>
              <a:rPr lang="it" sz="900"/>
              <a:t>Load of the route: 70kg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/>
              <a:t>Vehicle 3:</a:t>
            </a:r>
            <a:br>
              <a:rPr lang="it" sz="900"/>
            </a:br>
            <a:r>
              <a:rPr lang="it" sz="900"/>
              <a:t>Distance of the route: 5760m</a:t>
            </a:r>
            <a:br>
              <a:rPr lang="it" sz="900"/>
            </a:br>
            <a:r>
              <a:rPr lang="it" sz="900"/>
              <a:t>Load of the route: 62kg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/>
              <a:t>Vehicle 4:</a:t>
            </a:r>
            <a:br>
              <a:rPr lang="it" sz="900"/>
            </a:br>
            <a:r>
              <a:rPr lang="it" sz="900"/>
              <a:t>Distance of the route: 13947m</a:t>
            </a:r>
            <a:br>
              <a:rPr lang="it" sz="900"/>
            </a:br>
            <a:r>
              <a:rPr lang="it" sz="900"/>
              <a:t>Load of the route: 58kg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/>
              <a:t>Vehicle 5:</a:t>
            </a:r>
            <a:br>
              <a:rPr lang="it" sz="900"/>
            </a:br>
            <a:r>
              <a:rPr lang="it" sz="900"/>
              <a:t>Distance of the route: 19831m</a:t>
            </a:r>
            <a:br>
              <a:rPr lang="it" sz="900"/>
            </a:br>
            <a:r>
              <a:rPr lang="it" sz="900"/>
              <a:t>Load of the route: 74kg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Risoluzione del problema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150" y="2091975"/>
            <a:ext cx="76857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Oltre alla stampa, vengono plottati su una mappa i percorsi ottenuti dalla risoluzione del problema con i nodi dei cestini e il centro di raccolta.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13374" l="0" r="0" t="0"/>
          <a:stretch/>
        </p:blipFill>
        <p:spPr>
          <a:xfrm>
            <a:off x="1275425" y="2649200"/>
            <a:ext cx="6593151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1225" y="2226275"/>
            <a:ext cx="44538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Usando gli stessi nodi ma spostando il centro di raccolta, </a:t>
            </a:r>
            <a:r>
              <a:rPr lang="it"/>
              <a:t>notiamo che il numero dei veicoli impiegati non varia. L’aspetto che varia maggiormente è la distanza totale percorsa da tutti i veicoli.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Risoluzione del problema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9780" l="4986" r="5807" t="9392"/>
          <a:stretch/>
        </p:blipFill>
        <p:spPr>
          <a:xfrm>
            <a:off x="5638000" y="2226279"/>
            <a:ext cx="3213225" cy="131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30000" y="2057575"/>
            <a:ext cx="37311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Per quanto riguarda il modello di </a:t>
            </a:r>
            <a:r>
              <a:rPr b="1" lang="it" sz="1300"/>
              <a:t>Junk Classification</a:t>
            </a:r>
            <a:r>
              <a:rPr lang="it" sz="1300"/>
              <a:t>, le prestazioni sono soddisfacenti ma c’è ancora margine di miglioramento.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/>
              <a:t>In futuro, si potrebbe provare a migliorare il modello indagando in diverse direzioni: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Architetture diverse, con numero e dimensione diversa dei layer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Regolarizzazione dei pesi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Aggiunta di side-information collezionabili attraverso i sensori dei cestini</a:t>
            </a:r>
            <a:endParaRPr/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4819475" y="2057575"/>
            <a:ext cx="37311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/>
              <a:t>Per </a:t>
            </a:r>
            <a:r>
              <a:rPr lang="it" sz="1300"/>
              <a:t>quanto riguarda l’</a:t>
            </a:r>
            <a:r>
              <a:rPr b="1" lang="it" sz="1300"/>
              <a:t>Ottimizzazione dei percorsi</a:t>
            </a:r>
            <a:r>
              <a:rPr lang="it" sz="1300"/>
              <a:t> si può provare a creare un modello che tenga conto di più centri di raccolta e veicoli di diversa capacità.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Grazie per l’attenzione!</a:t>
            </a:r>
            <a:endParaRPr sz="3000"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5310425" y="35041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Studenti: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Marco Barnaba</a:t>
            </a:r>
            <a:br>
              <a:rPr lang="it" sz="1400"/>
            </a:br>
            <a:r>
              <a:rPr lang="it" sz="1400"/>
              <a:t>Gianluca Colasuonno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Francesco Coviello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 di partenza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Urban Flora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022575" y="1622400"/>
            <a:ext cx="50391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Nata nell’ambito del progetto Samsung Smart Things 2021 per unire Iot e Intelligenza Artificiale, incentiva un comportamento eco-friendly in contesto urbano.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Interagendo con gli Smart Objects presenti in città, gli </a:t>
            </a:r>
            <a:r>
              <a:rPr b="1" lang="it"/>
              <a:t>utenti</a:t>
            </a:r>
            <a:r>
              <a:rPr lang="it"/>
              <a:t> attraverso un’ App possono guadagnare punti da riscattare in negozi fisici.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48" y="2087123"/>
            <a:ext cx="1157400" cy="1197300"/>
          </a:xfrm>
          <a:prstGeom prst="ellipse">
            <a:avLst/>
          </a:prstGeom>
          <a:noFill/>
          <a:ln cap="rnd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34587" l="20000" r="5816" t="14164"/>
          <a:stretch/>
        </p:blipFill>
        <p:spPr>
          <a:xfrm>
            <a:off x="5302001" y="2961650"/>
            <a:ext cx="3580278" cy="1919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elettronico&#10;&#10;Descrizione generata automaticamente"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3318" y="1955173"/>
            <a:ext cx="822791" cy="15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35275" y="3793100"/>
            <a:ext cx="4662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 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amministrazioni </a:t>
            </a:r>
            <a:r>
              <a:rPr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 adottano la soluzione ricevono un servizio di data-analysis delle informazioni raccolte, al fine di migliorare il servizio offerto ai cittadini.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cestini Smart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37743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ora unica tipologia di Smart Objects prevista, p</a:t>
            </a:r>
            <a:r>
              <a:rPr lang="it"/>
              <a:t>remiano con punti gli utenti che li utilizzano.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Usano l’ IA per classificare e smistare automaticamente i rifiuti, per questo abbiamo sviluppato un modello che sfrutta il </a:t>
            </a:r>
            <a:r>
              <a:rPr b="1" lang="it"/>
              <a:t>Deep Learning</a:t>
            </a:r>
            <a:r>
              <a:rPr lang="it"/>
              <a:t> per il task di classificazione.</a:t>
            </a:r>
            <a:endParaRPr/>
          </a:p>
        </p:txBody>
      </p:sp>
      <p:pic>
        <p:nvPicPr>
          <p:cNvPr descr="Immagine che contiene interni&#10;&#10;Descrizione generata automaticamente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19983" r="25371" t="0"/>
          <a:stretch/>
        </p:blipFill>
        <p:spPr>
          <a:xfrm>
            <a:off x="5313135" y="1216068"/>
            <a:ext cx="3034800" cy="31239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dati raccolti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25449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sensori presenti sui cestini permettono di raccogliere diverse informazioni, aprendo la possibilità a diverse aree di analisi.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Abbiamo sfruttato i dati sul riempimento per mostrare un algoritmo per l’</a:t>
            </a:r>
            <a:r>
              <a:rPr b="1" lang="it"/>
              <a:t>ottimizzazione dei percorsi di raccolta</a:t>
            </a:r>
            <a:r>
              <a:rPr lang="it"/>
              <a:t> dei rifiuti.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11485" l="4184" r="3033" t="9953"/>
          <a:stretch/>
        </p:blipFill>
        <p:spPr>
          <a:xfrm>
            <a:off x="3274125" y="1176875"/>
            <a:ext cx="5763003" cy="36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Junk 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del Modello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1225" y="1861350"/>
            <a:ext cx="51123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L’architettura di partenza prevedeva 3 layer di convoluzione seguiti da un layer denso, prima del layer di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L’overfitting della rete è stato subito evidente.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migliorarla abbiamo: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- Aggiunto un layer di </a:t>
            </a:r>
            <a:r>
              <a:rPr b="1" lang="it"/>
              <a:t>Data Augmentation</a:t>
            </a:r>
            <a:r>
              <a:rPr lang="it"/>
              <a:t> per migliorare le prestazioni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- Reso l'architettura </a:t>
            </a:r>
            <a:r>
              <a:rPr b="1" lang="it"/>
              <a:t>più profonda</a:t>
            </a:r>
            <a:r>
              <a:rPr lang="it"/>
              <a:t>, aggiungendo un layer convoluzionale.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- Aggiunto un layer di </a:t>
            </a:r>
            <a:r>
              <a:rPr b="1" lang="it"/>
              <a:t>Dropout</a:t>
            </a:r>
            <a:r>
              <a:rPr lang="it"/>
              <a:t> per ridurre l'overfitting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 destra, i dati riferiti al modello “aumentato”.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325" y="1646363"/>
            <a:ext cx="3005675" cy="29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Tuning Iperparametri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1225" y="1861350"/>
            <a:ext cx="51123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questo punto, la ricerca si è concentrata sulla migliore configurazione del modello, prendendo in considerazione: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Percentuale Dropout, tra il 10% e il 30%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Ottimizzatore, tra i principali forniti da 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Learning rate per l’ ottimizzatore più performante, tra 0,1 e 0,0001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Numero di unità nell’ultimo layer Denso, tra 32 e 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particolare, con il Keras Tuner è stato utilizzato l’algoritmo HyperBand, che mantiene “in vita” incrementalmente i modelli più promettenti.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5941125" y="14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{711B0F88-56A1-44E8-A9B0-D9B8DBD16D9F}</a:tableStyleId>
              </a:tblPr>
              <a:tblGrid>
                <a:gridCol w="1818750"/>
                <a:gridCol w="115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Hyperparameter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Best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Dropout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Optimizer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Adamax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Units in Dense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30000" y="1318650"/>
            <a:ext cx="4908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 Finale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1225" y="1861350"/>
            <a:ext cx="37431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l modello fornisce una precisione molto vicina a </a:t>
            </a:r>
            <a:r>
              <a:rPr b="1" lang="it"/>
              <a:t>0.8</a:t>
            </a:r>
            <a:r>
              <a:rPr lang="it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C’è ancora margine di miglioramento dal momento che oltre le 40 epoche la loss sembra invertire il trend decrescente.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4816475" y="874902"/>
            <a:ext cx="3743100" cy="375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