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41" autoAdjust="0"/>
  </p:normalViewPr>
  <p:slideViewPr>
    <p:cSldViewPr snapToGrid="0">
      <p:cViewPr>
        <p:scale>
          <a:sx n="100" d="100"/>
          <a:sy n="100" d="100"/>
        </p:scale>
        <p:origin x="230"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25B03-0C3A-9E83-83F0-E3D40D8A0F28}"/>
              </a:ext>
            </a:extLst>
          </p:cNvPr>
          <p:cNvSpPr>
            <a:spLocks noGrp="1"/>
          </p:cNvSpPr>
          <p:nvPr>
            <p:ph type="ctrTitle"/>
          </p:nvPr>
        </p:nvSpPr>
        <p:spPr/>
        <p:txBody>
          <a:bodyPr/>
          <a:lstStyle/>
          <a:p>
            <a:r>
              <a:rPr lang="it-IT" dirty="0"/>
              <a:t>Visual </a:t>
            </a:r>
            <a:r>
              <a:rPr lang="en-GB" dirty="0"/>
              <a:t>analytics -</a:t>
            </a:r>
            <a:r>
              <a:rPr lang="it-IT" dirty="0"/>
              <a:t> Homework 1</a:t>
            </a:r>
          </a:p>
        </p:txBody>
      </p:sp>
      <p:sp>
        <p:nvSpPr>
          <p:cNvPr id="3" name="Sottotitolo 2">
            <a:extLst>
              <a:ext uri="{FF2B5EF4-FFF2-40B4-BE49-F238E27FC236}">
                <a16:creationId xmlns:a16="http://schemas.microsoft.com/office/drawing/2014/main" id="{25304A02-A773-E3DD-61C0-826E95C0E886}"/>
              </a:ext>
            </a:extLst>
          </p:cNvPr>
          <p:cNvSpPr>
            <a:spLocks noGrp="1"/>
          </p:cNvSpPr>
          <p:nvPr>
            <p:ph type="subTitle" idx="1"/>
          </p:nvPr>
        </p:nvSpPr>
        <p:spPr/>
        <p:txBody>
          <a:bodyPr/>
          <a:lstStyle/>
          <a:p>
            <a:r>
              <a:rPr lang="it-IT" dirty="0"/>
              <a:t>Francesco fortunato - 1848527</a:t>
            </a:r>
          </a:p>
        </p:txBody>
      </p:sp>
    </p:spTree>
    <p:extLst>
      <p:ext uri="{BB962C8B-B14F-4D97-AF65-F5344CB8AC3E}">
        <p14:creationId xmlns:p14="http://schemas.microsoft.com/office/powerpoint/2010/main" val="219958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9BD615-2A77-EEC2-F90A-B4F1983EB765}"/>
              </a:ext>
            </a:extLst>
          </p:cNvPr>
          <p:cNvSpPr>
            <a:spLocks noGrp="1"/>
          </p:cNvSpPr>
          <p:nvPr>
            <p:ph type="title"/>
          </p:nvPr>
        </p:nvSpPr>
        <p:spPr/>
        <p:txBody>
          <a:bodyPr>
            <a:normAutofit/>
          </a:bodyPr>
          <a:lstStyle/>
          <a:p>
            <a:r>
              <a:rPr lang="en-US" dirty="0"/>
              <a:t>Collect</a:t>
            </a:r>
            <a:r>
              <a:rPr lang="it-IT" dirty="0"/>
              <a:t> all the scores of bachelor </a:t>
            </a:r>
            <a:r>
              <a:rPr lang="en-GB" dirty="0"/>
              <a:t>exams</a:t>
            </a:r>
          </a:p>
        </p:txBody>
      </p:sp>
      <p:pic>
        <p:nvPicPr>
          <p:cNvPr id="5" name="Segnaposto contenuto 4">
            <a:extLst>
              <a:ext uri="{FF2B5EF4-FFF2-40B4-BE49-F238E27FC236}">
                <a16:creationId xmlns:a16="http://schemas.microsoft.com/office/drawing/2014/main" id="{4E6591E5-05A3-44CF-E639-04666BFA1895}"/>
              </a:ext>
            </a:extLst>
          </p:cNvPr>
          <p:cNvPicPr>
            <a:picLocks noGrp="1" noChangeAspect="1"/>
          </p:cNvPicPr>
          <p:nvPr>
            <p:ph idx="1"/>
          </p:nvPr>
        </p:nvPicPr>
        <p:blipFill>
          <a:blip r:embed="rId2"/>
          <a:stretch>
            <a:fillRect/>
          </a:stretch>
        </p:blipFill>
        <p:spPr>
          <a:xfrm>
            <a:off x="1263989" y="1908632"/>
            <a:ext cx="9664021" cy="4826831"/>
          </a:xfrm>
        </p:spPr>
      </p:pic>
    </p:spTree>
    <p:extLst>
      <p:ext uri="{BB962C8B-B14F-4D97-AF65-F5344CB8AC3E}">
        <p14:creationId xmlns:p14="http://schemas.microsoft.com/office/powerpoint/2010/main" val="191321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034E9B-FE55-B071-C36E-03E8540540B1}"/>
              </a:ext>
            </a:extLst>
          </p:cNvPr>
          <p:cNvSpPr>
            <a:spLocks noGrp="1"/>
          </p:cNvSpPr>
          <p:nvPr>
            <p:ph type="title"/>
          </p:nvPr>
        </p:nvSpPr>
        <p:spPr/>
        <p:txBody>
          <a:bodyPr/>
          <a:lstStyle/>
          <a:p>
            <a:r>
              <a:rPr lang="en-GB" dirty="0"/>
              <a:t>Temporal</a:t>
            </a:r>
            <a:r>
              <a:rPr lang="it-IT" dirty="0"/>
              <a:t> Distribution</a:t>
            </a:r>
          </a:p>
        </p:txBody>
      </p:sp>
      <p:pic>
        <p:nvPicPr>
          <p:cNvPr id="6" name="Segnaposto contenuto 4">
            <a:extLst>
              <a:ext uri="{FF2B5EF4-FFF2-40B4-BE49-F238E27FC236}">
                <a16:creationId xmlns:a16="http://schemas.microsoft.com/office/drawing/2014/main" id="{71F2F05F-E013-C157-331F-49B12BB42C19}"/>
              </a:ext>
            </a:extLst>
          </p:cNvPr>
          <p:cNvPicPr>
            <a:picLocks noChangeAspect="1"/>
          </p:cNvPicPr>
          <p:nvPr/>
        </p:nvPicPr>
        <p:blipFill>
          <a:blip r:embed="rId2"/>
          <a:srcRect/>
          <a:stretch/>
        </p:blipFill>
        <p:spPr>
          <a:xfrm>
            <a:off x="3605422" y="1943125"/>
            <a:ext cx="8068483" cy="4867448"/>
          </a:xfrm>
          <a:prstGeom prst="rect">
            <a:avLst/>
          </a:prstGeom>
        </p:spPr>
      </p:pic>
      <p:sp>
        <p:nvSpPr>
          <p:cNvPr id="3" name="CasellaDiTesto 2">
            <a:extLst>
              <a:ext uri="{FF2B5EF4-FFF2-40B4-BE49-F238E27FC236}">
                <a16:creationId xmlns:a16="http://schemas.microsoft.com/office/drawing/2014/main" id="{6A6A00D5-E8A8-F9A7-C4DB-128E13DDF703}"/>
              </a:ext>
            </a:extLst>
          </p:cNvPr>
          <p:cNvSpPr txBox="1"/>
          <p:nvPr/>
        </p:nvSpPr>
        <p:spPr>
          <a:xfrm>
            <a:off x="471947" y="2033635"/>
            <a:ext cx="3133475" cy="4708981"/>
          </a:xfrm>
          <a:prstGeom prst="rect">
            <a:avLst/>
          </a:prstGeom>
          <a:noFill/>
        </p:spPr>
        <p:txBody>
          <a:bodyPr wrap="square" rtlCol="0">
            <a:spAutoFit/>
          </a:bodyPr>
          <a:lstStyle/>
          <a:p>
            <a:r>
              <a:rPr lang="en-US" sz="1200" b="1" dirty="0"/>
              <a:t>Data Classification</a:t>
            </a:r>
          </a:p>
          <a:p>
            <a:pPr marL="171450" indent="-171450">
              <a:buFont typeface="Arial" panose="020B0604020202020204" pitchFamily="34" charset="0"/>
              <a:buChar char="•"/>
            </a:pPr>
            <a:r>
              <a:rPr lang="en-US" sz="1200" b="1" dirty="0"/>
              <a:t>Data Types</a:t>
            </a:r>
            <a:r>
              <a:rPr lang="en-US" sz="1200" dirty="0"/>
              <a:t>: Numerical (exam scores), Time Series (dates).</a:t>
            </a:r>
          </a:p>
          <a:p>
            <a:pPr marL="171450" indent="-171450">
              <a:buFont typeface="Arial" panose="020B0604020202020204" pitchFamily="34" charset="0"/>
              <a:buChar char="•"/>
            </a:pPr>
            <a:r>
              <a:rPr lang="en-US" sz="1200" b="1" dirty="0"/>
              <a:t>Relationships</a:t>
            </a:r>
            <a:r>
              <a:rPr lang="en-US" sz="1200" dirty="0"/>
              <a:t>: Temporal distribution of exam scores.</a:t>
            </a:r>
          </a:p>
          <a:p>
            <a:r>
              <a:rPr lang="en-US" sz="1200" b="1" dirty="0"/>
              <a:t>Visual Variables</a:t>
            </a:r>
          </a:p>
          <a:p>
            <a:pPr marL="171450" indent="-171450">
              <a:buFont typeface="Arial" panose="020B0604020202020204" pitchFamily="34" charset="0"/>
              <a:buChar char="•"/>
            </a:pPr>
            <a:r>
              <a:rPr lang="en-US" sz="1200" b="1" dirty="0"/>
              <a:t>X-axis</a:t>
            </a:r>
            <a:r>
              <a:rPr lang="en-US" sz="1200" dirty="0"/>
              <a:t>: Time (Jan 2019 - Aug 2022).</a:t>
            </a:r>
          </a:p>
          <a:p>
            <a:pPr marL="171450" indent="-171450">
              <a:buFont typeface="Arial" panose="020B0604020202020204" pitchFamily="34" charset="0"/>
              <a:buChar char="•"/>
            </a:pPr>
            <a:r>
              <a:rPr lang="en-US" sz="1200" b="1" dirty="0"/>
              <a:t>Y-axis</a:t>
            </a:r>
            <a:r>
              <a:rPr lang="en-US" sz="1200" dirty="0"/>
              <a:t>: Exam Scores (18-30).</a:t>
            </a:r>
          </a:p>
          <a:p>
            <a:pPr marL="171450" indent="-171450">
              <a:buFont typeface="Arial" panose="020B0604020202020204" pitchFamily="34" charset="0"/>
              <a:buChar char="•"/>
            </a:pPr>
            <a:r>
              <a:rPr lang="en-US" sz="1200" b="1" dirty="0"/>
              <a:t>Line and markers</a:t>
            </a:r>
            <a:r>
              <a:rPr lang="en-US" sz="1200" dirty="0"/>
              <a:t>: temporal distribution</a:t>
            </a:r>
            <a:endParaRPr lang="en-US" sz="1200" b="1" dirty="0"/>
          </a:p>
          <a:p>
            <a:r>
              <a:rPr lang="en-US" sz="1200" b="1" dirty="0"/>
              <a:t>Plot Description</a:t>
            </a:r>
          </a:p>
          <a:p>
            <a:pPr marL="171450" indent="-171450">
              <a:buFont typeface="Arial" panose="020B0604020202020204" pitchFamily="34" charset="0"/>
              <a:buChar char="•"/>
            </a:pPr>
            <a:r>
              <a:rPr lang="en-US" sz="1200" dirty="0"/>
              <a:t>The plot shows the temporal distribution of exam scores over time.</a:t>
            </a:r>
          </a:p>
          <a:p>
            <a:pPr marL="171450" indent="-171450">
              <a:buFont typeface="Arial" panose="020B0604020202020204" pitchFamily="34" charset="0"/>
              <a:buChar char="•"/>
            </a:pPr>
            <a:r>
              <a:rPr lang="en-US" sz="1200" dirty="0"/>
              <a:t>Each data point represents an exam score.</a:t>
            </a:r>
          </a:p>
          <a:p>
            <a:pPr marL="171450" indent="-171450">
              <a:buFont typeface="Arial" panose="020B0604020202020204" pitchFamily="34" charset="0"/>
              <a:buChar char="•"/>
            </a:pPr>
            <a:r>
              <a:rPr lang="en-US" sz="1200" b="1" dirty="0"/>
              <a:t>Shaded regions </a:t>
            </a:r>
            <a:r>
              <a:rPr lang="en-US" sz="1200" dirty="0"/>
              <a:t>indicate exam sessions in January/February, June/July, and September.</a:t>
            </a:r>
          </a:p>
          <a:p>
            <a:pPr marL="171450" indent="-171450">
              <a:buFont typeface="Arial" panose="020B0604020202020204" pitchFamily="34" charset="0"/>
              <a:buChar char="•"/>
            </a:pPr>
            <a:r>
              <a:rPr lang="en-US" sz="1200" dirty="0"/>
              <a:t>X-tick labels are formatted as 'Month Year' for clarity.</a:t>
            </a:r>
          </a:p>
          <a:p>
            <a:r>
              <a:rPr lang="en-US" sz="1200" b="1" dirty="0"/>
              <a:t>Analysis</a:t>
            </a:r>
          </a:p>
          <a:p>
            <a:pPr marL="171450" indent="-171450">
              <a:buFont typeface="Arial" panose="020B0604020202020204" pitchFamily="34" charset="0"/>
              <a:buChar char="•"/>
            </a:pPr>
            <a:r>
              <a:rPr lang="en-US" sz="1200" dirty="0"/>
              <a:t>The scores fluctuate very much over time</a:t>
            </a:r>
          </a:p>
          <a:p>
            <a:pPr marL="171450" indent="-171450">
              <a:buFont typeface="Arial" panose="020B0604020202020204" pitchFamily="34" charset="0"/>
              <a:buChar char="•"/>
            </a:pPr>
            <a:r>
              <a:rPr lang="en-US" sz="1200" dirty="0"/>
              <a:t>Over time, academic performance shifted: In the first half (before 2021), three exams scored under 22 and only one over 28. In the second half (from 2021 onward), just one scored under 22, while five exceeded 28.</a:t>
            </a:r>
          </a:p>
        </p:txBody>
      </p:sp>
    </p:spTree>
    <p:extLst>
      <p:ext uri="{BB962C8B-B14F-4D97-AF65-F5344CB8AC3E}">
        <p14:creationId xmlns:p14="http://schemas.microsoft.com/office/powerpoint/2010/main" val="172210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7E5D62-B282-612F-874B-A28B5BBD72D0}"/>
              </a:ext>
            </a:extLst>
          </p:cNvPr>
          <p:cNvSpPr>
            <a:spLocks noGrp="1"/>
          </p:cNvSpPr>
          <p:nvPr>
            <p:ph type="title"/>
          </p:nvPr>
        </p:nvSpPr>
        <p:spPr/>
        <p:txBody>
          <a:bodyPr/>
          <a:lstStyle/>
          <a:p>
            <a:r>
              <a:rPr lang="it-IT" dirty="0"/>
              <a:t>Local and global performance</a:t>
            </a:r>
          </a:p>
        </p:txBody>
      </p:sp>
      <p:pic>
        <p:nvPicPr>
          <p:cNvPr id="5" name="Immagine 4">
            <a:extLst>
              <a:ext uri="{FF2B5EF4-FFF2-40B4-BE49-F238E27FC236}">
                <a16:creationId xmlns:a16="http://schemas.microsoft.com/office/drawing/2014/main" id="{3C5B644D-CDBE-8BAB-CD78-50C13C80882F}"/>
              </a:ext>
            </a:extLst>
          </p:cNvPr>
          <p:cNvPicPr>
            <a:picLocks noChangeAspect="1"/>
          </p:cNvPicPr>
          <p:nvPr/>
        </p:nvPicPr>
        <p:blipFill>
          <a:blip r:embed="rId2"/>
          <a:srcRect/>
          <a:stretch/>
        </p:blipFill>
        <p:spPr>
          <a:xfrm>
            <a:off x="3364090" y="1900727"/>
            <a:ext cx="8355961" cy="4957272"/>
          </a:xfrm>
          <a:prstGeom prst="rect">
            <a:avLst/>
          </a:prstGeom>
        </p:spPr>
      </p:pic>
      <p:sp>
        <p:nvSpPr>
          <p:cNvPr id="3" name="CasellaDiTesto 2">
            <a:extLst>
              <a:ext uri="{FF2B5EF4-FFF2-40B4-BE49-F238E27FC236}">
                <a16:creationId xmlns:a16="http://schemas.microsoft.com/office/drawing/2014/main" id="{E6F639B9-7604-4DED-7881-1B37C864367D}"/>
              </a:ext>
            </a:extLst>
          </p:cNvPr>
          <p:cNvSpPr txBox="1"/>
          <p:nvPr/>
        </p:nvSpPr>
        <p:spPr>
          <a:xfrm>
            <a:off x="471949" y="1900727"/>
            <a:ext cx="3017701" cy="4893647"/>
          </a:xfrm>
          <a:prstGeom prst="rect">
            <a:avLst/>
          </a:prstGeom>
          <a:noFill/>
        </p:spPr>
        <p:txBody>
          <a:bodyPr wrap="square" rtlCol="0">
            <a:spAutoFit/>
          </a:bodyPr>
          <a:lstStyle/>
          <a:p>
            <a:r>
              <a:rPr lang="en-US" sz="1200" b="1" dirty="0"/>
              <a:t>Data Classification</a:t>
            </a:r>
          </a:p>
          <a:p>
            <a:pPr marL="171450" indent="-171450">
              <a:buFont typeface="Arial" panose="020B0604020202020204" pitchFamily="34" charset="0"/>
              <a:buChar char="•"/>
            </a:pPr>
            <a:r>
              <a:rPr lang="en-US" sz="1200" b="1" dirty="0"/>
              <a:t>Data Types</a:t>
            </a:r>
            <a:r>
              <a:rPr lang="en-US" sz="1200" dirty="0"/>
              <a:t>: Numerical (exam scores, credits), Time Series (dates)</a:t>
            </a:r>
          </a:p>
          <a:p>
            <a:pPr marL="171450" indent="-171450">
              <a:buFont typeface="Arial" panose="020B0604020202020204" pitchFamily="34" charset="0"/>
              <a:buChar char="•"/>
            </a:pPr>
            <a:r>
              <a:rPr lang="en-US" sz="1200" b="1" dirty="0"/>
              <a:t>Relationships</a:t>
            </a:r>
            <a:r>
              <a:rPr lang="en-US" sz="1200" dirty="0"/>
              <a:t>: distribution of exam scores and cumulative performance.</a:t>
            </a:r>
          </a:p>
          <a:p>
            <a:pPr marL="171450" indent="-171450">
              <a:buFont typeface="Arial" panose="020B0604020202020204" pitchFamily="34" charset="0"/>
              <a:buChar char="•"/>
            </a:pPr>
            <a:r>
              <a:rPr lang="en-US" sz="1200" b="1" dirty="0"/>
              <a:t>Quantitative Variables</a:t>
            </a:r>
            <a:r>
              <a:rPr lang="en-US" sz="1200" dirty="0"/>
              <a:t>: Exam scores, cumulative mean, cumulative weighted mean.</a:t>
            </a:r>
          </a:p>
          <a:p>
            <a:r>
              <a:rPr lang="en-US" sz="1200" b="1" dirty="0"/>
              <a:t>Visual Variables</a:t>
            </a:r>
          </a:p>
          <a:p>
            <a:pPr marL="171450" indent="-171450">
              <a:buFont typeface="Arial" panose="020B0604020202020204" pitchFamily="34" charset="0"/>
              <a:buChar char="•"/>
            </a:pPr>
            <a:r>
              <a:rPr lang="en-US" sz="1200" b="1" dirty="0"/>
              <a:t>X-axis</a:t>
            </a:r>
            <a:r>
              <a:rPr lang="en-US" sz="1200" dirty="0"/>
              <a:t>: Time (Jan 2019 - Aug 2022).</a:t>
            </a:r>
          </a:p>
          <a:p>
            <a:pPr marL="171450" indent="-171450">
              <a:buFont typeface="Arial" panose="020B0604020202020204" pitchFamily="34" charset="0"/>
              <a:buChar char="•"/>
            </a:pPr>
            <a:r>
              <a:rPr lang="en-US" sz="1200" b="1" dirty="0"/>
              <a:t>Y-axis</a:t>
            </a:r>
            <a:r>
              <a:rPr lang="en-US" sz="1200" dirty="0"/>
              <a:t>: Exam Scores (18-30).</a:t>
            </a:r>
          </a:p>
          <a:p>
            <a:pPr marL="171450" indent="-171450">
              <a:buFont typeface="Arial" panose="020B0604020202020204" pitchFamily="34" charset="0"/>
              <a:buChar char="•"/>
            </a:pPr>
            <a:r>
              <a:rPr lang="en-US" sz="1200" b="1" dirty="0"/>
              <a:t>Bars</a:t>
            </a:r>
            <a:r>
              <a:rPr lang="en-US" sz="1200" dirty="0"/>
              <a:t>: Exam scores.</a:t>
            </a:r>
          </a:p>
          <a:p>
            <a:pPr marL="171450" indent="-171450">
              <a:buFont typeface="Arial" panose="020B0604020202020204" pitchFamily="34" charset="0"/>
              <a:buChar char="•"/>
            </a:pPr>
            <a:r>
              <a:rPr lang="en-US" sz="1200" b="1" dirty="0"/>
              <a:t>Lines</a:t>
            </a:r>
            <a:r>
              <a:rPr lang="en-US" sz="1200" dirty="0"/>
              <a:t>: Cumulative Weighted Mean and Cumulative Simple Mean.</a:t>
            </a:r>
          </a:p>
          <a:p>
            <a:r>
              <a:rPr lang="en-US" sz="1200" b="1" dirty="0"/>
              <a:t>Plot Description and Analysis</a:t>
            </a:r>
          </a:p>
          <a:p>
            <a:pPr marL="171450" indent="-171450">
              <a:buFont typeface="Arial" panose="020B0604020202020204" pitchFamily="34" charset="0"/>
              <a:buChar char="•"/>
            </a:pPr>
            <a:r>
              <a:rPr lang="en-US" sz="1200" dirty="0"/>
              <a:t>The plot shows the local and global performance of exam scores over time.</a:t>
            </a:r>
          </a:p>
          <a:p>
            <a:pPr marL="171450" indent="-171450">
              <a:buFont typeface="Arial" panose="020B0604020202020204" pitchFamily="34" charset="0"/>
              <a:buChar char="•"/>
            </a:pPr>
            <a:r>
              <a:rPr lang="en-US" sz="1200" dirty="0"/>
              <a:t>Each bar represents exam scores at a session.</a:t>
            </a:r>
          </a:p>
          <a:p>
            <a:pPr marL="171450" indent="-171450">
              <a:buFont typeface="Arial" panose="020B0604020202020204" pitchFamily="34" charset="0"/>
              <a:buChar char="•"/>
            </a:pPr>
            <a:r>
              <a:rPr lang="en-US" sz="1200" dirty="0"/>
              <a:t>Lines indicate Cumulative Weighted Mean and Cumulative Simple Mean and  final Weighted Mean.</a:t>
            </a:r>
            <a:endParaRPr lang="en-US" sz="1200" b="1" dirty="0"/>
          </a:p>
          <a:p>
            <a:pPr marL="171450" indent="-171450">
              <a:buFont typeface="Arial" panose="020B0604020202020204" pitchFamily="34" charset="0"/>
              <a:buChar char="•"/>
            </a:pPr>
            <a:r>
              <a:rPr lang="en-US" sz="1200" dirty="0"/>
              <a:t>We can see the important improvement over the time, along with the difference between simple and average means.</a:t>
            </a:r>
          </a:p>
        </p:txBody>
      </p:sp>
    </p:spTree>
    <p:extLst>
      <p:ext uri="{BB962C8B-B14F-4D97-AF65-F5344CB8AC3E}">
        <p14:creationId xmlns:p14="http://schemas.microsoft.com/office/powerpoint/2010/main" val="279727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7E5D62-B282-612F-874B-A28B5BBD72D0}"/>
              </a:ext>
            </a:extLst>
          </p:cNvPr>
          <p:cNvSpPr>
            <a:spLocks noGrp="1"/>
          </p:cNvSpPr>
          <p:nvPr>
            <p:ph type="title"/>
          </p:nvPr>
        </p:nvSpPr>
        <p:spPr/>
        <p:txBody>
          <a:bodyPr/>
          <a:lstStyle/>
          <a:p>
            <a:r>
              <a:rPr lang="en-GB" dirty="0"/>
              <a:t>Individual</a:t>
            </a:r>
            <a:r>
              <a:rPr lang="it-IT" dirty="0"/>
              <a:t> Local and global performance</a:t>
            </a:r>
          </a:p>
        </p:txBody>
      </p:sp>
      <p:pic>
        <p:nvPicPr>
          <p:cNvPr id="5" name="Immagine 4">
            <a:extLst>
              <a:ext uri="{FF2B5EF4-FFF2-40B4-BE49-F238E27FC236}">
                <a16:creationId xmlns:a16="http://schemas.microsoft.com/office/drawing/2014/main" id="{3C5B644D-CDBE-8BAB-CD78-50C13C80882F}"/>
              </a:ext>
            </a:extLst>
          </p:cNvPr>
          <p:cNvPicPr>
            <a:picLocks noChangeAspect="1"/>
          </p:cNvPicPr>
          <p:nvPr/>
        </p:nvPicPr>
        <p:blipFill>
          <a:blip r:embed="rId2"/>
          <a:srcRect/>
          <a:stretch/>
        </p:blipFill>
        <p:spPr>
          <a:xfrm>
            <a:off x="3373526" y="1900727"/>
            <a:ext cx="8337089" cy="4957272"/>
          </a:xfrm>
          <a:prstGeom prst="rect">
            <a:avLst/>
          </a:prstGeom>
        </p:spPr>
      </p:pic>
      <p:sp>
        <p:nvSpPr>
          <p:cNvPr id="3" name="CasellaDiTesto 2">
            <a:extLst>
              <a:ext uri="{FF2B5EF4-FFF2-40B4-BE49-F238E27FC236}">
                <a16:creationId xmlns:a16="http://schemas.microsoft.com/office/drawing/2014/main" id="{E6F639B9-7604-4DED-7881-1B37C864367D}"/>
              </a:ext>
            </a:extLst>
          </p:cNvPr>
          <p:cNvSpPr txBox="1"/>
          <p:nvPr/>
        </p:nvSpPr>
        <p:spPr>
          <a:xfrm>
            <a:off x="481384" y="1994033"/>
            <a:ext cx="3092240" cy="4832092"/>
          </a:xfrm>
          <a:prstGeom prst="rect">
            <a:avLst/>
          </a:prstGeom>
          <a:noFill/>
        </p:spPr>
        <p:txBody>
          <a:bodyPr wrap="square" rtlCol="0">
            <a:spAutoFit/>
          </a:bodyPr>
          <a:lstStyle/>
          <a:p>
            <a:r>
              <a:rPr lang="en-US" sz="1100" b="1" dirty="0"/>
              <a:t>Data Classification</a:t>
            </a:r>
          </a:p>
          <a:p>
            <a:pPr marL="171450" indent="-171450">
              <a:buFont typeface="Arial" panose="020B0604020202020204" pitchFamily="34" charset="0"/>
              <a:buChar char="•"/>
            </a:pPr>
            <a:r>
              <a:rPr lang="en-US" sz="1100" b="1" dirty="0"/>
              <a:t>Data Types</a:t>
            </a:r>
            <a:r>
              <a:rPr lang="en-US" sz="1100" dirty="0"/>
              <a:t>: Numerical (exam scores, credits), Time Series (dates)</a:t>
            </a:r>
          </a:p>
          <a:p>
            <a:pPr marL="171450" indent="-171450">
              <a:buFont typeface="Arial" panose="020B0604020202020204" pitchFamily="34" charset="0"/>
              <a:buChar char="•"/>
            </a:pPr>
            <a:r>
              <a:rPr lang="en-US" sz="1100" b="1" dirty="0"/>
              <a:t>Relationships</a:t>
            </a:r>
            <a:r>
              <a:rPr lang="en-US" sz="1100" dirty="0"/>
              <a:t>: distribution of exam scores and cumulative performance.</a:t>
            </a:r>
          </a:p>
          <a:p>
            <a:pPr marL="171450" indent="-171450">
              <a:buFont typeface="Arial" panose="020B0604020202020204" pitchFamily="34" charset="0"/>
              <a:buChar char="•"/>
            </a:pPr>
            <a:r>
              <a:rPr lang="en-US" sz="1100" b="1" dirty="0"/>
              <a:t>Quantitative Variables</a:t>
            </a:r>
            <a:r>
              <a:rPr lang="en-US" sz="1100" dirty="0"/>
              <a:t>: Exam scores, group mean, cumulative means, cumulative weighted means.</a:t>
            </a:r>
          </a:p>
          <a:p>
            <a:r>
              <a:rPr lang="en-US" sz="1100" b="1" dirty="0"/>
              <a:t>Visual Variables</a:t>
            </a:r>
          </a:p>
          <a:p>
            <a:pPr marL="171450" indent="-171450">
              <a:buFont typeface="Arial" panose="020B0604020202020204" pitchFamily="34" charset="0"/>
              <a:buChar char="•"/>
            </a:pPr>
            <a:r>
              <a:rPr lang="en-US" sz="1100" b="1" dirty="0"/>
              <a:t>X-axis</a:t>
            </a:r>
            <a:r>
              <a:rPr lang="en-US" sz="1100" dirty="0"/>
              <a:t>: Time (Jan 2019 - Aug 2022).</a:t>
            </a:r>
          </a:p>
          <a:p>
            <a:pPr marL="171450" indent="-171450">
              <a:buFont typeface="Arial" panose="020B0604020202020204" pitchFamily="34" charset="0"/>
              <a:buChar char="•"/>
            </a:pPr>
            <a:r>
              <a:rPr lang="en-US" sz="1100" b="1" dirty="0"/>
              <a:t>Y-axis</a:t>
            </a:r>
            <a:r>
              <a:rPr lang="en-US" sz="1100" dirty="0"/>
              <a:t>: Exam Scores (18-30).</a:t>
            </a:r>
          </a:p>
          <a:p>
            <a:pPr marL="171450" indent="-171450">
              <a:buFont typeface="Arial" panose="020B0604020202020204" pitchFamily="34" charset="0"/>
              <a:buChar char="•"/>
            </a:pPr>
            <a:r>
              <a:rPr lang="en-US" sz="1100" b="1" dirty="0"/>
              <a:t>Bars</a:t>
            </a:r>
            <a:r>
              <a:rPr lang="en-US" sz="1100" dirty="0"/>
              <a:t>: Exam scores.</a:t>
            </a:r>
          </a:p>
          <a:p>
            <a:pPr marL="171450" indent="-171450">
              <a:buFont typeface="Arial" panose="020B0604020202020204" pitchFamily="34" charset="0"/>
              <a:buChar char="•"/>
            </a:pPr>
            <a:r>
              <a:rPr lang="en-US" sz="1100" b="1" dirty="0"/>
              <a:t>Lines</a:t>
            </a:r>
            <a:r>
              <a:rPr lang="en-US" sz="1100" dirty="0"/>
              <a:t>: Cumulative Weighted Mean and Cumulative Simple Mean.</a:t>
            </a:r>
          </a:p>
          <a:p>
            <a:pPr marL="171450" indent="-171450">
              <a:buFont typeface="Arial" panose="020B0604020202020204" pitchFamily="34" charset="0"/>
              <a:buChar char="•"/>
            </a:pPr>
            <a:r>
              <a:rPr lang="en-US" sz="1100" b="1" dirty="0"/>
              <a:t>Colors</a:t>
            </a:r>
            <a:r>
              <a:rPr lang="en-US" sz="1100" dirty="0"/>
              <a:t>: Different colors for each person.</a:t>
            </a:r>
          </a:p>
          <a:p>
            <a:r>
              <a:rPr lang="en-US" sz="1100" b="1" dirty="0"/>
              <a:t>Plot Description and Analysis</a:t>
            </a:r>
          </a:p>
          <a:p>
            <a:pPr marL="171450" indent="-171450">
              <a:buFont typeface="Arial" panose="020B0604020202020204" pitchFamily="34" charset="0"/>
              <a:buChar char="•"/>
            </a:pPr>
            <a:r>
              <a:rPr lang="en-US" sz="1100" dirty="0"/>
              <a:t>The plot displays the local performance of individuals in exams over time.</a:t>
            </a:r>
          </a:p>
          <a:p>
            <a:pPr marL="171450" indent="-171450">
              <a:buFont typeface="Arial" panose="020B0604020202020204" pitchFamily="34" charset="0"/>
              <a:buChar char="•"/>
            </a:pPr>
            <a:r>
              <a:rPr lang="en-US" sz="1100" dirty="0"/>
              <a:t>Each bar represents an individual's performance on different exams.</a:t>
            </a:r>
          </a:p>
          <a:p>
            <a:pPr marL="171450" indent="-171450">
              <a:buFont typeface="Arial" panose="020B0604020202020204" pitchFamily="34" charset="0"/>
              <a:buChar char="•"/>
            </a:pPr>
            <a:r>
              <a:rPr lang="en-US" sz="1100" dirty="0"/>
              <a:t>Cumulative Weighted Mean lines show performance trends for each person.</a:t>
            </a:r>
          </a:p>
          <a:p>
            <a:pPr marL="171450" indent="-171450">
              <a:buFont typeface="Arial" panose="020B0604020202020204" pitchFamily="34" charset="0"/>
              <a:buChar char="•"/>
            </a:pPr>
            <a:r>
              <a:rPr lang="en-US" sz="1100" dirty="0"/>
              <a:t>We can see important variations between individuals over the time, along with the difference between average means. We can clearly observe exams where individuals have similar marks, as well as exams with significant differences in their scores.</a:t>
            </a:r>
          </a:p>
        </p:txBody>
      </p:sp>
    </p:spTree>
    <p:extLst>
      <p:ext uri="{BB962C8B-B14F-4D97-AF65-F5344CB8AC3E}">
        <p14:creationId xmlns:p14="http://schemas.microsoft.com/office/powerpoint/2010/main" val="60154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562519-D13F-1DFA-AE53-1C7A6DFA00C2}"/>
              </a:ext>
            </a:extLst>
          </p:cNvPr>
          <p:cNvSpPr>
            <a:spLocks noGrp="1"/>
          </p:cNvSpPr>
          <p:nvPr>
            <p:ph type="title"/>
          </p:nvPr>
        </p:nvSpPr>
        <p:spPr/>
        <p:txBody>
          <a:bodyPr/>
          <a:lstStyle/>
          <a:p>
            <a:r>
              <a:rPr lang="it-IT" dirty="0"/>
              <a:t>A </a:t>
            </a:r>
            <a:r>
              <a:rPr lang="it-IT" dirty="0" err="1"/>
              <a:t>different</a:t>
            </a:r>
            <a:r>
              <a:rPr lang="it-IT" dirty="0"/>
              <a:t> </a:t>
            </a:r>
            <a:r>
              <a:rPr lang="it-IT" dirty="0" err="1"/>
              <a:t>view</a:t>
            </a:r>
            <a:r>
              <a:rPr lang="it-IT" dirty="0"/>
              <a:t>: Box plot and </a:t>
            </a:r>
            <a:r>
              <a:rPr lang="it-IT" dirty="0" err="1"/>
              <a:t>scatter</a:t>
            </a:r>
            <a:r>
              <a:rPr lang="it-IT" dirty="0"/>
              <a:t> plot</a:t>
            </a:r>
          </a:p>
        </p:txBody>
      </p:sp>
      <p:pic>
        <p:nvPicPr>
          <p:cNvPr id="8" name="Segnaposto contenuto 7">
            <a:extLst>
              <a:ext uri="{FF2B5EF4-FFF2-40B4-BE49-F238E27FC236}">
                <a16:creationId xmlns:a16="http://schemas.microsoft.com/office/drawing/2014/main" id="{B1130F98-24A3-CB5A-D1F5-F522FF41C658}"/>
              </a:ext>
            </a:extLst>
          </p:cNvPr>
          <p:cNvPicPr>
            <a:picLocks noGrp="1" noChangeAspect="1"/>
          </p:cNvPicPr>
          <p:nvPr>
            <p:ph sz="half" idx="2"/>
          </p:nvPr>
        </p:nvPicPr>
        <p:blipFill>
          <a:blip r:embed="rId2"/>
          <a:srcRect/>
          <a:stretch/>
        </p:blipFill>
        <p:spPr>
          <a:xfrm>
            <a:off x="7835115" y="1989572"/>
            <a:ext cx="4353909" cy="4722075"/>
          </a:xfrm>
        </p:spPr>
      </p:pic>
      <p:pic>
        <p:nvPicPr>
          <p:cNvPr id="12" name="Segnaposto contenuto 11">
            <a:extLst>
              <a:ext uri="{FF2B5EF4-FFF2-40B4-BE49-F238E27FC236}">
                <a16:creationId xmlns:a16="http://schemas.microsoft.com/office/drawing/2014/main" id="{EA99FDC9-4AD5-E787-7B19-3BC125513B78}"/>
              </a:ext>
            </a:extLst>
          </p:cNvPr>
          <p:cNvPicPr>
            <a:picLocks noGrp="1" noChangeAspect="1"/>
          </p:cNvPicPr>
          <p:nvPr>
            <p:ph sz="half" idx="1"/>
          </p:nvPr>
        </p:nvPicPr>
        <p:blipFill>
          <a:blip r:embed="rId3"/>
          <a:srcRect/>
          <a:stretch/>
        </p:blipFill>
        <p:spPr>
          <a:xfrm>
            <a:off x="2584580" y="1989572"/>
            <a:ext cx="3167299" cy="4722075"/>
          </a:xfrm>
        </p:spPr>
      </p:pic>
      <p:sp>
        <p:nvSpPr>
          <p:cNvPr id="13" name="CasellaDiTesto 12">
            <a:extLst>
              <a:ext uri="{FF2B5EF4-FFF2-40B4-BE49-F238E27FC236}">
                <a16:creationId xmlns:a16="http://schemas.microsoft.com/office/drawing/2014/main" id="{5C40CC36-A877-5F27-A397-76D45F0D1044}"/>
              </a:ext>
            </a:extLst>
          </p:cNvPr>
          <p:cNvSpPr txBox="1"/>
          <p:nvPr/>
        </p:nvSpPr>
        <p:spPr>
          <a:xfrm>
            <a:off x="471946" y="1996118"/>
            <a:ext cx="2112634" cy="4524315"/>
          </a:xfrm>
          <a:prstGeom prst="rect">
            <a:avLst/>
          </a:prstGeom>
          <a:noFill/>
        </p:spPr>
        <p:txBody>
          <a:bodyPr wrap="square" rtlCol="0">
            <a:spAutoFit/>
          </a:bodyPr>
          <a:lstStyle/>
          <a:p>
            <a:r>
              <a:rPr lang="en-US" sz="1200" b="1" dirty="0"/>
              <a:t>Box Plot</a:t>
            </a:r>
          </a:p>
          <a:p>
            <a:r>
              <a:rPr lang="en-US" sz="1200" b="1" dirty="0"/>
              <a:t>Data Classification</a:t>
            </a:r>
          </a:p>
          <a:p>
            <a:pPr marL="171450" indent="-171450">
              <a:buFont typeface="Arial" panose="020B0604020202020204" pitchFamily="34" charset="0"/>
              <a:buChar char="•"/>
            </a:pPr>
            <a:r>
              <a:rPr lang="en-US" sz="1200" dirty="0"/>
              <a:t>Data Types: Numerical (exam scores), Categorical (persons).</a:t>
            </a:r>
          </a:p>
          <a:p>
            <a:pPr marL="171450" indent="-171450">
              <a:buFont typeface="Arial" panose="020B0604020202020204" pitchFamily="34" charset="0"/>
              <a:buChar char="•"/>
            </a:pPr>
            <a:r>
              <a:rPr lang="en-US" sz="1200" dirty="0"/>
              <a:t>Relationships: Comparison of exam scores.</a:t>
            </a:r>
          </a:p>
          <a:p>
            <a:r>
              <a:rPr lang="en-US" sz="1200" b="1" dirty="0"/>
              <a:t>Visual Variables</a:t>
            </a:r>
          </a:p>
          <a:p>
            <a:pPr marL="171450" indent="-171450">
              <a:buFont typeface="Arial" panose="020B0604020202020204" pitchFamily="34" charset="0"/>
              <a:buChar char="•"/>
            </a:pPr>
            <a:r>
              <a:rPr lang="en-US" sz="1200" dirty="0"/>
              <a:t>X-axis: Person.</a:t>
            </a:r>
          </a:p>
          <a:p>
            <a:pPr marL="171450" indent="-171450">
              <a:buFont typeface="Arial" panose="020B0604020202020204" pitchFamily="34" charset="0"/>
              <a:buChar char="•"/>
            </a:pPr>
            <a:r>
              <a:rPr lang="en-US" sz="1200" dirty="0"/>
              <a:t>Y-axis: Exam Scores.</a:t>
            </a:r>
          </a:p>
          <a:p>
            <a:r>
              <a:rPr lang="en-US" sz="1200" b="1" dirty="0"/>
              <a:t>Plot Description</a:t>
            </a:r>
          </a:p>
          <a:p>
            <a:pPr marL="171450" indent="-171450">
              <a:buFont typeface="Arial" panose="020B0604020202020204" pitchFamily="34" charset="0"/>
              <a:buChar char="•"/>
            </a:pPr>
            <a:r>
              <a:rPr lang="en-US" sz="1200" dirty="0"/>
              <a:t>The box plot shows the distribution of exam scores for different individuals.</a:t>
            </a:r>
          </a:p>
          <a:p>
            <a:pPr marL="171450" indent="-171450">
              <a:buFont typeface="Arial" panose="020B0604020202020204" pitchFamily="34" charset="0"/>
              <a:buChar char="•"/>
            </a:pPr>
            <a:r>
              <a:rPr lang="en-US" sz="1200" dirty="0"/>
              <a:t>It provides insights into score variations among individuals.</a:t>
            </a:r>
          </a:p>
          <a:p>
            <a:r>
              <a:rPr lang="en-US" sz="1200" b="1" dirty="0"/>
              <a:t>Analysis</a:t>
            </a:r>
            <a:endParaRPr lang="en-US" sz="1200" dirty="0"/>
          </a:p>
          <a:p>
            <a:pPr marL="171450" indent="-171450">
              <a:buFont typeface="Arial" panose="020B0604020202020204" pitchFamily="34" charset="0"/>
              <a:buChar char="•"/>
            </a:pPr>
            <a:r>
              <a:rPr lang="en-US" sz="1200" dirty="0"/>
              <a:t>The plot helps identify variations in exam scores.</a:t>
            </a:r>
          </a:p>
          <a:p>
            <a:pPr marL="171450" indent="-171450">
              <a:buFont typeface="Arial" panose="020B0604020202020204" pitchFamily="34" charset="0"/>
              <a:buChar char="•"/>
            </a:pPr>
            <a:r>
              <a:rPr lang="en-US" sz="1200" dirty="0"/>
              <a:t>It allows comparisons of exam performance between individuals.</a:t>
            </a:r>
          </a:p>
          <a:p>
            <a:endParaRPr lang="en-US" sz="1200" dirty="0"/>
          </a:p>
        </p:txBody>
      </p:sp>
      <p:sp>
        <p:nvSpPr>
          <p:cNvPr id="3" name="CasellaDiTesto 2">
            <a:extLst>
              <a:ext uri="{FF2B5EF4-FFF2-40B4-BE49-F238E27FC236}">
                <a16:creationId xmlns:a16="http://schemas.microsoft.com/office/drawing/2014/main" id="{668596DD-F1D6-E05C-58B0-8EAE622A2FB5}"/>
              </a:ext>
            </a:extLst>
          </p:cNvPr>
          <p:cNvSpPr txBox="1"/>
          <p:nvPr/>
        </p:nvSpPr>
        <p:spPr>
          <a:xfrm>
            <a:off x="5770987" y="2088450"/>
            <a:ext cx="2230525" cy="4524315"/>
          </a:xfrm>
          <a:prstGeom prst="rect">
            <a:avLst/>
          </a:prstGeom>
          <a:noFill/>
        </p:spPr>
        <p:txBody>
          <a:bodyPr wrap="square" rtlCol="0">
            <a:spAutoFit/>
          </a:bodyPr>
          <a:lstStyle/>
          <a:p>
            <a:r>
              <a:rPr lang="en-US" sz="1200" b="1" dirty="0"/>
              <a:t>Scatter Plot</a:t>
            </a:r>
          </a:p>
          <a:p>
            <a:r>
              <a:rPr lang="en-US" sz="1200" b="1" dirty="0"/>
              <a:t>Data Classification</a:t>
            </a:r>
            <a:endParaRPr lang="en-US" sz="1200" dirty="0"/>
          </a:p>
          <a:p>
            <a:pPr marL="171450" indent="-171450">
              <a:buFont typeface="Arial" panose="020B0604020202020204" pitchFamily="34" charset="0"/>
              <a:buChar char="•"/>
            </a:pPr>
            <a:r>
              <a:rPr lang="en-US" sz="1200" dirty="0"/>
              <a:t>Data Types: Numerical (exam scores), Categorical (persons).</a:t>
            </a:r>
          </a:p>
          <a:p>
            <a:pPr marL="171450" indent="-171450">
              <a:buFont typeface="Arial" panose="020B0604020202020204" pitchFamily="34" charset="0"/>
              <a:buChar char="•"/>
            </a:pPr>
            <a:r>
              <a:rPr lang="en-US" sz="1200" dirty="0"/>
              <a:t>Relationships: Comparison of individual and group performance.</a:t>
            </a:r>
          </a:p>
          <a:p>
            <a:r>
              <a:rPr lang="en-US" sz="1200" b="1" dirty="0"/>
              <a:t>Visual Variables:</a:t>
            </a:r>
          </a:p>
          <a:p>
            <a:pPr marL="171450" indent="-171450">
              <a:buFont typeface="Arial" panose="020B0604020202020204" pitchFamily="34" charset="0"/>
              <a:buChar char="•"/>
            </a:pPr>
            <a:r>
              <a:rPr lang="en-US" sz="1200" dirty="0"/>
              <a:t>X-axis: Person.</a:t>
            </a:r>
          </a:p>
          <a:p>
            <a:pPr marL="171450" indent="-171450">
              <a:buFont typeface="Arial" panose="020B0604020202020204" pitchFamily="34" charset="0"/>
              <a:buChar char="•"/>
            </a:pPr>
            <a:r>
              <a:rPr lang="en-US" sz="1200" dirty="0"/>
              <a:t>Y-axis: Exam Scores.</a:t>
            </a:r>
          </a:p>
          <a:p>
            <a:pPr marL="171450" indent="-171450">
              <a:buFont typeface="Arial" panose="020B0604020202020204" pitchFamily="34" charset="0"/>
              <a:buChar char="•"/>
            </a:pPr>
            <a:r>
              <a:rPr lang="en-US" sz="1200" dirty="0"/>
              <a:t>Marker Size: Exam Count.</a:t>
            </a:r>
          </a:p>
          <a:p>
            <a:r>
              <a:rPr lang="en-US" sz="1200" b="1" dirty="0"/>
              <a:t>Plot Description:</a:t>
            </a:r>
          </a:p>
          <a:p>
            <a:pPr marL="171450" indent="-171450">
              <a:buFont typeface="Arial" panose="020B0604020202020204" pitchFamily="34" charset="0"/>
              <a:buChar char="•"/>
            </a:pPr>
            <a:r>
              <a:rPr lang="en-US" sz="1200" dirty="0"/>
              <a:t>The scatter plot compares individual exam scores with group performance.</a:t>
            </a:r>
          </a:p>
          <a:p>
            <a:pPr marL="171450" indent="-171450">
              <a:buFont typeface="Arial" panose="020B0604020202020204" pitchFamily="34" charset="0"/>
              <a:buChar char="•"/>
            </a:pPr>
            <a:r>
              <a:rPr lang="en-US" sz="1200" dirty="0"/>
              <a:t>Marker size represents the count of exams.</a:t>
            </a:r>
          </a:p>
          <a:p>
            <a:r>
              <a:rPr lang="en-US" sz="1200" b="1" dirty="0"/>
              <a:t>Analysis:</a:t>
            </a:r>
          </a:p>
          <a:p>
            <a:pPr marL="171450" indent="-171450">
              <a:buFont typeface="Arial" panose="020B0604020202020204" pitchFamily="34" charset="0"/>
              <a:buChar char="•"/>
            </a:pPr>
            <a:r>
              <a:rPr lang="en-US" sz="1200" dirty="0"/>
              <a:t>It helps understand how individuals perform compared to the group.</a:t>
            </a:r>
          </a:p>
          <a:p>
            <a:pPr marL="171450" indent="-171450">
              <a:buFont typeface="Arial" panose="020B0604020202020204" pitchFamily="34" charset="0"/>
              <a:buChar char="•"/>
            </a:pPr>
            <a:r>
              <a:rPr lang="en-US" sz="1200" dirty="0"/>
              <a:t>Exam count aids in recognizing prolific performers.</a:t>
            </a:r>
            <a:endParaRPr lang="it-IT" sz="1200" dirty="0"/>
          </a:p>
        </p:txBody>
      </p:sp>
    </p:spTree>
    <p:extLst>
      <p:ext uri="{BB962C8B-B14F-4D97-AF65-F5344CB8AC3E}">
        <p14:creationId xmlns:p14="http://schemas.microsoft.com/office/powerpoint/2010/main" val="162556097"/>
      </p:ext>
    </p:extLst>
  </p:cSld>
  <p:clrMapOvr>
    <a:masterClrMapping/>
  </p:clrMapOvr>
</p:sld>
</file>

<file path=ppt/theme/theme1.xml><?xml version="1.0" encoding="utf-8"?>
<a:theme xmlns:a="http://schemas.openxmlformats.org/drawingml/2006/main" name="Dividendi">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TM03457464[[fn=Dividendi]]</Template>
  <TotalTime>4238</TotalTime>
  <Words>650</Words>
  <Application>Microsoft Office PowerPoint</Application>
  <PresentationFormat>Widescreen</PresentationFormat>
  <Paragraphs>78</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Gill Sans MT</vt:lpstr>
      <vt:lpstr>Wingdings 2</vt:lpstr>
      <vt:lpstr>Dividendi</vt:lpstr>
      <vt:lpstr>Visual analytics - Homework 1</vt:lpstr>
      <vt:lpstr>Collect all the scores of bachelor exams</vt:lpstr>
      <vt:lpstr>Temporal Distribution</vt:lpstr>
      <vt:lpstr>Local and global performance</vt:lpstr>
      <vt:lpstr>Individual Local and global performance</vt:lpstr>
      <vt:lpstr>A different view: Box plot and scatter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 Homework</dc:title>
  <dc:creator>Francesco Fortunato</dc:creator>
  <cp:lastModifiedBy>Francesco Fortunato</cp:lastModifiedBy>
  <cp:revision>9</cp:revision>
  <dcterms:created xsi:type="dcterms:W3CDTF">2023-10-15T09:23:55Z</dcterms:created>
  <dcterms:modified xsi:type="dcterms:W3CDTF">2023-10-24T10:33:04Z</dcterms:modified>
</cp:coreProperties>
</file>