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93" autoAdjust="0"/>
    <p:restoredTop sz="94641" autoAdjust="0"/>
  </p:normalViewPr>
  <p:slideViewPr>
    <p:cSldViewPr snapToGrid="0">
      <p:cViewPr varScale="1">
        <p:scale>
          <a:sx n="82" d="100"/>
          <a:sy n="82" d="100"/>
        </p:scale>
        <p:origin x="9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725B03-0C3A-9E83-83F0-E3D40D8A0F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Visual </a:t>
            </a:r>
            <a:r>
              <a:rPr lang="en-GB" dirty="0"/>
              <a:t>analytics -</a:t>
            </a:r>
            <a:r>
              <a:rPr lang="it-IT" dirty="0"/>
              <a:t> Homework 1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5304A02-A773-E3DD-61C0-826E95C0E8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Francesco fortunato - 1848527</a:t>
            </a:r>
          </a:p>
        </p:txBody>
      </p:sp>
    </p:spTree>
    <p:extLst>
      <p:ext uri="{BB962C8B-B14F-4D97-AF65-F5344CB8AC3E}">
        <p14:creationId xmlns:p14="http://schemas.microsoft.com/office/powerpoint/2010/main" val="2199585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9BD615-2A77-EEC2-F90A-B4F1983EB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Collect</a:t>
            </a:r>
            <a:r>
              <a:rPr lang="it-IT" dirty="0"/>
              <a:t> all the scores of bachelor </a:t>
            </a:r>
            <a:r>
              <a:rPr lang="it-IT" dirty="0" err="1"/>
              <a:t>exams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E6591E5-05A3-44CF-E639-04666BFA18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3989" y="1908632"/>
            <a:ext cx="9664021" cy="4826831"/>
          </a:xfrm>
        </p:spPr>
      </p:pic>
    </p:spTree>
    <p:extLst>
      <p:ext uri="{BB962C8B-B14F-4D97-AF65-F5344CB8AC3E}">
        <p14:creationId xmlns:p14="http://schemas.microsoft.com/office/powerpoint/2010/main" val="1913215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034E9B-FE55-B071-C36E-03E854054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Temporal</a:t>
            </a:r>
            <a:r>
              <a:rPr lang="it-IT" dirty="0"/>
              <a:t> Distribution</a:t>
            </a:r>
          </a:p>
        </p:txBody>
      </p:sp>
      <p:pic>
        <p:nvPicPr>
          <p:cNvPr id="6" name="Segnaposto contenuto 4">
            <a:extLst>
              <a:ext uri="{FF2B5EF4-FFF2-40B4-BE49-F238E27FC236}">
                <a16:creationId xmlns:a16="http://schemas.microsoft.com/office/drawing/2014/main" id="{71F2F05F-E013-C157-331F-49B12BB42C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605422" y="1943125"/>
            <a:ext cx="8068483" cy="48674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A6A00D5-E8A8-F9A7-C4DB-128E13DDF703}"/>
              </a:ext>
            </a:extLst>
          </p:cNvPr>
          <p:cNvSpPr txBox="1"/>
          <p:nvPr/>
        </p:nvSpPr>
        <p:spPr>
          <a:xfrm>
            <a:off x="471947" y="1900727"/>
            <a:ext cx="289214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Types:</a:t>
            </a:r>
          </a:p>
          <a:p>
            <a:r>
              <a:rPr lang="en-US" sz="1200" dirty="0"/>
              <a:t>- Categorical Data: 'Date' represents time, which is a categorical variable.</a:t>
            </a:r>
          </a:p>
          <a:p>
            <a:r>
              <a:rPr lang="en-US" sz="1200" dirty="0"/>
              <a:t>- Numerical Data: 'Grade' and 'Credits' are numerical variables.</a:t>
            </a:r>
          </a:p>
          <a:p>
            <a:r>
              <a:rPr lang="en-US" sz="1200" dirty="0"/>
              <a:t>Relationships:</a:t>
            </a:r>
          </a:p>
          <a:p>
            <a:r>
              <a:rPr lang="en-US" sz="1200" dirty="0"/>
              <a:t>- Categorical (Nominal): 'Date' is nominal, representing distinct points in time.</a:t>
            </a:r>
          </a:p>
          <a:p>
            <a:r>
              <a:rPr lang="en-US" sz="1200" dirty="0"/>
              <a:t>- Quantitative (Ratio): 'Grade' and 'Credits' are ratio variables as they have a true zero point (0) and support meaningful arithmetic operations.</a:t>
            </a:r>
          </a:p>
          <a:p>
            <a:r>
              <a:rPr lang="en-US" sz="1200" dirty="0"/>
              <a:t>Visual Variables/Variations:</a:t>
            </a:r>
          </a:p>
          <a:p>
            <a:r>
              <a:rPr lang="en-US" sz="1200" dirty="0"/>
              <a:t>Bar heights represent the 'Grade' numerical values.</a:t>
            </a:r>
          </a:p>
          <a:p>
            <a:r>
              <a:rPr lang="en-US" sz="1200" dirty="0"/>
              <a:t>Colors are used to distinguish different elements in the graph: bars have one color, cumulative weighted mean, cumulative simple mean, and a simple grade mean are represented by different line colors.</a:t>
            </a:r>
          </a:p>
          <a:p>
            <a:r>
              <a:rPr lang="en-US" sz="1200" dirty="0"/>
              <a:t>Line styles are used for differentiation: solid line for bar heights, dashed line for cumulative weighted mean, and dash-dot line for cumulative simple mean.</a:t>
            </a:r>
          </a:p>
        </p:txBody>
      </p:sp>
    </p:spTree>
    <p:extLst>
      <p:ext uri="{BB962C8B-B14F-4D97-AF65-F5344CB8AC3E}">
        <p14:creationId xmlns:p14="http://schemas.microsoft.com/office/powerpoint/2010/main" val="1722109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7E5D62-B282-612F-874B-A28B5BBD7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Local and global performance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C5B644D-CDBE-8BAB-CD78-50C13C8088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64089" y="1900727"/>
            <a:ext cx="8355963" cy="4957272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6F639B9-7604-4DED-7881-1B37C864367D}"/>
              </a:ext>
            </a:extLst>
          </p:cNvPr>
          <p:cNvSpPr txBox="1"/>
          <p:nvPr/>
        </p:nvSpPr>
        <p:spPr>
          <a:xfrm>
            <a:off x="471947" y="1900727"/>
            <a:ext cx="289214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Types:</a:t>
            </a:r>
          </a:p>
          <a:p>
            <a:r>
              <a:rPr lang="en-US" sz="1200" dirty="0"/>
              <a:t>- Categorical Data: 'Date' represents time, which is a categorical variable.</a:t>
            </a:r>
          </a:p>
          <a:p>
            <a:r>
              <a:rPr lang="en-US" sz="1200" dirty="0"/>
              <a:t>- Numerical Data: 'Grade' and 'Credits' are numerical variables.</a:t>
            </a:r>
          </a:p>
          <a:p>
            <a:r>
              <a:rPr lang="en-US" sz="1200" dirty="0"/>
              <a:t>Relationships:</a:t>
            </a:r>
          </a:p>
          <a:p>
            <a:r>
              <a:rPr lang="en-US" sz="1200" dirty="0"/>
              <a:t>- Categorical (Nominal): 'Date' is nominal, representing distinct points in time.</a:t>
            </a:r>
          </a:p>
          <a:p>
            <a:r>
              <a:rPr lang="en-US" sz="1200" dirty="0"/>
              <a:t>- Quantitative (Ratio): 'Grade' and 'Credits' are ratio variables as they have a true zero point (0) and support meaningful arithmetic operations.</a:t>
            </a:r>
          </a:p>
          <a:p>
            <a:r>
              <a:rPr lang="en-US" sz="1200" dirty="0"/>
              <a:t>Visual Variables/Variations:</a:t>
            </a:r>
          </a:p>
          <a:p>
            <a:r>
              <a:rPr lang="en-US" sz="1200" dirty="0"/>
              <a:t>Bar heights represent the 'Grade' numerical values.</a:t>
            </a:r>
          </a:p>
          <a:p>
            <a:r>
              <a:rPr lang="en-US" sz="1200" dirty="0"/>
              <a:t>Colors are used to distinguish different elements in the graph: bars have one color, cumulative weighted mean, cumulative simple mean, and a simple grade mean are represented by different line colors.</a:t>
            </a:r>
          </a:p>
          <a:p>
            <a:r>
              <a:rPr lang="en-US" sz="1200" dirty="0"/>
              <a:t>Line styles are used for differentiation: solid line for bar heights, dashed line for cumulative weighted mean, and dash-dot line for cumulative simple mean.</a:t>
            </a:r>
          </a:p>
        </p:txBody>
      </p:sp>
    </p:spTree>
    <p:extLst>
      <p:ext uri="{BB962C8B-B14F-4D97-AF65-F5344CB8AC3E}">
        <p14:creationId xmlns:p14="http://schemas.microsoft.com/office/powerpoint/2010/main" val="2797278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7E5D62-B282-612F-874B-A28B5BBD7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Individual</a:t>
            </a:r>
            <a:r>
              <a:rPr lang="it-IT" dirty="0"/>
              <a:t> Local and global performance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C5B644D-CDBE-8BAB-CD78-50C13C8088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73525" y="1900727"/>
            <a:ext cx="8337091" cy="495727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6F639B9-7604-4DED-7881-1B37C864367D}"/>
              </a:ext>
            </a:extLst>
          </p:cNvPr>
          <p:cNvSpPr txBox="1"/>
          <p:nvPr/>
        </p:nvSpPr>
        <p:spPr>
          <a:xfrm>
            <a:off x="471947" y="1900727"/>
            <a:ext cx="289214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Types:</a:t>
            </a:r>
          </a:p>
          <a:p>
            <a:r>
              <a:rPr lang="en-US" sz="1200" dirty="0"/>
              <a:t>- Categorical Data: 'Date' represents time, which is a categorical variable.</a:t>
            </a:r>
          </a:p>
          <a:p>
            <a:r>
              <a:rPr lang="en-US" sz="1200" dirty="0"/>
              <a:t>- Numerical Data: 'Grade' and 'Credits' are numerical variables.</a:t>
            </a:r>
          </a:p>
          <a:p>
            <a:r>
              <a:rPr lang="en-US" sz="1200" dirty="0"/>
              <a:t>Relationships:</a:t>
            </a:r>
          </a:p>
          <a:p>
            <a:r>
              <a:rPr lang="en-US" sz="1200" dirty="0"/>
              <a:t>- Categorical (Nominal): 'Date' is nominal, representing distinct points in time.</a:t>
            </a:r>
          </a:p>
          <a:p>
            <a:r>
              <a:rPr lang="en-US" sz="1200" dirty="0"/>
              <a:t>- Quantitative (Ratio): 'Grade' and 'Credits' are ratio variables as they have a true zero point (0) and support meaningful arithmetic operations.</a:t>
            </a:r>
          </a:p>
          <a:p>
            <a:r>
              <a:rPr lang="en-US" sz="1200" dirty="0"/>
              <a:t>Visual Variables/Variations:</a:t>
            </a:r>
          </a:p>
          <a:p>
            <a:r>
              <a:rPr lang="en-US" sz="1200" dirty="0"/>
              <a:t>Bar heights represent the 'Grade' numerical values.</a:t>
            </a:r>
          </a:p>
          <a:p>
            <a:r>
              <a:rPr lang="en-US" sz="1200" dirty="0"/>
              <a:t>Colors are used to distinguish different elements in the graph: bars have one color, cumulative weighted mean, cumulative simple mean, and a simple grade mean are represented by different line colors.</a:t>
            </a:r>
          </a:p>
          <a:p>
            <a:r>
              <a:rPr lang="en-US" sz="1200" dirty="0"/>
              <a:t>Line styles are used for differentiation: solid line for bar heights, dashed line for cumulative weighted mean, and dash-dot line for cumulative simple mean.</a:t>
            </a:r>
          </a:p>
        </p:txBody>
      </p:sp>
    </p:spTree>
    <p:extLst>
      <p:ext uri="{BB962C8B-B14F-4D97-AF65-F5344CB8AC3E}">
        <p14:creationId xmlns:p14="http://schemas.microsoft.com/office/powerpoint/2010/main" val="601546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562519-D13F-1DFA-AE53-1C7A6DFA0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Individual</a:t>
            </a:r>
            <a:r>
              <a:rPr lang="it-IT" dirty="0"/>
              <a:t> and group global performance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B1130F98-24A3-CB5A-D1F5-F522FF41C6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7788460" y="1989572"/>
            <a:ext cx="4353909" cy="4722075"/>
          </a:xfrm>
        </p:spPr>
      </p:pic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EA99FDC9-4AD5-E787-7B19-3BC125513B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4621161" y="1989573"/>
            <a:ext cx="3167299" cy="4722075"/>
          </a:xfr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C40CC36-A877-5F27-A397-76D45F0D1044}"/>
              </a:ext>
            </a:extLst>
          </p:cNvPr>
          <p:cNvSpPr txBox="1"/>
          <p:nvPr/>
        </p:nvSpPr>
        <p:spPr>
          <a:xfrm>
            <a:off x="471947" y="1900727"/>
            <a:ext cx="30873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Types:</a:t>
            </a:r>
          </a:p>
          <a:p>
            <a:r>
              <a:rPr lang="en-US" sz="1200" dirty="0"/>
              <a:t>- Categorical Data: 'Date' represents time, which is a categorical variable.</a:t>
            </a:r>
          </a:p>
          <a:p>
            <a:r>
              <a:rPr lang="en-US" sz="1200" dirty="0"/>
              <a:t>- Numerical Data: 'Grade' and 'Credits' are numerical variables.</a:t>
            </a:r>
          </a:p>
          <a:p>
            <a:r>
              <a:rPr lang="en-US" sz="1200" dirty="0"/>
              <a:t>Relationships:</a:t>
            </a:r>
          </a:p>
          <a:p>
            <a:r>
              <a:rPr lang="en-US" sz="1200" dirty="0"/>
              <a:t>- Categorical (Nominal): 'Date' is nominal, representing distinct points in time.</a:t>
            </a:r>
          </a:p>
          <a:p>
            <a:r>
              <a:rPr lang="en-US" sz="1200" dirty="0"/>
              <a:t>- Quantitative (Ratio): 'Grade' and 'Credits' are ratio variables as they have a true zero point (0) and support meaningful arithmetic operations.</a:t>
            </a:r>
          </a:p>
          <a:p>
            <a:r>
              <a:rPr lang="en-US" sz="1200" dirty="0"/>
              <a:t>Visual Variables/Variations:</a:t>
            </a:r>
          </a:p>
          <a:p>
            <a:r>
              <a:rPr lang="en-US" sz="1200" dirty="0"/>
              <a:t>Bar heights represent the 'Grade' numerical values.</a:t>
            </a:r>
          </a:p>
          <a:p>
            <a:r>
              <a:rPr lang="en-US" sz="1200" dirty="0"/>
              <a:t>Colors are used to distinguish different elements in the graph: bars have one color, cumulative weighted mean, cumulative simple mean, and a simple grade mean are represented by different line colors.</a:t>
            </a:r>
          </a:p>
          <a:p>
            <a:r>
              <a:rPr lang="en-US" sz="1200" dirty="0"/>
              <a:t>Line styles are used for differentiation: solid line for bar heights, dashed line for cumulative weighted mean, and dash-dot line for cumulative simple mean.</a:t>
            </a:r>
          </a:p>
        </p:txBody>
      </p:sp>
    </p:spTree>
    <p:extLst>
      <p:ext uri="{BB962C8B-B14F-4D97-AF65-F5344CB8AC3E}">
        <p14:creationId xmlns:p14="http://schemas.microsoft.com/office/powerpoint/2010/main" val="16255609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i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TM03457464[[fn=Dividendi]]</Template>
  <TotalTime>3695</TotalTime>
  <Words>656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9" baseType="lpstr">
      <vt:lpstr>Gill Sans MT</vt:lpstr>
      <vt:lpstr>Wingdings 2</vt:lpstr>
      <vt:lpstr>Dividendi</vt:lpstr>
      <vt:lpstr>Visual analytics - Homework 1</vt:lpstr>
      <vt:lpstr>Collect all the scores of bachelor exams</vt:lpstr>
      <vt:lpstr>Temporal Distribution</vt:lpstr>
      <vt:lpstr>Local and global performance</vt:lpstr>
      <vt:lpstr>Individual Local and global performance</vt:lpstr>
      <vt:lpstr>Individual and group global 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analytics Homework</dc:title>
  <dc:creator>Francesco Fortunato</dc:creator>
  <cp:lastModifiedBy>Francesco Fortunato</cp:lastModifiedBy>
  <cp:revision>7</cp:revision>
  <dcterms:created xsi:type="dcterms:W3CDTF">2023-10-15T09:23:55Z</dcterms:created>
  <dcterms:modified xsi:type="dcterms:W3CDTF">2023-10-23T09:59:50Z</dcterms:modified>
</cp:coreProperties>
</file>