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70" r:id="rId4"/>
    <p:sldId id="272" r:id="rId5"/>
    <p:sldId id="259" r:id="rId6"/>
    <p:sldId id="271" r:id="rId7"/>
    <p:sldId id="265" r:id="rId8"/>
    <p:sldId id="269"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eattletimes.com/opinion/myanmar-guns-vs-googl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opulation.un.org/wpp/Graphs/Probabilistic/POP/TOT/935"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8CB8E20-5EA5-7818-F386-85A9E9924BBC}"/>
              </a:ext>
            </a:extLst>
          </p:cNvPr>
          <p:cNvSpPr>
            <a:spLocks noGrp="1"/>
          </p:cNvSpPr>
          <p:nvPr>
            <p:ph type="ctrTitle"/>
          </p:nvPr>
        </p:nvSpPr>
        <p:spPr>
          <a:xfrm>
            <a:off x="581191" y="1020431"/>
            <a:ext cx="10993549" cy="1475013"/>
          </a:xfrm>
        </p:spPr>
        <p:txBody>
          <a:bodyPr/>
          <a:lstStyle/>
          <a:p>
            <a:r>
              <a:rPr lang="it-IT" dirty="0"/>
              <a:t>Visual </a:t>
            </a:r>
            <a:r>
              <a:rPr lang="en-GB" dirty="0"/>
              <a:t>analytics -</a:t>
            </a:r>
            <a:r>
              <a:rPr lang="it-IT" dirty="0"/>
              <a:t> Homework II</a:t>
            </a:r>
          </a:p>
        </p:txBody>
      </p:sp>
      <p:sp>
        <p:nvSpPr>
          <p:cNvPr id="5" name="Sottotitolo 2">
            <a:extLst>
              <a:ext uri="{FF2B5EF4-FFF2-40B4-BE49-F238E27FC236}">
                <a16:creationId xmlns:a16="http://schemas.microsoft.com/office/drawing/2014/main" id="{CD32AB3E-16F5-2CDF-EF2F-D7F37A1D1F53}"/>
              </a:ext>
            </a:extLst>
          </p:cNvPr>
          <p:cNvSpPr>
            <a:spLocks noGrp="1"/>
          </p:cNvSpPr>
          <p:nvPr>
            <p:ph type="subTitle" idx="1"/>
          </p:nvPr>
        </p:nvSpPr>
        <p:spPr>
          <a:xfrm>
            <a:off x="581194" y="2495445"/>
            <a:ext cx="10993546" cy="590321"/>
          </a:xfrm>
        </p:spPr>
        <p:txBody>
          <a:bodyPr/>
          <a:lstStyle/>
          <a:p>
            <a:r>
              <a:rPr lang="it-IT" dirty="0"/>
              <a:t>Francesco fortunato - 1848527</a:t>
            </a:r>
          </a:p>
        </p:txBody>
      </p:sp>
    </p:spTree>
    <p:extLst>
      <p:ext uri="{BB962C8B-B14F-4D97-AF65-F5344CB8AC3E}">
        <p14:creationId xmlns:p14="http://schemas.microsoft.com/office/powerpoint/2010/main" val="244640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Expected</a:t>
            </a:r>
            <a:r>
              <a:rPr lang="it-IT" dirty="0"/>
              <a:t> insight I – </a:t>
            </a:r>
            <a:r>
              <a:rPr lang="en-US" sz="2800" dirty="0"/>
              <a:t>Fertility and GDP per capita</a:t>
            </a:r>
            <a:endParaRPr lang="it-IT" dirty="0"/>
          </a:p>
        </p:txBody>
      </p:sp>
      <p:sp>
        <p:nvSpPr>
          <p:cNvPr id="6" name="CasellaDiTesto 5">
            <a:extLst>
              <a:ext uri="{FF2B5EF4-FFF2-40B4-BE49-F238E27FC236}">
                <a16:creationId xmlns:a16="http://schemas.microsoft.com/office/drawing/2014/main" id="{D7E1A032-77E1-8565-4C92-4279EAAA0761}"/>
              </a:ext>
            </a:extLst>
          </p:cNvPr>
          <p:cNvSpPr txBox="1"/>
          <p:nvPr/>
        </p:nvSpPr>
        <p:spPr>
          <a:xfrm>
            <a:off x="581192" y="1937720"/>
            <a:ext cx="4267250" cy="483209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Fertility rates </a:t>
            </a:r>
            <a:r>
              <a:rPr lang="en-US" sz="1400" dirty="0"/>
              <a:t>refer to the average number of children a woman gives birth to during her lifetime, while </a:t>
            </a:r>
            <a:r>
              <a:rPr lang="en-US" sz="1400" b="1" dirty="0"/>
              <a:t>GDP per capita </a:t>
            </a:r>
            <a:r>
              <a:rPr lang="en-US" sz="1400" dirty="0"/>
              <a:t>stands for Gross Domestic Product per person, indicating the economic output per individual within a country. </a:t>
            </a:r>
          </a:p>
          <a:p>
            <a:pPr marL="285750" indent="-285750">
              <a:buFont typeface="Arial" panose="020B0604020202020204" pitchFamily="34" charset="0"/>
              <a:buChar char="•"/>
            </a:pPr>
            <a:r>
              <a:rPr lang="en-US" sz="1400" b="1" dirty="0"/>
              <a:t>A lower GDP per capita is typically associated with higher fertility rates</a:t>
            </a:r>
            <a:r>
              <a:rPr lang="en-US" sz="1400" dirty="0"/>
              <a:t>, as economic constraints often lead to larger families.</a:t>
            </a:r>
          </a:p>
          <a:p>
            <a:pPr marL="285750" indent="-285750">
              <a:buFont typeface="Arial" panose="020B0604020202020204" pitchFamily="34" charset="0"/>
              <a:buChar char="•"/>
            </a:pPr>
            <a:r>
              <a:rPr lang="en-US" sz="1400" dirty="0"/>
              <a:t>This is confirmed by this chart illustrates GDP per Capita on the X-axis and fertility on the Y-axis, in which is </a:t>
            </a:r>
            <a:r>
              <a:rPr lang="en-US" sz="1400" b="1" dirty="0"/>
              <a:t>clearly visible a negative correlation between these two variables</a:t>
            </a:r>
            <a:r>
              <a:rPr lang="en-US" sz="1400" dirty="0"/>
              <a:t>.</a:t>
            </a:r>
          </a:p>
          <a:p>
            <a:pPr marL="285750" indent="-285750">
              <a:buFont typeface="Arial" panose="020B0604020202020204" pitchFamily="34" charset="0"/>
              <a:buChar char="•"/>
            </a:pPr>
            <a:r>
              <a:rPr lang="en-US" sz="1400" dirty="0"/>
              <a:t>It is a common occurrence that </a:t>
            </a:r>
            <a:r>
              <a:rPr lang="en-US" sz="1400" b="1" dirty="0"/>
              <a:t>countries with higher GDP per capita </a:t>
            </a:r>
            <a:r>
              <a:rPr lang="en-US" sz="1400" dirty="0"/>
              <a:t>are those that </a:t>
            </a:r>
            <a:r>
              <a:rPr lang="en-US" sz="1400" b="1" dirty="0"/>
              <a:t>are more economically developed</a:t>
            </a:r>
            <a:r>
              <a:rPr lang="en-US" sz="1400" dirty="0"/>
              <a:t> and economic development is associated with </a:t>
            </a:r>
            <a:r>
              <a:rPr lang="en-US" sz="1400" b="1" dirty="0"/>
              <a:t>improved education</a:t>
            </a:r>
            <a:r>
              <a:rPr lang="en-US" sz="1400" dirty="0"/>
              <a:t>, </a:t>
            </a:r>
            <a:r>
              <a:rPr lang="en-US" sz="1400" b="1" dirty="0"/>
              <a:t>healthcare</a:t>
            </a:r>
            <a:r>
              <a:rPr lang="en-US" sz="1400" dirty="0"/>
              <a:t>, and access to </a:t>
            </a:r>
            <a:r>
              <a:rPr lang="en-US" sz="1400" b="1" dirty="0"/>
              <a:t>family planning</a:t>
            </a:r>
            <a:r>
              <a:rPr lang="en-US" sz="1400" dirty="0"/>
              <a:t>, which can lead to reduced fertility.</a:t>
            </a:r>
          </a:p>
          <a:p>
            <a:pPr marL="285750" indent="-285750">
              <a:buFont typeface="Arial" panose="020B0604020202020204" pitchFamily="34" charset="0"/>
              <a:buChar char="•"/>
            </a:pPr>
            <a:r>
              <a:rPr lang="en-US" sz="1400" dirty="0"/>
              <a:t>This insight is quite significant as it underscores the role of economic development and social progress in influencing fertility trends</a:t>
            </a:r>
          </a:p>
          <a:p>
            <a:pPr marL="285750" indent="-285750">
              <a:buFont typeface="Arial" panose="020B0604020202020204" pitchFamily="34" charset="0"/>
              <a:buChar char="•"/>
            </a:pPr>
            <a:endParaRPr lang="en-US" sz="1400" dirty="0"/>
          </a:p>
        </p:txBody>
      </p:sp>
      <p:pic>
        <p:nvPicPr>
          <p:cNvPr id="9" name="Segnaposto contenuto 8">
            <a:extLst>
              <a:ext uri="{FF2B5EF4-FFF2-40B4-BE49-F238E27FC236}">
                <a16:creationId xmlns:a16="http://schemas.microsoft.com/office/drawing/2014/main" id="{FF4A5EFE-595E-B506-C18C-1CEA74A98F64}"/>
              </a:ext>
            </a:extLst>
          </p:cNvPr>
          <p:cNvPicPr>
            <a:picLocks noGrp="1" noChangeAspect="1"/>
          </p:cNvPicPr>
          <p:nvPr>
            <p:ph idx="1"/>
          </p:nvPr>
        </p:nvPicPr>
        <p:blipFill>
          <a:blip r:embed="rId2"/>
          <a:stretch>
            <a:fillRect/>
          </a:stretch>
        </p:blipFill>
        <p:spPr>
          <a:xfrm>
            <a:off x="4848442" y="2650548"/>
            <a:ext cx="6762366" cy="3190992"/>
          </a:xfrm>
        </p:spPr>
      </p:pic>
    </p:spTree>
    <p:extLst>
      <p:ext uri="{BB962C8B-B14F-4D97-AF65-F5344CB8AC3E}">
        <p14:creationId xmlns:p14="http://schemas.microsoft.com/office/powerpoint/2010/main" val="117056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Expected</a:t>
            </a:r>
            <a:r>
              <a:rPr lang="it-IT" dirty="0"/>
              <a:t> insight II – HDI and CHILD </a:t>
            </a:r>
            <a:r>
              <a:rPr lang="en-GB" dirty="0"/>
              <a:t>mortality</a:t>
            </a:r>
          </a:p>
        </p:txBody>
      </p:sp>
      <p:sp>
        <p:nvSpPr>
          <p:cNvPr id="6" name="CasellaDiTesto 5">
            <a:extLst>
              <a:ext uri="{FF2B5EF4-FFF2-40B4-BE49-F238E27FC236}">
                <a16:creationId xmlns:a16="http://schemas.microsoft.com/office/drawing/2014/main" id="{D7E1A032-77E1-8565-4C92-4279EAAA0761}"/>
              </a:ext>
            </a:extLst>
          </p:cNvPr>
          <p:cNvSpPr txBox="1"/>
          <p:nvPr/>
        </p:nvSpPr>
        <p:spPr>
          <a:xfrm>
            <a:off x="581192" y="2045442"/>
            <a:ext cx="4267250" cy="4401205"/>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HDI</a:t>
            </a:r>
            <a:r>
              <a:rPr lang="en-US" sz="1400" dirty="0"/>
              <a:t>, or </a:t>
            </a:r>
            <a:r>
              <a:rPr lang="en-US" sz="1400" b="1" dirty="0"/>
              <a:t>Human Development Index</a:t>
            </a:r>
            <a:r>
              <a:rPr lang="en-US" sz="1400" dirty="0"/>
              <a:t>, is a composite measure that assesses a country's overall development based on factors like </a:t>
            </a:r>
            <a:r>
              <a:rPr lang="en-US" sz="1400" b="1" dirty="0"/>
              <a:t>life expectancy</a:t>
            </a:r>
            <a:r>
              <a:rPr lang="en-US" sz="1400" dirty="0"/>
              <a:t>, </a:t>
            </a:r>
            <a:r>
              <a:rPr lang="en-US" sz="1400" b="1" dirty="0"/>
              <a:t>education</a:t>
            </a:r>
            <a:r>
              <a:rPr lang="en-US" sz="1400" dirty="0"/>
              <a:t>, and </a:t>
            </a:r>
            <a:r>
              <a:rPr lang="en-US" sz="1400" b="1" dirty="0"/>
              <a:t>per-capita income</a:t>
            </a:r>
            <a:r>
              <a:rPr lang="en-US" sz="1400" dirty="0"/>
              <a:t>. </a:t>
            </a:r>
          </a:p>
          <a:p>
            <a:pPr marL="285750" indent="-285750">
              <a:buFont typeface="Arial" panose="020B0604020202020204" pitchFamily="34" charset="0"/>
              <a:buChar char="•"/>
            </a:pPr>
            <a:r>
              <a:rPr lang="en-US" sz="1400" dirty="0"/>
              <a:t>A very diffused assumption is that </a:t>
            </a:r>
            <a:r>
              <a:rPr lang="en-US" sz="1400" b="1" dirty="0"/>
              <a:t>as a country's HDI improves, child mortality rates will significantly decrease,</a:t>
            </a:r>
            <a:r>
              <a:rPr lang="en-US" sz="1400" dirty="0"/>
              <a:t> that is that better socio-economic conditions, healthcare access, and education will lead to improved child survival rates</a:t>
            </a:r>
          </a:p>
          <a:p>
            <a:pPr marL="285750" indent="-285750">
              <a:buFont typeface="Arial" panose="020B0604020202020204" pitchFamily="34" charset="0"/>
              <a:buChar char="•"/>
            </a:pPr>
            <a:r>
              <a:rPr lang="en-US" sz="1400" dirty="0"/>
              <a:t>The graph displays HDI on the X-axis and child mortality (0-5 years old dying per 1,000 born) on the Y-axis.</a:t>
            </a:r>
          </a:p>
          <a:p>
            <a:pPr marL="285750" indent="-285750">
              <a:buFont typeface="Arial" panose="020B0604020202020204" pitchFamily="34" charset="0"/>
              <a:buChar char="•"/>
            </a:pPr>
            <a:r>
              <a:rPr lang="en-US" sz="1400" dirty="0"/>
              <a:t>As depicted in the graph, </a:t>
            </a:r>
            <a:r>
              <a:rPr lang="en-US" sz="1400" b="1" dirty="0"/>
              <a:t>the expected insight is confirmed</a:t>
            </a:r>
            <a:r>
              <a:rPr lang="en-US" sz="1400" dirty="0"/>
              <a:t>: there is a </a:t>
            </a:r>
            <a:r>
              <a:rPr lang="en-US" sz="1400" b="1" dirty="0"/>
              <a:t>significant negative correlation between HDI and child mortality</a:t>
            </a:r>
            <a:r>
              <a:rPr lang="en-US" sz="1400" dirty="0"/>
              <a:t>.</a:t>
            </a:r>
          </a:p>
          <a:p>
            <a:pPr marL="285750" indent="-285750">
              <a:buFont typeface="Arial" panose="020B0604020202020204" pitchFamily="34" charset="0"/>
              <a:buChar char="•"/>
            </a:pPr>
            <a:r>
              <a:rPr lang="en-US" sz="1400" dirty="0"/>
              <a:t>Higher HDI is associated with lower child mortality rates, validating the common assumption that socio-economic development is linked to decreased child mortality rates.</a:t>
            </a:r>
          </a:p>
          <a:p>
            <a:pPr marL="285750" indent="-285750">
              <a:buFont typeface="Arial" panose="020B0604020202020204" pitchFamily="34" charset="0"/>
              <a:buChar char="•"/>
            </a:pPr>
            <a:endParaRPr lang="en-US" sz="1400" dirty="0"/>
          </a:p>
        </p:txBody>
      </p:sp>
      <p:pic>
        <p:nvPicPr>
          <p:cNvPr id="9" name="Segnaposto contenuto 8">
            <a:extLst>
              <a:ext uri="{FF2B5EF4-FFF2-40B4-BE49-F238E27FC236}">
                <a16:creationId xmlns:a16="http://schemas.microsoft.com/office/drawing/2014/main" id="{FF4A5EFE-595E-B506-C18C-1CEA74A98F64}"/>
              </a:ext>
            </a:extLst>
          </p:cNvPr>
          <p:cNvPicPr>
            <a:picLocks noGrp="1" noChangeAspect="1"/>
          </p:cNvPicPr>
          <p:nvPr>
            <p:ph idx="1"/>
          </p:nvPr>
        </p:nvPicPr>
        <p:blipFill>
          <a:blip r:embed="rId2"/>
          <a:srcRect/>
          <a:stretch/>
        </p:blipFill>
        <p:spPr>
          <a:xfrm>
            <a:off x="4848442" y="2650548"/>
            <a:ext cx="6762366" cy="3190992"/>
          </a:xfrm>
        </p:spPr>
      </p:pic>
    </p:spTree>
    <p:extLst>
      <p:ext uri="{BB962C8B-B14F-4D97-AF65-F5344CB8AC3E}">
        <p14:creationId xmlns:p14="http://schemas.microsoft.com/office/powerpoint/2010/main" val="94367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Expected</a:t>
            </a:r>
            <a:r>
              <a:rPr lang="it-IT" dirty="0"/>
              <a:t> insight III – Internet users and </a:t>
            </a:r>
            <a:r>
              <a:rPr lang="en-GB" dirty="0"/>
              <a:t>literacy</a:t>
            </a:r>
            <a:r>
              <a:rPr lang="it-IT" dirty="0"/>
              <a:t> rate</a:t>
            </a:r>
            <a:endParaRPr lang="en-GB" dirty="0"/>
          </a:p>
        </p:txBody>
      </p:sp>
      <p:sp>
        <p:nvSpPr>
          <p:cNvPr id="6" name="CasellaDiTesto 5">
            <a:extLst>
              <a:ext uri="{FF2B5EF4-FFF2-40B4-BE49-F238E27FC236}">
                <a16:creationId xmlns:a16="http://schemas.microsoft.com/office/drawing/2014/main" id="{D7E1A032-77E1-8565-4C92-4279EAAA0761}"/>
              </a:ext>
            </a:extLst>
          </p:cNvPr>
          <p:cNvSpPr txBox="1"/>
          <p:nvPr/>
        </p:nvSpPr>
        <p:spPr>
          <a:xfrm>
            <a:off x="581192" y="1934943"/>
            <a:ext cx="4267250" cy="4893647"/>
          </a:xfrm>
          <a:prstGeom prst="rect">
            <a:avLst/>
          </a:prstGeom>
          <a:noFill/>
        </p:spPr>
        <p:txBody>
          <a:bodyPr wrap="square" rtlCol="0">
            <a:spAutoFit/>
          </a:bodyPr>
          <a:lstStyle/>
          <a:p>
            <a:pPr marL="285750" indent="-285750">
              <a:buFont typeface="Arial" panose="020B0604020202020204" pitchFamily="34" charset="0"/>
              <a:buChar char="•"/>
            </a:pPr>
            <a:r>
              <a:rPr lang="en-US" sz="1300" b="1" dirty="0"/>
              <a:t>Literacy Rate </a:t>
            </a:r>
            <a:r>
              <a:rPr lang="en-US" sz="1300" dirty="0"/>
              <a:t>is the percentage of people in a specific age group who can read and write with understanding.</a:t>
            </a:r>
          </a:p>
          <a:p>
            <a:pPr marL="285750" indent="-285750">
              <a:buFont typeface="Arial" panose="020B0604020202020204" pitchFamily="34" charset="0"/>
              <a:buChar char="•"/>
            </a:pPr>
            <a:r>
              <a:rPr lang="en-US" sz="1300" b="1" dirty="0"/>
              <a:t>Internet Users </a:t>
            </a:r>
            <a:r>
              <a:rPr lang="en-US" sz="1300" dirty="0"/>
              <a:t>represents the number of individuals using the internet per 100 people.</a:t>
            </a:r>
          </a:p>
          <a:p>
            <a:pPr marL="285750" indent="-285750">
              <a:buFont typeface="Arial" panose="020B0604020202020204" pitchFamily="34" charset="0"/>
              <a:buChar char="•"/>
            </a:pPr>
            <a:r>
              <a:rPr lang="en-US" sz="1300" dirty="0"/>
              <a:t>The common assumption is that </a:t>
            </a:r>
            <a:r>
              <a:rPr lang="en-US" sz="1300" b="1" dirty="0"/>
              <a:t>there should be a positive relationship between literacy rate and access to information and technology</a:t>
            </a:r>
            <a:r>
              <a:rPr lang="en-US" sz="1300" dirty="0"/>
              <a:t>. Higher literacy rates might lead to a greater ability to use technology and access information.</a:t>
            </a:r>
          </a:p>
          <a:p>
            <a:pPr marL="285750" indent="-285750">
              <a:buFont typeface="Arial" panose="020B0604020202020204" pitchFamily="34" charset="0"/>
              <a:buChar char="•"/>
            </a:pPr>
            <a:r>
              <a:rPr lang="en-US" sz="1300" dirty="0"/>
              <a:t>The graph on the right clearly illustrates the expected insight. </a:t>
            </a:r>
            <a:r>
              <a:rPr lang="en-US" sz="1300" b="1" dirty="0"/>
              <a:t>As literacy rates increase </a:t>
            </a:r>
            <a:r>
              <a:rPr lang="en-US" sz="1300" dirty="0"/>
              <a:t>along the linear axis, there is a </a:t>
            </a:r>
            <a:r>
              <a:rPr lang="en-US" sz="1300" b="1" dirty="0"/>
              <a:t>proportional increase </a:t>
            </a:r>
            <a:r>
              <a:rPr lang="en-US" sz="1300" dirty="0"/>
              <a:t>in internet users (here in logarithmic scale). This correlation confirms our initial assumption. Of course there are some </a:t>
            </a:r>
            <a:r>
              <a:rPr lang="en-US" sz="1300" b="1" dirty="0"/>
              <a:t>outliers</a:t>
            </a:r>
            <a:r>
              <a:rPr lang="en-US" sz="1300" dirty="0"/>
              <a:t>, with high literacy rate and low individuals using the Internet (e.g. </a:t>
            </a:r>
            <a:r>
              <a:rPr lang="en-US" sz="1300" b="1" dirty="0"/>
              <a:t>Myanmar</a:t>
            </a:r>
            <a:r>
              <a:rPr lang="en-US" sz="1300" dirty="0"/>
              <a:t> country, the one with lowest individuals using the internet but very high literacy rate). This was due several reasons</a:t>
            </a:r>
            <a:r>
              <a:rPr lang="en-US" sz="1300" baseline="30000" dirty="0"/>
              <a:t>[I]</a:t>
            </a:r>
            <a:r>
              <a:rPr lang="en-US" sz="1300" dirty="0"/>
              <a:t> such as </a:t>
            </a:r>
            <a:r>
              <a:rPr lang="en-US" sz="1300" b="1" dirty="0"/>
              <a:t>limited infrastructure</a:t>
            </a:r>
            <a:r>
              <a:rPr lang="en-US" sz="1300" dirty="0"/>
              <a:t>, </a:t>
            </a:r>
            <a:r>
              <a:rPr lang="en-US" sz="1300" b="1" dirty="0"/>
              <a:t>government regulations</a:t>
            </a:r>
            <a:r>
              <a:rPr lang="en-US" sz="1300" dirty="0"/>
              <a:t>, and so on.</a:t>
            </a:r>
          </a:p>
          <a:p>
            <a:pPr marL="285750" indent="-285750">
              <a:buFont typeface="Arial" panose="020B0604020202020204" pitchFamily="34" charset="0"/>
              <a:buChar char="•"/>
            </a:pPr>
            <a:r>
              <a:rPr lang="en-US" sz="1300" dirty="0"/>
              <a:t>This insight could have significant implications for digital inclusion and educational policies. It may highlight the importance of literacy programs in promoting digital literacy and increasing internet access in underserved regions.</a:t>
            </a:r>
          </a:p>
        </p:txBody>
      </p:sp>
      <p:pic>
        <p:nvPicPr>
          <p:cNvPr id="9" name="Segnaposto contenuto 8">
            <a:extLst>
              <a:ext uri="{FF2B5EF4-FFF2-40B4-BE49-F238E27FC236}">
                <a16:creationId xmlns:a16="http://schemas.microsoft.com/office/drawing/2014/main" id="{FF4A5EFE-595E-B506-C18C-1CEA74A98F64}"/>
              </a:ext>
            </a:extLst>
          </p:cNvPr>
          <p:cNvPicPr>
            <a:picLocks noGrp="1" noChangeAspect="1"/>
          </p:cNvPicPr>
          <p:nvPr>
            <p:ph idx="1"/>
          </p:nvPr>
        </p:nvPicPr>
        <p:blipFill>
          <a:blip r:embed="rId2"/>
          <a:srcRect/>
          <a:stretch/>
        </p:blipFill>
        <p:spPr>
          <a:xfrm>
            <a:off x="4848442" y="2650548"/>
            <a:ext cx="6762366" cy="3190992"/>
          </a:xfrm>
        </p:spPr>
      </p:pic>
      <p:cxnSp>
        <p:nvCxnSpPr>
          <p:cNvPr id="4" name="Connettore 2 3">
            <a:extLst>
              <a:ext uri="{FF2B5EF4-FFF2-40B4-BE49-F238E27FC236}">
                <a16:creationId xmlns:a16="http://schemas.microsoft.com/office/drawing/2014/main" id="{A342C4E0-FA45-93EA-A7F4-05D51C27DC46}"/>
              </a:ext>
            </a:extLst>
          </p:cNvPr>
          <p:cNvCxnSpPr/>
          <p:nvPr/>
        </p:nvCxnSpPr>
        <p:spPr>
          <a:xfrm flipH="1">
            <a:off x="5878286" y="2183363"/>
            <a:ext cx="457200" cy="877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13C558AB-296A-F67E-A95F-96411C618D35}"/>
              </a:ext>
            </a:extLst>
          </p:cNvPr>
          <p:cNvSpPr txBox="1"/>
          <p:nvPr/>
        </p:nvSpPr>
        <p:spPr>
          <a:xfrm>
            <a:off x="6030528" y="1947186"/>
            <a:ext cx="970383" cy="276999"/>
          </a:xfrm>
          <a:prstGeom prst="rect">
            <a:avLst/>
          </a:prstGeom>
          <a:noFill/>
        </p:spPr>
        <p:txBody>
          <a:bodyPr wrap="square" rtlCol="0">
            <a:spAutoFit/>
          </a:bodyPr>
          <a:lstStyle/>
          <a:p>
            <a:r>
              <a:rPr lang="it-IT" sz="1200" dirty="0"/>
              <a:t>Myanmar</a:t>
            </a:r>
          </a:p>
        </p:txBody>
      </p:sp>
      <p:sp>
        <p:nvSpPr>
          <p:cNvPr id="7" name="CasellaDiTesto 6">
            <a:extLst>
              <a:ext uri="{FF2B5EF4-FFF2-40B4-BE49-F238E27FC236}">
                <a16:creationId xmlns:a16="http://schemas.microsoft.com/office/drawing/2014/main" id="{0C8D618C-2E70-41F9-66B6-7BB31B1948C5}"/>
              </a:ext>
            </a:extLst>
          </p:cNvPr>
          <p:cNvSpPr txBox="1"/>
          <p:nvPr/>
        </p:nvSpPr>
        <p:spPr>
          <a:xfrm>
            <a:off x="6910874" y="6557145"/>
            <a:ext cx="5281126" cy="276999"/>
          </a:xfrm>
          <a:prstGeom prst="rect">
            <a:avLst/>
          </a:prstGeom>
          <a:noFill/>
        </p:spPr>
        <p:txBody>
          <a:bodyPr wrap="square" rtlCol="0">
            <a:spAutoFit/>
          </a:bodyPr>
          <a:lstStyle/>
          <a:p>
            <a:pPr algn="r"/>
            <a:r>
              <a:rPr lang="it-IT" sz="1200" dirty="0"/>
              <a:t>[I] </a:t>
            </a:r>
            <a:r>
              <a:rPr lang="en-US" sz="1200" dirty="0">
                <a:hlinkClick r:id="rId3"/>
              </a:rPr>
              <a:t>Myanmar: guns vs. Google</a:t>
            </a:r>
            <a:r>
              <a:rPr lang="en-US" sz="1200" dirty="0"/>
              <a:t>. The Seattle Times. Labbee, R. (2007, October 12). </a:t>
            </a:r>
            <a:endParaRPr lang="it-IT" sz="1200" dirty="0"/>
          </a:p>
        </p:txBody>
      </p:sp>
    </p:spTree>
    <p:extLst>
      <p:ext uri="{BB962C8B-B14F-4D97-AF65-F5344CB8AC3E}">
        <p14:creationId xmlns:p14="http://schemas.microsoft.com/office/powerpoint/2010/main" val="339585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Unexpected</a:t>
            </a:r>
            <a:r>
              <a:rPr lang="it-IT" dirty="0"/>
              <a:t> insight I – </a:t>
            </a:r>
            <a:r>
              <a:rPr lang="en-US" sz="2800" dirty="0"/>
              <a:t>global population distribution</a:t>
            </a:r>
            <a:endParaRPr lang="it-IT" dirty="0"/>
          </a:p>
        </p:txBody>
      </p:sp>
      <p:pic>
        <p:nvPicPr>
          <p:cNvPr id="5" name="Segnaposto contenuto 4">
            <a:extLst>
              <a:ext uri="{FF2B5EF4-FFF2-40B4-BE49-F238E27FC236}">
                <a16:creationId xmlns:a16="http://schemas.microsoft.com/office/drawing/2014/main" id="{B44B933C-0FF1-A7B1-7A7A-D9DF33980490}"/>
              </a:ext>
            </a:extLst>
          </p:cNvPr>
          <p:cNvPicPr>
            <a:picLocks noGrp="1" noChangeAspect="1"/>
          </p:cNvPicPr>
          <p:nvPr>
            <p:ph idx="1"/>
          </p:nvPr>
        </p:nvPicPr>
        <p:blipFill>
          <a:blip r:embed="rId2"/>
          <a:stretch/>
        </p:blipFill>
        <p:spPr>
          <a:xfrm>
            <a:off x="4848442" y="2495272"/>
            <a:ext cx="6949497" cy="3279294"/>
          </a:xfrm>
        </p:spPr>
      </p:pic>
      <p:sp>
        <p:nvSpPr>
          <p:cNvPr id="6" name="CasellaDiTesto 5">
            <a:extLst>
              <a:ext uri="{FF2B5EF4-FFF2-40B4-BE49-F238E27FC236}">
                <a16:creationId xmlns:a16="http://schemas.microsoft.com/office/drawing/2014/main" id="{D7E1A032-77E1-8565-4C92-4279EAAA0761}"/>
              </a:ext>
            </a:extLst>
          </p:cNvPr>
          <p:cNvSpPr txBox="1"/>
          <p:nvPr/>
        </p:nvSpPr>
        <p:spPr>
          <a:xfrm>
            <a:off x="581192" y="1998789"/>
            <a:ext cx="4267250" cy="4832092"/>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examining </a:t>
            </a:r>
            <a:r>
              <a:rPr lang="en-US" sz="1400" b="1" dirty="0"/>
              <a:t>global population distribution</a:t>
            </a:r>
            <a:r>
              <a:rPr lang="en-US" sz="1400" dirty="0"/>
              <a:t>, an unexpected insight emerges from the combined populations of five countries in </a:t>
            </a:r>
            <a:r>
              <a:rPr lang="en-US" sz="1400" b="1" dirty="0"/>
              <a:t>Asia</a:t>
            </a:r>
            <a:r>
              <a:rPr lang="en-US" sz="1400" dirty="0"/>
              <a:t>: in </a:t>
            </a:r>
            <a:r>
              <a:rPr lang="en-US" sz="1400" b="1" dirty="0"/>
              <a:t>2022</a:t>
            </a:r>
            <a:r>
              <a:rPr lang="en-US" sz="1400" dirty="0"/>
              <a:t>, </a:t>
            </a:r>
            <a:r>
              <a:rPr lang="en-US" sz="1400" b="1" dirty="0"/>
              <a:t>China</a:t>
            </a:r>
            <a:r>
              <a:rPr lang="en-US" sz="1400" dirty="0"/>
              <a:t>, </a:t>
            </a:r>
            <a:r>
              <a:rPr lang="en-US" sz="1400" b="1" dirty="0"/>
              <a:t>India</a:t>
            </a:r>
            <a:r>
              <a:rPr lang="en-US" sz="1400" dirty="0"/>
              <a:t>, </a:t>
            </a:r>
            <a:r>
              <a:rPr lang="en-US" sz="1400" b="1" dirty="0"/>
              <a:t>Indonesia</a:t>
            </a:r>
            <a:r>
              <a:rPr lang="en-US" sz="1400" dirty="0"/>
              <a:t>, </a:t>
            </a:r>
            <a:r>
              <a:rPr lang="en-US" sz="1400" b="1" dirty="0"/>
              <a:t>Bangladesh</a:t>
            </a:r>
            <a:r>
              <a:rPr lang="en-US" sz="1400" dirty="0"/>
              <a:t>, and </a:t>
            </a:r>
            <a:r>
              <a:rPr lang="en-US" sz="1400" b="1" dirty="0"/>
              <a:t>Pakistan</a:t>
            </a:r>
            <a:r>
              <a:rPr lang="en-US" sz="1400" dirty="0"/>
              <a:t> collectively accounted for approximately </a:t>
            </a:r>
            <a:r>
              <a:rPr lang="en-US" sz="1400" b="1" dirty="0"/>
              <a:t>3.535 billion </a:t>
            </a:r>
            <a:r>
              <a:rPr lang="en-US" sz="1400" dirty="0"/>
              <a:t>people.</a:t>
            </a:r>
          </a:p>
          <a:p>
            <a:pPr marL="285750" indent="-285750">
              <a:buFont typeface="Arial" panose="020B0604020202020204" pitchFamily="34" charset="0"/>
              <a:buChar char="•"/>
            </a:pPr>
            <a:r>
              <a:rPr lang="en-US" sz="1400" dirty="0"/>
              <a:t>As of 2022, the estimated global population is around </a:t>
            </a:r>
            <a:r>
              <a:rPr lang="en-US" sz="1400" b="1" dirty="0"/>
              <a:t>7.975 billion</a:t>
            </a:r>
            <a:r>
              <a:rPr lang="en-US" sz="1400" dirty="0"/>
              <a:t>.</a:t>
            </a:r>
          </a:p>
          <a:p>
            <a:pPr marL="285750" indent="-285750">
              <a:buFont typeface="Arial" panose="020B0604020202020204" pitchFamily="34" charset="0"/>
              <a:buChar char="•"/>
            </a:pPr>
            <a:r>
              <a:rPr lang="en-US" sz="1400" dirty="0"/>
              <a:t>Surprisingly, these five countries together make up nearly </a:t>
            </a:r>
            <a:r>
              <a:rPr lang="en-US" sz="1400" b="1" dirty="0"/>
              <a:t>44.4%</a:t>
            </a:r>
            <a:r>
              <a:rPr lang="en-US" sz="1400" dirty="0"/>
              <a:t> of the world's total population.</a:t>
            </a:r>
          </a:p>
          <a:p>
            <a:pPr marL="285750" indent="-285750">
              <a:buFont typeface="Arial" panose="020B0604020202020204" pitchFamily="34" charset="0"/>
              <a:buChar char="•"/>
            </a:pPr>
            <a:r>
              <a:rPr lang="en-US" sz="1400" b="1" dirty="0"/>
              <a:t>China</a:t>
            </a:r>
            <a:r>
              <a:rPr lang="en-US" sz="1400" dirty="0"/>
              <a:t> and </a:t>
            </a:r>
            <a:r>
              <a:rPr lang="en-US" sz="1400" b="1" dirty="0"/>
              <a:t>India</a:t>
            </a:r>
            <a:r>
              <a:rPr lang="en-US" sz="1400" dirty="0"/>
              <a:t> alone account for </a:t>
            </a:r>
            <a:r>
              <a:rPr lang="en-US" sz="1400" b="1" dirty="0"/>
              <a:t>over one-third</a:t>
            </a:r>
            <a:r>
              <a:rPr lang="en-US" sz="1400" dirty="0"/>
              <a:t> of the world's population!</a:t>
            </a:r>
          </a:p>
          <a:p>
            <a:pPr marL="285750" indent="-285750">
              <a:buFont typeface="Arial" panose="020B0604020202020204" pitchFamily="34" charset="0"/>
              <a:buChar char="•"/>
            </a:pPr>
            <a:r>
              <a:rPr lang="en-US" sz="1400" dirty="0"/>
              <a:t>Moreover, the continent of </a:t>
            </a:r>
            <a:r>
              <a:rPr lang="en-US" sz="1400" b="1" dirty="0"/>
              <a:t>Asia</a:t>
            </a:r>
            <a:r>
              <a:rPr lang="en-US" sz="1400" dirty="0"/>
              <a:t> covers </a:t>
            </a:r>
            <a:r>
              <a:rPr lang="en-US" sz="1400" b="1" dirty="0"/>
              <a:t>29.4%</a:t>
            </a:r>
            <a:r>
              <a:rPr lang="en-US" sz="1400" dirty="0"/>
              <a:t> of the Earth's land area and has a population of around </a:t>
            </a:r>
            <a:r>
              <a:rPr lang="en-US" sz="1400" b="1" dirty="0"/>
              <a:t>4.75 billion </a:t>
            </a:r>
            <a:r>
              <a:rPr lang="en-US" sz="1400" dirty="0"/>
              <a:t>(as of 2022)</a:t>
            </a:r>
            <a:r>
              <a:rPr lang="en-US" sz="1400" baseline="30000" dirty="0"/>
              <a:t>[1I]</a:t>
            </a:r>
            <a:r>
              <a:rPr lang="en-US" sz="1400" dirty="0"/>
              <a:t>, accounting for about </a:t>
            </a:r>
            <a:r>
              <a:rPr lang="en-US" sz="1400" b="1" dirty="0"/>
              <a:t>60% of the world population</a:t>
            </a:r>
            <a:r>
              <a:rPr lang="en-US" sz="1400" dirty="0"/>
              <a:t>. </a:t>
            </a:r>
          </a:p>
          <a:p>
            <a:pPr marL="285750" indent="-285750">
              <a:buFont typeface="Arial" panose="020B0604020202020204" pitchFamily="34" charset="0"/>
              <a:buChar char="•"/>
            </a:pPr>
            <a:r>
              <a:rPr lang="en-US" sz="1400" dirty="0"/>
              <a:t>We can conclude that the world's population distribution is characterized by significant concentration in a few nations, creating both opportunities and challenges that require global attention and cooperation</a:t>
            </a:r>
            <a:endParaRPr lang="it-IT" sz="1400" dirty="0"/>
          </a:p>
          <a:p>
            <a:pPr marL="285750" indent="-285750">
              <a:buFont typeface="Arial" panose="020B0604020202020204" pitchFamily="34" charset="0"/>
              <a:buChar char="•"/>
            </a:pPr>
            <a:endParaRPr lang="it-IT" sz="1400" dirty="0"/>
          </a:p>
        </p:txBody>
      </p:sp>
      <p:sp>
        <p:nvSpPr>
          <p:cNvPr id="3" name="CasellaDiTesto 2">
            <a:extLst>
              <a:ext uri="{FF2B5EF4-FFF2-40B4-BE49-F238E27FC236}">
                <a16:creationId xmlns:a16="http://schemas.microsoft.com/office/drawing/2014/main" id="{37AC9B5E-4C4F-3630-0C89-8C1C698C608A}"/>
              </a:ext>
            </a:extLst>
          </p:cNvPr>
          <p:cNvSpPr txBox="1"/>
          <p:nvPr/>
        </p:nvSpPr>
        <p:spPr>
          <a:xfrm>
            <a:off x="6353175" y="6553882"/>
            <a:ext cx="5838825" cy="276999"/>
          </a:xfrm>
          <a:prstGeom prst="rect">
            <a:avLst/>
          </a:prstGeom>
          <a:noFill/>
        </p:spPr>
        <p:txBody>
          <a:bodyPr wrap="square" rtlCol="0">
            <a:spAutoFit/>
          </a:bodyPr>
          <a:lstStyle/>
          <a:p>
            <a:pPr algn="r"/>
            <a:r>
              <a:rPr lang="en-US" sz="1200" dirty="0"/>
              <a:t>[1I] </a:t>
            </a:r>
            <a:r>
              <a:rPr lang="en-US" sz="1200" dirty="0">
                <a:hlinkClick r:id="rId3"/>
              </a:rPr>
              <a:t>"Asia Population"</a:t>
            </a:r>
            <a:r>
              <a:rPr lang="en-US" sz="1200" dirty="0"/>
              <a:t>. World Population Prospects 2022. United Nations.</a:t>
            </a:r>
            <a:endParaRPr lang="it-IT" sz="1200" dirty="0"/>
          </a:p>
        </p:txBody>
      </p:sp>
    </p:spTree>
    <p:extLst>
      <p:ext uri="{BB962C8B-B14F-4D97-AF65-F5344CB8AC3E}">
        <p14:creationId xmlns:p14="http://schemas.microsoft.com/office/powerpoint/2010/main" val="121764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Unexpected</a:t>
            </a:r>
            <a:r>
              <a:rPr lang="it-IT" dirty="0"/>
              <a:t> insight II – </a:t>
            </a:r>
            <a:r>
              <a:rPr lang="en-US" dirty="0"/>
              <a:t>co2 and life expectancy </a:t>
            </a:r>
            <a:endParaRPr lang="it-IT" dirty="0"/>
          </a:p>
        </p:txBody>
      </p:sp>
      <p:pic>
        <p:nvPicPr>
          <p:cNvPr id="5" name="Segnaposto contenuto 4">
            <a:extLst>
              <a:ext uri="{FF2B5EF4-FFF2-40B4-BE49-F238E27FC236}">
                <a16:creationId xmlns:a16="http://schemas.microsoft.com/office/drawing/2014/main" id="{B44B933C-0FF1-A7B1-7A7A-D9DF33980490}"/>
              </a:ext>
            </a:extLst>
          </p:cNvPr>
          <p:cNvPicPr>
            <a:picLocks noGrp="1" noChangeAspect="1"/>
          </p:cNvPicPr>
          <p:nvPr>
            <p:ph idx="1"/>
          </p:nvPr>
        </p:nvPicPr>
        <p:blipFill>
          <a:blip r:embed="rId2"/>
          <a:srcRect/>
          <a:stretch/>
        </p:blipFill>
        <p:spPr>
          <a:xfrm>
            <a:off x="4848442" y="2495272"/>
            <a:ext cx="6949497" cy="3279294"/>
          </a:xfrm>
        </p:spPr>
      </p:pic>
      <p:sp>
        <p:nvSpPr>
          <p:cNvPr id="6" name="CasellaDiTesto 5">
            <a:extLst>
              <a:ext uri="{FF2B5EF4-FFF2-40B4-BE49-F238E27FC236}">
                <a16:creationId xmlns:a16="http://schemas.microsoft.com/office/drawing/2014/main" id="{D7E1A032-77E1-8565-4C92-4279EAAA0761}"/>
              </a:ext>
            </a:extLst>
          </p:cNvPr>
          <p:cNvSpPr txBox="1"/>
          <p:nvPr/>
        </p:nvSpPr>
        <p:spPr>
          <a:xfrm>
            <a:off x="581192" y="1872761"/>
            <a:ext cx="4267250" cy="4893647"/>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unexpected insight explores the relationship between </a:t>
            </a:r>
            <a:r>
              <a:rPr lang="en-US" sz="1200" b="1" dirty="0"/>
              <a:t>life expectancy </a:t>
            </a:r>
            <a:r>
              <a:rPr lang="en-US" sz="1200" dirty="0"/>
              <a:t>and </a:t>
            </a:r>
            <a:r>
              <a:rPr lang="en-US" sz="1200" b="1" dirty="0"/>
              <a:t>CO2 emissions </a:t>
            </a:r>
            <a:r>
              <a:rPr lang="en-US" sz="1200" dirty="0"/>
              <a:t>(tonnes per person). </a:t>
            </a:r>
          </a:p>
          <a:p>
            <a:pPr marL="285750" indent="-285750">
              <a:buFont typeface="Arial" panose="020B0604020202020204" pitchFamily="34" charset="0"/>
              <a:buChar char="•"/>
            </a:pPr>
            <a:r>
              <a:rPr lang="en-US" sz="1200" dirty="0"/>
              <a:t>Commonly, it is </a:t>
            </a:r>
            <a:r>
              <a:rPr lang="en-US" sz="1200" b="1" dirty="0"/>
              <a:t>assumed</a:t>
            </a:r>
            <a:r>
              <a:rPr lang="en-US" sz="1200" dirty="0"/>
              <a:t> that </a:t>
            </a:r>
            <a:r>
              <a:rPr lang="en-US" sz="1200" b="1" dirty="0"/>
              <a:t>higher</a:t>
            </a:r>
            <a:r>
              <a:rPr lang="en-US" sz="1200" dirty="0"/>
              <a:t> CO2 emissions </a:t>
            </a:r>
            <a:r>
              <a:rPr lang="en-US" sz="1200" b="1" dirty="0"/>
              <a:t>are noxious</a:t>
            </a:r>
            <a:r>
              <a:rPr lang="en-US" sz="1200" dirty="0"/>
              <a:t> to the environment and so, public health. Therefore, </a:t>
            </a:r>
            <a:r>
              <a:rPr lang="en-US" sz="1200" b="1" dirty="0"/>
              <a:t>it’s expected that regions with higher CO2 emissions might have lower life expectancies </a:t>
            </a:r>
            <a:r>
              <a:rPr lang="en-US" sz="1200" dirty="0"/>
              <a:t>due to the associated environmental and health risks.</a:t>
            </a:r>
          </a:p>
          <a:p>
            <a:pPr marL="285750" indent="-285750">
              <a:buFont typeface="Arial" panose="020B0604020202020204" pitchFamily="34" charset="0"/>
              <a:buChar char="•"/>
            </a:pPr>
            <a:r>
              <a:rPr lang="en-US" sz="1200" dirty="0"/>
              <a:t>Contrary to the common assumption, from the graphical analysis we get an unexpected insight: there is a </a:t>
            </a:r>
            <a:r>
              <a:rPr lang="en-US" sz="1200" b="1" dirty="0"/>
              <a:t>positive correlation </a:t>
            </a:r>
            <a:r>
              <a:rPr lang="en-US" sz="1200" dirty="0"/>
              <a:t>with CO2 emissions per capita. In other words, regions with greater life expectancy tend to have higher CO2 emissions.</a:t>
            </a:r>
          </a:p>
          <a:p>
            <a:pPr marL="285750" indent="-285750">
              <a:buFont typeface="Arial" panose="020B0604020202020204" pitchFamily="34" charset="0"/>
              <a:buChar char="•"/>
            </a:pPr>
            <a:r>
              <a:rPr lang="en-US" sz="1200" dirty="0"/>
              <a:t>However, that type of relationship simply implies that those two variables are </a:t>
            </a:r>
            <a:r>
              <a:rPr lang="en-US" sz="1200" b="1" dirty="0"/>
              <a:t>correlated</a:t>
            </a:r>
            <a:r>
              <a:rPr lang="en-US" sz="1200" dirty="0"/>
              <a:t>. It does not imply that higher CO2 emissions </a:t>
            </a:r>
            <a:r>
              <a:rPr lang="en-US" sz="1200" b="1" dirty="0"/>
              <a:t>cause</a:t>
            </a:r>
            <a:r>
              <a:rPr lang="en-US" sz="1200" dirty="0"/>
              <a:t> higher life expectancy</a:t>
            </a:r>
          </a:p>
          <a:p>
            <a:pPr marL="285750" indent="-285750">
              <a:buFont typeface="Arial" panose="020B0604020202020204" pitchFamily="34" charset="0"/>
              <a:buChar char="•"/>
            </a:pPr>
            <a:r>
              <a:rPr lang="en-US" sz="1200" dirty="0"/>
              <a:t>The observed correlation between CO2 emissions and life expectancy may suggests that as countries become more industrialized and increase energy consumption through fossil fuel burning, their economies grow, allowing for greater healthcare spending and, subsequently, higher life expectancy.</a:t>
            </a:r>
          </a:p>
          <a:p>
            <a:pPr marL="285750" indent="-285750">
              <a:buFont typeface="Arial" panose="020B0604020202020204" pitchFamily="34" charset="0"/>
              <a:buChar char="•"/>
            </a:pPr>
            <a:r>
              <a:rPr lang="en-US" sz="1200" dirty="0"/>
              <a:t>Additionally, we can also note that high CO2 emissions absolutely do not guarantee high life expectancy; some countries exhibit both high CO2 emissions and low life expectancy simultaneously.</a:t>
            </a:r>
          </a:p>
          <a:p>
            <a:pPr marL="285750" indent="-285750">
              <a:buFont typeface="Arial" panose="020B0604020202020204" pitchFamily="34" charset="0"/>
              <a:buChar char="•"/>
            </a:pPr>
            <a:r>
              <a:rPr lang="en-US" sz="1200" dirty="0"/>
              <a:t>Surely, further analysis and research are needed to get more interesting conclusions</a:t>
            </a:r>
          </a:p>
        </p:txBody>
      </p:sp>
    </p:spTree>
    <p:extLst>
      <p:ext uri="{BB962C8B-B14F-4D97-AF65-F5344CB8AC3E}">
        <p14:creationId xmlns:p14="http://schemas.microsoft.com/office/powerpoint/2010/main" val="119985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C7E5F-3FC7-F675-36C8-12ECA6506913}"/>
              </a:ext>
            </a:extLst>
          </p:cNvPr>
          <p:cNvSpPr>
            <a:spLocks noGrp="1"/>
          </p:cNvSpPr>
          <p:nvPr>
            <p:ph type="title"/>
          </p:nvPr>
        </p:nvSpPr>
        <p:spPr/>
        <p:txBody>
          <a:bodyPr/>
          <a:lstStyle/>
          <a:p>
            <a:r>
              <a:rPr lang="en-US" dirty="0"/>
              <a:t>Unexpected Insight III – HDI and Lung Cancer</a:t>
            </a:r>
            <a:endParaRPr lang="it-IT" dirty="0"/>
          </a:p>
        </p:txBody>
      </p:sp>
      <p:pic>
        <p:nvPicPr>
          <p:cNvPr id="10" name="Segnaposto contenuto 9">
            <a:extLst>
              <a:ext uri="{FF2B5EF4-FFF2-40B4-BE49-F238E27FC236}">
                <a16:creationId xmlns:a16="http://schemas.microsoft.com/office/drawing/2014/main" id="{5B5ABB6F-E3B2-D729-82D8-2BE560F94BE5}"/>
              </a:ext>
            </a:extLst>
          </p:cNvPr>
          <p:cNvPicPr>
            <a:picLocks noGrp="1" noChangeAspect="1"/>
          </p:cNvPicPr>
          <p:nvPr>
            <p:ph sz="half" idx="1"/>
          </p:nvPr>
        </p:nvPicPr>
        <p:blipFill>
          <a:blip r:embed="rId2"/>
          <a:srcRect/>
          <a:stretch/>
        </p:blipFill>
        <p:spPr>
          <a:xfrm>
            <a:off x="13285" y="3914199"/>
            <a:ext cx="6102220" cy="2866772"/>
          </a:xfrm>
        </p:spPr>
      </p:pic>
      <p:pic>
        <p:nvPicPr>
          <p:cNvPr id="12" name="Segnaposto contenuto 11">
            <a:extLst>
              <a:ext uri="{FF2B5EF4-FFF2-40B4-BE49-F238E27FC236}">
                <a16:creationId xmlns:a16="http://schemas.microsoft.com/office/drawing/2014/main" id="{93BF8EE2-722D-5BFC-2AFE-3E92A486623B}"/>
              </a:ext>
            </a:extLst>
          </p:cNvPr>
          <p:cNvPicPr>
            <a:picLocks noGrp="1" noChangeAspect="1"/>
          </p:cNvPicPr>
          <p:nvPr>
            <p:ph sz="half" idx="2"/>
          </p:nvPr>
        </p:nvPicPr>
        <p:blipFill>
          <a:blip r:embed="rId3"/>
          <a:srcRect/>
          <a:stretch/>
        </p:blipFill>
        <p:spPr>
          <a:xfrm>
            <a:off x="6115505" y="3914199"/>
            <a:ext cx="6082715" cy="2863945"/>
          </a:xfrm>
        </p:spPr>
      </p:pic>
      <p:sp>
        <p:nvSpPr>
          <p:cNvPr id="13" name="CasellaDiTesto 12">
            <a:extLst>
              <a:ext uri="{FF2B5EF4-FFF2-40B4-BE49-F238E27FC236}">
                <a16:creationId xmlns:a16="http://schemas.microsoft.com/office/drawing/2014/main" id="{A11017D4-84A7-B30F-1715-112FA63A19FC}"/>
              </a:ext>
            </a:extLst>
          </p:cNvPr>
          <p:cNvSpPr txBox="1"/>
          <p:nvPr/>
        </p:nvSpPr>
        <p:spPr>
          <a:xfrm>
            <a:off x="466531" y="1938931"/>
            <a:ext cx="11144278" cy="1754326"/>
          </a:xfrm>
          <a:prstGeom prst="rect">
            <a:avLst/>
          </a:prstGeom>
          <a:noFill/>
        </p:spPr>
        <p:txBody>
          <a:bodyPr wrap="square" rtlCol="0">
            <a:spAutoFit/>
          </a:bodyPr>
          <a:lstStyle/>
          <a:p>
            <a:r>
              <a:rPr lang="en-US" dirty="0"/>
              <a:t>The </a:t>
            </a:r>
            <a:r>
              <a:rPr lang="en-US" b="1" dirty="0"/>
              <a:t>relationship</a:t>
            </a:r>
            <a:r>
              <a:rPr lang="en-US" dirty="0"/>
              <a:t> between a country's </a:t>
            </a:r>
            <a:r>
              <a:rPr lang="en-US" b="1" dirty="0"/>
              <a:t>Human Development Index </a:t>
            </a:r>
            <a:r>
              <a:rPr lang="en-US" dirty="0"/>
              <a:t>(</a:t>
            </a:r>
            <a:r>
              <a:rPr lang="en-US" b="1" dirty="0"/>
              <a:t>HDI</a:t>
            </a:r>
            <a:r>
              <a:rPr lang="en-US" dirty="0"/>
              <a:t>) and </a:t>
            </a:r>
            <a:r>
              <a:rPr lang="en-US" b="1" dirty="0"/>
              <a:t>lung cancer death and cases per 100 000 men </a:t>
            </a:r>
            <a:r>
              <a:rPr lang="en-US" dirty="0"/>
              <a:t>(2014) reveals some insights: </a:t>
            </a:r>
          </a:p>
          <a:p>
            <a:pPr marL="285750" indent="-285750">
              <a:buFont typeface="Arial" panose="020B0604020202020204" pitchFamily="34" charset="0"/>
              <a:buChar char="•"/>
            </a:pPr>
            <a:r>
              <a:rPr lang="en-US" dirty="0"/>
              <a:t>Initially, a </a:t>
            </a:r>
            <a:r>
              <a:rPr lang="en-US" b="1" dirty="0"/>
              <a:t>positive correlation </a:t>
            </a:r>
            <a:r>
              <a:rPr lang="en-US" dirty="0"/>
              <a:t>between HDI and lung cancer death and new case rates is observed. Higher HDI often coincides with higher lung cancer incidence and mortality. This correlation, in itself, is not unexpected.</a:t>
            </a:r>
          </a:p>
          <a:p>
            <a:pPr marL="285750" indent="-285750">
              <a:buFont typeface="Arial" panose="020B0604020202020204" pitchFamily="34" charset="0"/>
              <a:buChar char="•"/>
            </a:pPr>
            <a:r>
              <a:rPr lang="en-US" dirty="0"/>
              <a:t>What's unexpected is the </a:t>
            </a:r>
            <a:r>
              <a:rPr lang="en-US" b="1" dirty="0"/>
              <a:t>remarkable consistency </a:t>
            </a:r>
            <a:r>
              <a:rPr lang="en-US" dirty="0"/>
              <a:t>(and, in some cases, also </a:t>
            </a:r>
            <a:r>
              <a:rPr lang="en-GB" b="1" i="0" dirty="0">
                <a:solidFill>
                  <a:srgbClr val="040C28"/>
                </a:solidFill>
                <a:effectLst/>
                <a:latin typeface="Google Sans"/>
              </a:rPr>
              <a:t>illogical</a:t>
            </a:r>
            <a:r>
              <a:rPr lang="en-US" dirty="0"/>
              <a:t>) in the </a:t>
            </a:r>
            <a:r>
              <a:rPr lang="en-US" b="1" dirty="0"/>
              <a:t>difference</a:t>
            </a:r>
            <a:r>
              <a:rPr lang="en-US" dirty="0"/>
              <a:t> between </a:t>
            </a:r>
            <a:r>
              <a:rPr lang="en-US" b="1" dirty="0"/>
              <a:t>number</a:t>
            </a:r>
            <a:r>
              <a:rPr lang="en-US" dirty="0"/>
              <a:t> of lung cancer cases and deaths in nations with </a:t>
            </a:r>
            <a:r>
              <a:rPr lang="en-US" b="1" dirty="0"/>
              <a:t>varying HDI levels</a:t>
            </a:r>
            <a:r>
              <a:rPr lang="en-US" dirty="0"/>
              <a:t>. </a:t>
            </a:r>
            <a:endParaRPr lang="it-IT" dirty="0"/>
          </a:p>
        </p:txBody>
      </p:sp>
    </p:spTree>
    <p:extLst>
      <p:ext uri="{BB962C8B-B14F-4D97-AF65-F5344CB8AC3E}">
        <p14:creationId xmlns:p14="http://schemas.microsoft.com/office/powerpoint/2010/main" val="338927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C7E5F-3FC7-F675-36C8-12ECA6506913}"/>
              </a:ext>
            </a:extLst>
          </p:cNvPr>
          <p:cNvSpPr>
            <a:spLocks noGrp="1"/>
          </p:cNvSpPr>
          <p:nvPr>
            <p:ph type="title"/>
          </p:nvPr>
        </p:nvSpPr>
        <p:spPr/>
        <p:txBody>
          <a:bodyPr/>
          <a:lstStyle/>
          <a:p>
            <a:r>
              <a:rPr lang="en-US" dirty="0"/>
              <a:t>Unexpected Insight III – HDI and Lung Cancer</a:t>
            </a:r>
            <a:endParaRPr lang="it-IT" dirty="0"/>
          </a:p>
        </p:txBody>
      </p:sp>
      <p:pic>
        <p:nvPicPr>
          <p:cNvPr id="10" name="Segnaposto contenuto 9">
            <a:extLst>
              <a:ext uri="{FF2B5EF4-FFF2-40B4-BE49-F238E27FC236}">
                <a16:creationId xmlns:a16="http://schemas.microsoft.com/office/drawing/2014/main" id="{5B5ABB6F-E3B2-D729-82D8-2BE560F94BE5}"/>
              </a:ext>
            </a:extLst>
          </p:cNvPr>
          <p:cNvPicPr>
            <a:picLocks noGrp="1" noChangeAspect="1"/>
          </p:cNvPicPr>
          <p:nvPr>
            <p:ph sz="half" idx="1"/>
          </p:nvPr>
        </p:nvPicPr>
        <p:blipFill>
          <a:blip r:embed="rId2"/>
          <a:srcRect/>
          <a:stretch/>
        </p:blipFill>
        <p:spPr>
          <a:xfrm>
            <a:off x="13285" y="3914199"/>
            <a:ext cx="6102220" cy="2866772"/>
          </a:xfrm>
        </p:spPr>
      </p:pic>
      <p:pic>
        <p:nvPicPr>
          <p:cNvPr id="12" name="Segnaposto contenuto 11">
            <a:extLst>
              <a:ext uri="{FF2B5EF4-FFF2-40B4-BE49-F238E27FC236}">
                <a16:creationId xmlns:a16="http://schemas.microsoft.com/office/drawing/2014/main" id="{93BF8EE2-722D-5BFC-2AFE-3E92A486623B}"/>
              </a:ext>
            </a:extLst>
          </p:cNvPr>
          <p:cNvPicPr>
            <a:picLocks noGrp="1" noChangeAspect="1"/>
          </p:cNvPicPr>
          <p:nvPr>
            <p:ph sz="half" idx="2"/>
          </p:nvPr>
        </p:nvPicPr>
        <p:blipFill>
          <a:blip r:embed="rId3"/>
          <a:srcRect/>
          <a:stretch/>
        </p:blipFill>
        <p:spPr>
          <a:xfrm>
            <a:off x="6115505" y="3914199"/>
            <a:ext cx="6082715" cy="2863945"/>
          </a:xfrm>
        </p:spPr>
      </p:pic>
      <p:sp>
        <p:nvSpPr>
          <p:cNvPr id="13" name="CasellaDiTesto 12">
            <a:extLst>
              <a:ext uri="{FF2B5EF4-FFF2-40B4-BE49-F238E27FC236}">
                <a16:creationId xmlns:a16="http://schemas.microsoft.com/office/drawing/2014/main" id="{A11017D4-84A7-B30F-1715-112FA63A19FC}"/>
              </a:ext>
            </a:extLst>
          </p:cNvPr>
          <p:cNvSpPr txBox="1"/>
          <p:nvPr/>
        </p:nvSpPr>
        <p:spPr>
          <a:xfrm>
            <a:off x="466531" y="1845624"/>
            <a:ext cx="11144278"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Some high-HDI nations (e.g., </a:t>
            </a:r>
            <a:r>
              <a:rPr lang="en-US" sz="1600" b="1" dirty="0"/>
              <a:t>Netherlands</a:t>
            </a:r>
            <a:r>
              <a:rPr lang="en-US" sz="1600" dirty="0"/>
              <a:t>, </a:t>
            </a:r>
            <a:r>
              <a:rPr lang="en-US" sz="1600" b="1" dirty="0"/>
              <a:t>USA</a:t>
            </a:r>
            <a:r>
              <a:rPr lang="en-US" sz="1600" dirty="0"/>
              <a:t>, </a:t>
            </a:r>
            <a:r>
              <a:rPr lang="en-US" sz="1600" b="1" dirty="0"/>
              <a:t>Japan</a:t>
            </a:r>
            <a:r>
              <a:rPr lang="en-US" sz="1600" dirty="0"/>
              <a:t>, </a:t>
            </a:r>
            <a:r>
              <a:rPr lang="en-US" sz="1600" b="1" dirty="0"/>
              <a:t>Italy</a:t>
            </a:r>
            <a:r>
              <a:rPr lang="en-US" sz="1600" dirty="0"/>
              <a:t>, </a:t>
            </a:r>
            <a:r>
              <a:rPr lang="en-US" sz="1600" b="1" dirty="0"/>
              <a:t>Spain</a:t>
            </a:r>
            <a:r>
              <a:rPr lang="en-US" sz="1600" dirty="0"/>
              <a:t>, </a:t>
            </a:r>
            <a:r>
              <a:rPr lang="en-US" sz="1600" b="1" dirty="0"/>
              <a:t>China</a:t>
            </a:r>
            <a:r>
              <a:rPr lang="en-US" sz="1600" dirty="0"/>
              <a:t>) exhibit a </a:t>
            </a:r>
            <a:r>
              <a:rPr lang="en-US" sz="1600" b="1" dirty="0"/>
              <a:t>remarkable trend </a:t>
            </a:r>
            <a:r>
              <a:rPr lang="en-US" sz="1600" dirty="0"/>
              <a:t>where the number of lung cancer deaths is </a:t>
            </a:r>
            <a:r>
              <a:rPr lang="en-US" sz="1600" b="1" dirty="0"/>
              <a:t>lower</a:t>
            </a:r>
            <a:r>
              <a:rPr lang="en-US" sz="1600" dirty="0"/>
              <a:t> than the number of new cases, highlighting successful prevention, early detection, and healthcare systems. However, a few high-HDI nations (e.g., </a:t>
            </a:r>
            <a:r>
              <a:rPr lang="en-US" sz="1600" b="1" dirty="0"/>
              <a:t>Russia</a:t>
            </a:r>
            <a:r>
              <a:rPr lang="en-US" sz="1600" dirty="0"/>
              <a:t>, </a:t>
            </a:r>
            <a:r>
              <a:rPr lang="en-US" sz="1600" b="1" dirty="0"/>
              <a:t>Hungary</a:t>
            </a:r>
            <a:r>
              <a:rPr lang="en-US" sz="1600" dirty="0"/>
              <a:t>, </a:t>
            </a:r>
            <a:r>
              <a:rPr lang="en-US" sz="1600" b="1" dirty="0"/>
              <a:t>Poland</a:t>
            </a:r>
            <a:r>
              <a:rPr lang="en-US" sz="1600" dirty="0"/>
              <a:t>) stand out with even </a:t>
            </a:r>
            <a:r>
              <a:rPr lang="en-US" sz="1600" b="1" dirty="0"/>
              <a:t>more</a:t>
            </a:r>
            <a:r>
              <a:rPr lang="en-US" sz="1600" dirty="0"/>
              <a:t> </a:t>
            </a:r>
            <a:r>
              <a:rPr lang="en-US" sz="1600" b="1" dirty="0"/>
              <a:t>deaths than cases</a:t>
            </a:r>
            <a:r>
              <a:rPr lang="en-US" sz="1600" dirty="0"/>
              <a:t>.</a:t>
            </a:r>
          </a:p>
          <a:p>
            <a:pPr marL="285750" indent="-285750">
              <a:buFont typeface="Arial" panose="020B0604020202020204" pitchFamily="34" charset="0"/>
              <a:buChar char="•"/>
            </a:pPr>
            <a:r>
              <a:rPr lang="en-US" sz="1600" dirty="0"/>
              <a:t>Many middle-HDI and low-HDI nations show a </a:t>
            </a:r>
            <a:r>
              <a:rPr lang="en-US" sz="1600" b="1" dirty="0"/>
              <a:t>consistent pattern </a:t>
            </a:r>
            <a:r>
              <a:rPr lang="en-US" sz="1600" dirty="0"/>
              <a:t>where the number of lung cancer cases is more or less the same as the number of deaths. </a:t>
            </a:r>
          </a:p>
          <a:p>
            <a:pPr marL="285750" indent="-285750">
              <a:buFont typeface="Arial" panose="020B0604020202020204" pitchFamily="34" charset="0"/>
              <a:buChar char="•"/>
            </a:pPr>
            <a:r>
              <a:rPr lang="en-US" sz="1600" dirty="0"/>
              <a:t>However, also these nations exhibit variations: some of them, as expected, such as </a:t>
            </a:r>
            <a:r>
              <a:rPr lang="en-US" sz="1600" b="1" dirty="0"/>
              <a:t>Vietnam</a:t>
            </a:r>
            <a:r>
              <a:rPr lang="en-US" sz="1600" dirty="0"/>
              <a:t>, experience an </a:t>
            </a:r>
            <a:r>
              <a:rPr lang="en-US" sz="1600" b="1" dirty="0"/>
              <a:t>increase</a:t>
            </a:r>
            <a:r>
              <a:rPr lang="en-US" sz="1600" dirty="0"/>
              <a:t> in the number of deaths, while others (e.g. </a:t>
            </a:r>
            <a:r>
              <a:rPr lang="en-US" sz="1600" b="1" dirty="0"/>
              <a:t>Pakistan</a:t>
            </a:r>
            <a:r>
              <a:rPr lang="en-US" sz="1600" dirty="0"/>
              <a:t>, </a:t>
            </a:r>
            <a:r>
              <a:rPr lang="en-US" sz="1600" b="1" dirty="0"/>
              <a:t>Bangladesh</a:t>
            </a:r>
            <a:r>
              <a:rPr lang="en-US" sz="1600" dirty="0"/>
              <a:t>, </a:t>
            </a:r>
            <a:r>
              <a:rPr lang="en-US" sz="1600" b="1" dirty="0"/>
              <a:t>India</a:t>
            </a:r>
            <a:r>
              <a:rPr lang="en-US" sz="1600" dirty="0"/>
              <a:t>) are showing a </a:t>
            </a:r>
            <a:r>
              <a:rPr lang="en-US" sz="1600" b="1" dirty="0"/>
              <a:t>decrease</a:t>
            </a:r>
            <a:r>
              <a:rPr lang="en-US" sz="1600" dirty="0"/>
              <a:t> in deaths, which could indicate improving healthcare practices.</a:t>
            </a:r>
          </a:p>
          <a:p>
            <a:pPr marL="285750"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408410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C7E5F-3FC7-F675-36C8-12ECA6506913}"/>
              </a:ext>
            </a:extLst>
          </p:cNvPr>
          <p:cNvSpPr>
            <a:spLocks noGrp="1"/>
          </p:cNvSpPr>
          <p:nvPr>
            <p:ph type="title"/>
          </p:nvPr>
        </p:nvSpPr>
        <p:spPr/>
        <p:txBody>
          <a:bodyPr/>
          <a:lstStyle/>
          <a:p>
            <a:r>
              <a:rPr lang="en-US" dirty="0"/>
              <a:t>Unexpected Insight III – HDI and Lung Cancer</a:t>
            </a:r>
            <a:endParaRPr lang="it-IT" dirty="0"/>
          </a:p>
        </p:txBody>
      </p:sp>
      <p:pic>
        <p:nvPicPr>
          <p:cNvPr id="10" name="Segnaposto contenuto 9">
            <a:extLst>
              <a:ext uri="{FF2B5EF4-FFF2-40B4-BE49-F238E27FC236}">
                <a16:creationId xmlns:a16="http://schemas.microsoft.com/office/drawing/2014/main" id="{5B5ABB6F-E3B2-D729-82D8-2BE560F94BE5}"/>
              </a:ext>
            </a:extLst>
          </p:cNvPr>
          <p:cNvPicPr>
            <a:picLocks noGrp="1" noChangeAspect="1"/>
          </p:cNvPicPr>
          <p:nvPr>
            <p:ph sz="half" idx="1"/>
          </p:nvPr>
        </p:nvPicPr>
        <p:blipFill>
          <a:blip r:embed="rId2"/>
          <a:srcRect/>
          <a:stretch/>
        </p:blipFill>
        <p:spPr>
          <a:xfrm>
            <a:off x="13285" y="3914199"/>
            <a:ext cx="6102220" cy="2866772"/>
          </a:xfrm>
        </p:spPr>
      </p:pic>
      <p:pic>
        <p:nvPicPr>
          <p:cNvPr id="12" name="Segnaposto contenuto 11">
            <a:extLst>
              <a:ext uri="{FF2B5EF4-FFF2-40B4-BE49-F238E27FC236}">
                <a16:creationId xmlns:a16="http://schemas.microsoft.com/office/drawing/2014/main" id="{93BF8EE2-722D-5BFC-2AFE-3E92A486623B}"/>
              </a:ext>
            </a:extLst>
          </p:cNvPr>
          <p:cNvPicPr>
            <a:picLocks noGrp="1" noChangeAspect="1"/>
          </p:cNvPicPr>
          <p:nvPr>
            <p:ph sz="half" idx="2"/>
          </p:nvPr>
        </p:nvPicPr>
        <p:blipFill>
          <a:blip r:embed="rId3"/>
          <a:srcRect/>
          <a:stretch/>
        </p:blipFill>
        <p:spPr>
          <a:xfrm>
            <a:off x="6115505" y="3914199"/>
            <a:ext cx="6082715" cy="2863945"/>
          </a:xfrm>
        </p:spPr>
      </p:pic>
      <p:sp>
        <p:nvSpPr>
          <p:cNvPr id="13" name="CasellaDiTesto 12">
            <a:extLst>
              <a:ext uri="{FF2B5EF4-FFF2-40B4-BE49-F238E27FC236}">
                <a16:creationId xmlns:a16="http://schemas.microsoft.com/office/drawing/2014/main" id="{A11017D4-84A7-B30F-1715-112FA63A19FC}"/>
              </a:ext>
            </a:extLst>
          </p:cNvPr>
          <p:cNvSpPr txBox="1"/>
          <p:nvPr/>
        </p:nvSpPr>
        <p:spPr>
          <a:xfrm>
            <a:off x="466531" y="2077430"/>
            <a:ext cx="1114427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observations suggest that </a:t>
            </a:r>
            <a:r>
              <a:rPr lang="en-US" b="1" dirty="0"/>
              <a:t>socio-economic development alone does not guarantee a significant reduction in lung cancer mortality</a:t>
            </a:r>
            <a:r>
              <a:rPr lang="en-US" dirty="0"/>
              <a:t>.</a:t>
            </a:r>
          </a:p>
          <a:p>
            <a:pPr marL="285750" indent="-285750">
              <a:buFont typeface="Arial" panose="020B0604020202020204" pitchFamily="34" charset="0"/>
              <a:buChar char="•"/>
            </a:pPr>
            <a:r>
              <a:rPr lang="en-US" dirty="0"/>
              <a:t>The fact that some high-HDI nations still face high lung cancer incidence raises questions about the effectiveness of </a:t>
            </a:r>
            <a:r>
              <a:rPr lang="en-US" b="1" dirty="0"/>
              <a:t>preventive efforts</a:t>
            </a:r>
            <a:r>
              <a:rPr lang="en-US" dirty="0"/>
              <a:t>, while variations in low and middle-HDI nations emphasize the importance of targete</a:t>
            </a:r>
            <a:r>
              <a:rPr lang="en-US" b="1" dirty="0"/>
              <a:t>d interventions</a:t>
            </a:r>
            <a:r>
              <a:rPr lang="en-US" dirty="0"/>
              <a:t>, showing that </a:t>
            </a:r>
            <a:r>
              <a:rPr lang="en-US" b="1" dirty="0"/>
              <a:t>improvement is possible even in less developed settings</a:t>
            </a:r>
            <a:r>
              <a:rPr lang="en-US" dirty="0"/>
              <a:t>. </a:t>
            </a:r>
            <a:endParaRPr lang="it-IT" dirty="0"/>
          </a:p>
        </p:txBody>
      </p:sp>
    </p:spTree>
    <p:extLst>
      <p:ext uri="{BB962C8B-B14F-4D97-AF65-F5344CB8AC3E}">
        <p14:creationId xmlns:p14="http://schemas.microsoft.com/office/powerpoint/2010/main" val="794334435"/>
      </p:ext>
    </p:extLst>
  </p:cSld>
  <p:clrMapOvr>
    <a:masterClrMapping/>
  </p:clrMapOvr>
</p:sld>
</file>

<file path=ppt/theme/theme1.xml><?xml version="1.0" encoding="utf-8"?>
<a:theme xmlns:a="http://schemas.openxmlformats.org/drawingml/2006/main" name="Dividendi">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TM03457464[[fn=Dividendi]]</Template>
  <TotalTime>1985</TotalTime>
  <Words>1311</Words>
  <Application>Microsoft Office PowerPoint</Application>
  <PresentationFormat>Widescreen</PresentationFormat>
  <Paragraphs>49</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Gill Sans MT</vt:lpstr>
      <vt:lpstr>Google Sans</vt:lpstr>
      <vt:lpstr>Wingdings 2</vt:lpstr>
      <vt:lpstr>Dividendi</vt:lpstr>
      <vt:lpstr>Visual analytics - Homework II</vt:lpstr>
      <vt:lpstr>Expected insight I – Fertility and GDP per capita</vt:lpstr>
      <vt:lpstr>Expected insight II – HDI and CHILD mortality</vt:lpstr>
      <vt:lpstr>Expected insight III – Internet users and literacy rate</vt:lpstr>
      <vt:lpstr>Unexpected insight I – global population distribution</vt:lpstr>
      <vt:lpstr>Unexpected insight II – co2 and life expectancy </vt:lpstr>
      <vt:lpstr>Unexpected Insight III – HDI and Lung Cancer</vt:lpstr>
      <vt:lpstr>Unexpected Insight III – HDI and Lung Cancer</vt:lpstr>
      <vt:lpstr>Unexpected Insight III – HDI and Lung Cancer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analytics - Homework 1I</dc:title>
  <dc:creator>Francesco Fortunato</dc:creator>
  <cp:lastModifiedBy>Francesco Fortunato</cp:lastModifiedBy>
  <cp:revision>4</cp:revision>
  <dcterms:created xsi:type="dcterms:W3CDTF">2023-10-21T08:51:39Z</dcterms:created>
  <dcterms:modified xsi:type="dcterms:W3CDTF">2023-10-24T12:22:19Z</dcterms:modified>
</cp:coreProperties>
</file>