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61" r:id="rId4"/>
    <p:sldId id="263" r:id="rId5"/>
    <p:sldId id="258" r:id="rId6"/>
    <p:sldId id="262" r:id="rId7"/>
    <p:sldId id="266" r:id="rId8"/>
    <p:sldId id="268" r:id="rId9"/>
    <p:sldId id="264" r:id="rId10"/>
    <p:sldId id="265" r:id="rId11"/>
    <p:sldId id="267" r:id="rId12"/>
    <p:sldId id="269" r:id="rId13"/>
    <p:sldId id="272" r:id="rId14"/>
    <p:sldId id="270" r:id="rId15"/>
    <p:sldId id="271" r:id="rId16"/>
    <p:sldId id="273" r:id="rId17"/>
    <p:sldId id="260" r:id="rId18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Flavio Bava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Edoardo Oldrini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it-IT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it-IT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Francesco Ciarlo		</a:t>
          </a:r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 custLinFactNeighborX="154" custLinFactNeighborY="1309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noProof="0" dirty="0"/>
            <a:t>Flavio Bava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64985" y="143490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noProof="0" dirty="0"/>
            <a:t>Francesco Ciarlo		</a:t>
          </a:r>
        </a:p>
      </dsp:txBody>
      <dsp:txXfrm>
        <a:off x="764985" y="143490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noProof="0" dirty="0"/>
            <a:t>Edoardo Oldrini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04/09/2023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04/09/2023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7122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0324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0079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731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6237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7230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3612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6095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80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695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236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2400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6014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04/09/2023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04/09/2023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04/09/2023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04/09/2023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04/09/2023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04/09/2023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04/09/2023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04/09/2023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04/09/2023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04/09/2023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04/09/2023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04/09/2023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8866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4918273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sz="4800" dirty="0">
                <a:solidFill>
                  <a:schemeClr val="bg1"/>
                </a:solidFill>
                <a:latin typeface="High Tower Text" panose="02040502050506030303" pitchFamily="18" charset="0"/>
              </a:rPr>
              <a:t>Data </a:t>
            </a:r>
            <a:r>
              <a:rPr lang="it-IT" sz="4800" dirty="0" err="1">
                <a:solidFill>
                  <a:schemeClr val="bg1"/>
                </a:solidFill>
                <a:latin typeface="High Tower Text" panose="02040502050506030303" pitchFamily="18" charset="0"/>
              </a:rPr>
              <a:t>Protection</a:t>
            </a:r>
            <a:r>
              <a:rPr lang="it-IT" sz="4800" dirty="0">
                <a:solidFill>
                  <a:schemeClr val="bg1"/>
                </a:solidFill>
                <a:latin typeface="High Tower Text" panose="02040502050506030303" pitchFamily="18" charset="0"/>
              </a:rPr>
              <a:t> &amp; Privacy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5AF0A97-04CB-FA4C-285F-D0AADB707A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577" y="546739"/>
            <a:ext cx="3344423" cy="200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>
                <a:latin typeface="Berlin Sans FB" panose="020E0602020502020306" pitchFamily="34" charset="0"/>
              </a:rPr>
              <a:t>paper </a:t>
            </a:r>
            <a:r>
              <a:rPr lang="it-IT" dirty="0" err="1">
                <a:latin typeface="Berlin Sans FB" panose="020E0602020502020306" pitchFamily="34" charset="0"/>
              </a:rPr>
              <a:t>approach</a:t>
            </a:r>
            <a:r>
              <a:rPr lang="it-IT" dirty="0">
                <a:latin typeface="Berlin Sans FB" panose="020E0602020502020306" pitchFamily="34" charset="0"/>
              </a:rPr>
              <a:t> (</a:t>
            </a:r>
            <a:r>
              <a:rPr lang="it-IT" dirty="0" err="1">
                <a:latin typeface="Berlin Sans FB" panose="020E0602020502020306" pitchFamily="34" charset="0"/>
              </a:rPr>
              <a:t>Onlymax</a:t>
            </a:r>
            <a:r>
              <a:rPr lang="it-IT" dirty="0">
                <a:latin typeface="Berlin Sans FB" panose="020E0602020502020306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F2A08-AD60-08CC-E0A3-F158FF5A3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13" y="2864280"/>
            <a:ext cx="3503731" cy="30629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EC6DEC-C149-5C08-553A-8C5EDFBEC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139" y="3124618"/>
            <a:ext cx="4609722" cy="2504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B155ED-C9F9-BFBD-44CD-DFD73C2A98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0257" y="2864280"/>
            <a:ext cx="3458907" cy="306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51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 err="1">
                <a:latin typeface="Berlin Sans FB" panose="020E0602020502020306" pitchFamily="34" charset="0"/>
              </a:rPr>
              <a:t>Heuristic</a:t>
            </a:r>
            <a:r>
              <a:rPr lang="it-IT" dirty="0">
                <a:latin typeface="Berlin Sans FB" panose="020E0602020502020306" pitchFamily="34" charset="0"/>
              </a:rPr>
              <a:t> i ( </a:t>
            </a:r>
            <a:r>
              <a:rPr lang="it-IT" dirty="0" err="1">
                <a:latin typeface="Berlin Sans FB" panose="020E0602020502020306" pitchFamily="34" charset="0"/>
              </a:rPr>
              <a:t>half</a:t>
            </a:r>
            <a:r>
              <a:rPr lang="it-IT" dirty="0">
                <a:latin typeface="Berlin Sans FB" panose="020E0602020502020306" pitchFamily="34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F85841-F9DA-B89B-2458-11B9B3104DA3}"/>
              </a:ext>
            </a:extLst>
          </p:cNvPr>
          <p:cNvSpPr txBox="1"/>
          <p:nvPr/>
        </p:nvSpPr>
        <p:spPr>
          <a:xfrm>
            <a:off x="2798859" y="15107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A9282-6872-9613-200A-5EC006B31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96" y="2746208"/>
            <a:ext cx="3502503" cy="31491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63EA21-6EB8-0A46-FF53-DD5D23AE2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158" y="2746208"/>
            <a:ext cx="3525546" cy="31491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BFB582-2514-1D6D-39B6-4AE8D6940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2379" y="3123446"/>
            <a:ext cx="4367241" cy="239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10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 err="1">
                <a:latin typeface="Berlin Sans FB" panose="020E0602020502020306" pitchFamily="34" charset="0"/>
              </a:rPr>
              <a:t>Heuristic</a:t>
            </a:r>
            <a:r>
              <a:rPr lang="it-IT" dirty="0">
                <a:latin typeface="Berlin Sans FB" panose="020E0602020502020306" pitchFamily="34" charset="0"/>
              </a:rPr>
              <a:t> ii (TOP X)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8D38C5-37CC-B687-25BD-3C2ED1CD2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" y="2824681"/>
            <a:ext cx="3810448" cy="30059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448B6E-D604-3132-8FF8-DAA5448C4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227" y="2900788"/>
            <a:ext cx="3810000" cy="2781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C0814D-F562-F1EE-A8DC-C221EF37A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0" y="2837381"/>
            <a:ext cx="38100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91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 err="1">
                <a:latin typeface="Berlin Sans FB" panose="020E0602020502020306" pitchFamily="34" charset="0"/>
              </a:rPr>
              <a:t>Heuristic</a:t>
            </a:r>
            <a:r>
              <a:rPr lang="it-IT" dirty="0">
                <a:latin typeface="Berlin Sans FB" panose="020E0602020502020306" pitchFamily="34" charset="0"/>
              </a:rPr>
              <a:t> ii (TOP X) </a:t>
            </a:r>
            <a:r>
              <a:rPr lang="it-IT" sz="1600" dirty="0">
                <a:latin typeface="Berlin Sans FB" panose="020E0602020502020306" pitchFamily="34" charset="0"/>
              </a:rPr>
              <a:t>continue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FAFEDE-30C1-F2D7-A1BA-2FD0385FA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583" y="2174592"/>
            <a:ext cx="9883955" cy="421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6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 err="1">
                <a:latin typeface="Berlin Sans FB" panose="020E0602020502020306" pitchFamily="34" charset="0"/>
              </a:rPr>
              <a:t>heuristic</a:t>
            </a:r>
            <a:r>
              <a:rPr lang="it-IT" dirty="0">
                <a:latin typeface="Berlin Sans FB" panose="020E0602020502020306" pitchFamily="34" charset="0"/>
              </a:rPr>
              <a:t> iii (</a:t>
            </a:r>
            <a:r>
              <a:rPr lang="it-IT" dirty="0" err="1">
                <a:latin typeface="Berlin Sans FB" panose="020E0602020502020306" pitchFamily="34" charset="0"/>
              </a:rPr>
              <a:t>suppress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all</a:t>
            </a:r>
            <a:r>
              <a:rPr lang="it-IT" dirty="0">
                <a:latin typeface="Berlin Sans FB" panose="020E0602020502020306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4FDC83-A716-4221-67A0-4220E5CE6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455" y="2665698"/>
            <a:ext cx="4587089" cy="27293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C57289-E2DD-441E-8862-074089A68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658" y="2447163"/>
            <a:ext cx="3496145" cy="31229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9BFBBC-17BF-0263-4829-A5AF46EAC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96" y="2458625"/>
            <a:ext cx="3496145" cy="314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98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>
                <a:latin typeface="Berlin Sans FB" panose="020E0602020502020306" pitchFamily="34" charset="0"/>
              </a:rPr>
              <a:t>Utility </a:t>
            </a:r>
            <a:r>
              <a:rPr lang="it-IT" dirty="0" err="1">
                <a:latin typeface="Berlin Sans FB" panose="020E0602020502020306" pitchFamily="34" charset="0"/>
              </a:rPr>
              <a:t>loss</a:t>
            </a:r>
            <a:endParaRPr lang="it-IT" dirty="0">
              <a:latin typeface="Berlin Sans FB" panose="020E0602020502020306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496B4-1CEF-1DB9-19C0-7440F712F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010" y="2876990"/>
            <a:ext cx="6825569" cy="28439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DBCF71-8750-0D5E-02EB-D32FAEE91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76990"/>
            <a:ext cx="5344281" cy="30195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9DEF36-EE83-2994-3ADB-FD1FFB2BD1C7}"/>
              </a:ext>
            </a:extLst>
          </p:cNvPr>
          <p:cNvSpPr txBox="1"/>
          <p:nvPr/>
        </p:nvSpPr>
        <p:spPr>
          <a:xfrm>
            <a:off x="1032095" y="2286807"/>
            <a:ext cx="358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b="1" dirty="0"/>
              <a:t>Only_max, Half, Suppress_all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AA1A2-4BC6-0549-D938-D32BE0864E43}"/>
              </a:ext>
            </a:extLst>
          </p:cNvPr>
          <p:cNvSpPr txBox="1"/>
          <p:nvPr/>
        </p:nvSpPr>
        <p:spPr>
          <a:xfrm>
            <a:off x="7205049" y="2270560"/>
            <a:ext cx="358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b="1" dirty="0"/>
              <a:t>Top X</a:t>
            </a:r>
          </a:p>
        </p:txBody>
      </p:sp>
    </p:spTree>
    <p:extLst>
      <p:ext uri="{BB962C8B-B14F-4D97-AF65-F5344CB8AC3E}">
        <p14:creationId xmlns:p14="http://schemas.microsoft.com/office/powerpoint/2010/main" val="120598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>
                <a:latin typeface="Berlin Sans FB" panose="020E0602020502020306" pitchFamily="34" charset="0"/>
              </a:rPr>
              <a:t>Utility </a:t>
            </a:r>
            <a:r>
              <a:rPr lang="it-IT" dirty="0" err="1">
                <a:latin typeface="Berlin Sans FB" panose="020E0602020502020306" pitchFamily="34" charset="0"/>
              </a:rPr>
              <a:t>loss</a:t>
            </a:r>
            <a:endParaRPr lang="it-IT" dirty="0">
              <a:latin typeface="Berlin Sans FB" panose="020E0602020502020306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496B4-1CEF-1DB9-19C0-7440F712F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032" y="2632549"/>
            <a:ext cx="7798810" cy="32495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9DEF36-EE83-2994-3ADB-FD1FFB2BD1C7}"/>
              </a:ext>
            </a:extLst>
          </p:cNvPr>
          <p:cNvSpPr txBox="1"/>
          <p:nvPr/>
        </p:nvSpPr>
        <p:spPr>
          <a:xfrm>
            <a:off x="439924" y="2308482"/>
            <a:ext cx="358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b="1" dirty="0"/>
              <a:t>Only_max, Half, Suppress_all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AA1A2-4BC6-0549-D938-D32BE0864E43}"/>
              </a:ext>
            </a:extLst>
          </p:cNvPr>
          <p:cNvSpPr txBox="1"/>
          <p:nvPr/>
        </p:nvSpPr>
        <p:spPr>
          <a:xfrm>
            <a:off x="6719743" y="2308482"/>
            <a:ext cx="358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b="1" dirty="0"/>
              <a:t>Top 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469F7-F659-6449-793A-1F6E402A3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5" y="2806451"/>
            <a:ext cx="4135732" cy="324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49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63746" y="2380889"/>
            <a:ext cx="2260121" cy="810977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FFFFFF"/>
                </a:solidFill>
              </a:rPr>
              <a:t>thanks</a:t>
            </a:r>
          </a:p>
        </p:txBody>
      </p:sp>
      <p:pic>
        <p:nvPicPr>
          <p:cNvPr id="5" name="Immagine 4" descr="Numeri digitali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tango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contenuto 4" descr="Numeri digitali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it-IT" sz="2800" dirty="0">
                <a:solidFill>
                  <a:schemeClr val="bg1"/>
                </a:solidFill>
                <a:latin typeface="Berlin Sans FB" panose="020E0602020502020306" pitchFamily="34" charset="0"/>
              </a:rPr>
              <a:t>Checking </a:t>
            </a:r>
            <a:r>
              <a:rPr lang="it-IT" sz="28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anonimity</a:t>
            </a:r>
            <a:r>
              <a:rPr lang="it-IT" sz="2800" dirty="0">
                <a:solidFill>
                  <a:schemeClr val="bg1"/>
                </a:solidFill>
                <a:latin typeface="Berlin Sans FB" panose="020E0602020502020306" pitchFamily="34" charset="0"/>
              </a:rPr>
              <a:t> of </a:t>
            </a:r>
            <a:r>
              <a:rPr lang="it-IT" sz="28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transaction</a:t>
            </a:r>
            <a:r>
              <a:rPr lang="it-IT" sz="2800" dirty="0">
                <a:solidFill>
                  <a:schemeClr val="bg1"/>
                </a:solidFill>
                <a:latin typeface="Berlin Sans FB" panose="020E0602020502020306" pitchFamily="34" charset="0"/>
              </a:rPr>
              <a:t> databases </a:t>
            </a:r>
            <a:r>
              <a:rPr lang="it-IT" sz="28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through</a:t>
            </a:r>
            <a:r>
              <a:rPr lang="it-IT" sz="2800" dirty="0">
                <a:solidFill>
                  <a:schemeClr val="bg1"/>
                </a:solidFill>
                <a:latin typeface="Berlin Sans FB" panose="020E0602020502020306" pitchFamily="34" charset="0"/>
              </a:rPr>
              <a:t> (</a:t>
            </a:r>
            <a:r>
              <a:rPr lang="it-IT" sz="28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h,k,p</a:t>
            </a:r>
            <a:r>
              <a:rPr lang="it-IT" sz="2800" dirty="0">
                <a:solidFill>
                  <a:schemeClr val="bg1"/>
                </a:solidFill>
                <a:latin typeface="Berlin Sans FB" panose="020E0602020502020306" pitchFamily="34" charset="0"/>
              </a:rPr>
              <a:t>)-</a:t>
            </a:r>
            <a:r>
              <a:rPr lang="it-IT" sz="28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Coherence</a:t>
            </a:r>
            <a:endParaRPr lang="it-IT" dirty="0">
              <a:latin typeface="Berlin Sans FB" panose="020E0602020502020306" pitchFamily="34" charset="0"/>
            </a:endParaRPr>
          </a:p>
        </p:txBody>
      </p:sp>
      <p:graphicFrame>
        <p:nvGraphicFramePr>
          <p:cNvPr id="6" name="Segnaposto contenut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88002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>
                <a:latin typeface="Berlin Sans FB" panose="020E0602020502020306" pitchFamily="34" charset="0"/>
              </a:rPr>
              <a:t>The </a:t>
            </a:r>
            <a:r>
              <a:rPr lang="it-IT" dirty="0" err="1">
                <a:latin typeface="Berlin Sans FB" panose="020E0602020502020306" pitchFamily="34" charset="0"/>
              </a:rPr>
              <a:t>Issue</a:t>
            </a:r>
            <a:endParaRPr lang="it-IT" dirty="0">
              <a:latin typeface="Berlin Sans FB" panose="020E0602020502020306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D1DDE8B-1AED-E708-0583-8189E3AC1EE3}"/>
              </a:ext>
            </a:extLst>
          </p:cNvPr>
          <p:cNvSpPr txBox="1"/>
          <p:nvPr/>
        </p:nvSpPr>
        <p:spPr>
          <a:xfrm>
            <a:off x="1512498" y="2664444"/>
            <a:ext cx="904623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300" b="1" i="1" dirty="0"/>
              <a:t>By Paper (Example_1):</a:t>
            </a:r>
          </a:p>
          <a:p>
            <a:pPr algn="ctr"/>
            <a:r>
              <a:rPr lang="it-IT" sz="2300" dirty="0"/>
              <a:t>AOL </a:t>
            </a:r>
            <a:r>
              <a:rPr lang="it-IT" sz="2300" dirty="0" err="1"/>
              <a:t>has</a:t>
            </a:r>
            <a:r>
              <a:rPr lang="it-IT" sz="2300" dirty="0"/>
              <a:t> </a:t>
            </a:r>
            <a:r>
              <a:rPr lang="it-IT" sz="2300" dirty="0" err="1"/>
              <a:t>recently</a:t>
            </a:r>
            <a:r>
              <a:rPr lang="it-IT" sz="2300" dirty="0"/>
              <a:t> made </a:t>
            </a:r>
            <a:r>
              <a:rPr lang="it-IT" sz="2300" dirty="0" err="1"/>
              <a:t>available</a:t>
            </a:r>
            <a:r>
              <a:rPr lang="it-IT" sz="2300" dirty="0"/>
              <a:t> a query logs database to the public, </a:t>
            </a:r>
            <a:r>
              <a:rPr lang="it-IT" sz="2300" dirty="0" err="1"/>
              <a:t>primarily</a:t>
            </a:r>
            <a:r>
              <a:rPr lang="it-IT" sz="2300" dirty="0"/>
              <a:t> for </a:t>
            </a:r>
            <a:r>
              <a:rPr lang="it-IT" sz="2300" dirty="0" err="1"/>
              <a:t>research</a:t>
            </a:r>
            <a:r>
              <a:rPr lang="it-IT" sz="2300" dirty="0"/>
              <a:t> </a:t>
            </a:r>
            <a:r>
              <a:rPr lang="it-IT" sz="2300" dirty="0" err="1"/>
              <a:t>purposes</a:t>
            </a:r>
            <a:r>
              <a:rPr lang="it-IT" sz="2300" dirty="0"/>
              <a:t>. </a:t>
            </a:r>
            <a:r>
              <a:rPr lang="it-IT" sz="2300" dirty="0" err="1"/>
              <a:t>Nevertheless</a:t>
            </a:r>
            <a:r>
              <a:rPr lang="it-IT" sz="2300" dirty="0"/>
              <a:t>, </a:t>
            </a:r>
            <a:r>
              <a:rPr lang="it-IT" sz="2300" dirty="0" err="1"/>
              <a:t>through</a:t>
            </a:r>
            <a:r>
              <a:rPr lang="it-IT" sz="2300" dirty="0"/>
              <a:t> the </a:t>
            </a:r>
            <a:r>
              <a:rPr lang="it-IT" sz="2300" dirty="0" err="1"/>
              <a:t>analysis</a:t>
            </a:r>
            <a:r>
              <a:rPr lang="it-IT" sz="2300" dirty="0"/>
              <a:t> of </a:t>
            </a:r>
            <a:r>
              <a:rPr lang="it-IT" sz="2300" dirty="0" err="1"/>
              <a:t>search</a:t>
            </a:r>
            <a:r>
              <a:rPr lang="it-IT" sz="2300" dirty="0"/>
              <a:t> items, the user </a:t>
            </a:r>
            <a:r>
              <a:rPr lang="it-IT" sz="2300" dirty="0" err="1"/>
              <a:t>identified</a:t>
            </a:r>
            <a:r>
              <a:rPr lang="it-IT" sz="2300" dirty="0"/>
              <a:t> </a:t>
            </a:r>
            <a:r>
              <a:rPr lang="it-IT" sz="2300" dirty="0" err="1"/>
              <a:t>as</a:t>
            </a:r>
            <a:r>
              <a:rPr lang="it-IT" sz="2300" dirty="0"/>
              <a:t> No. 4417749 </a:t>
            </a:r>
            <a:r>
              <a:rPr lang="it-IT" sz="2300" dirty="0" err="1"/>
              <a:t>was</a:t>
            </a:r>
            <a:r>
              <a:rPr lang="it-IT" sz="2300" dirty="0"/>
              <a:t> </a:t>
            </a:r>
            <a:r>
              <a:rPr lang="it-IT" sz="2300" dirty="0" err="1"/>
              <a:t>successfully</a:t>
            </a:r>
            <a:r>
              <a:rPr lang="it-IT" sz="2300" dirty="0"/>
              <a:t> </a:t>
            </a:r>
            <a:r>
              <a:rPr lang="it-IT" sz="2300" dirty="0" err="1"/>
              <a:t>linked</a:t>
            </a:r>
            <a:r>
              <a:rPr lang="it-IT" sz="2300" dirty="0"/>
              <a:t> to Thelma Arnold, a 62-year-old </a:t>
            </a:r>
            <a:r>
              <a:rPr lang="it-IT" sz="2300" dirty="0" err="1"/>
              <a:t>widow</a:t>
            </a:r>
            <a:r>
              <a:rPr lang="it-IT" sz="2300" dirty="0"/>
              <a:t> </a:t>
            </a:r>
            <a:r>
              <a:rPr lang="it-IT" sz="2300" dirty="0" err="1"/>
              <a:t>residing</a:t>
            </a:r>
            <a:r>
              <a:rPr lang="it-IT" sz="2300" dirty="0"/>
              <a:t> in </a:t>
            </a:r>
            <a:r>
              <a:rPr lang="it-IT" sz="2300" dirty="0" err="1"/>
              <a:t>Lilburn</a:t>
            </a:r>
            <a:r>
              <a:rPr lang="it-IT" sz="2300" dirty="0"/>
              <a:t>. </a:t>
            </a:r>
            <a:r>
              <a:rPr lang="it-IT" sz="2300" dirty="0" err="1"/>
              <a:t>This</a:t>
            </a:r>
            <a:r>
              <a:rPr lang="it-IT" sz="2300" dirty="0"/>
              <a:t> </a:t>
            </a:r>
            <a:r>
              <a:rPr lang="it-IT" sz="2300" dirty="0" err="1"/>
              <a:t>exemple</a:t>
            </a:r>
            <a:r>
              <a:rPr lang="it-IT" sz="2300" dirty="0"/>
              <a:t> show </a:t>
            </a:r>
            <a:r>
              <a:rPr lang="it-IT" sz="2300" dirty="0" err="1"/>
              <a:t>that</a:t>
            </a:r>
            <a:r>
              <a:rPr lang="it-IT" sz="2300" dirty="0"/>
              <a:t> </a:t>
            </a:r>
            <a:r>
              <a:rPr lang="it-IT" sz="2300" dirty="0" err="1"/>
              <a:t>even</a:t>
            </a:r>
            <a:r>
              <a:rPr lang="it-IT" sz="2300" dirty="0"/>
              <a:t> </a:t>
            </a:r>
            <a:r>
              <a:rPr lang="it-IT" sz="2300" dirty="0" err="1"/>
              <a:t>when</a:t>
            </a:r>
            <a:r>
              <a:rPr lang="it-IT" sz="2300" dirty="0"/>
              <a:t> queries </a:t>
            </a:r>
            <a:r>
              <a:rPr lang="it-IT" sz="2300" dirty="0" err="1"/>
              <a:t>lack</a:t>
            </a:r>
            <a:r>
              <a:rPr lang="it-IT" sz="2300" dirty="0"/>
              <a:t> of </a:t>
            </a:r>
            <a:r>
              <a:rPr lang="it-IT" sz="2300" dirty="0" err="1"/>
              <a:t>specific</a:t>
            </a:r>
            <a:r>
              <a:rPr lang="it-IT" sz="2300" dirty="0"/>
              <a:t> </a:t>
            </a:r>
            <a:r>
              <a:rPr lang="it-IT" sz="2300" dirty="0" err="1"/>
              <a:t>address</a:t>
            </a:r>
            <a:r>
              <a:rPr lang="it-IT" sz="2300" dirty="0"/>
              <a:t> or name information, </a:t>
            </a:r>
            <a:r>
              <a:rPr lang="it-IT" sz="2300" dirty="0" err="1"/>
              <a:t>it</a:t>
            </a:r>
            <a:r>
              <a:rPr lang="it-IT" sz="2300" dirty="0"/>
              <a:t> </a:t>
            </a:r>
            <a:r>
              <a:rPr lang="it-IT" sz="2300" dirty="0" err="1"/>
              <a:t>remains</a:t>
            </a:r>
            <a:r>
              <a:rPr lang="it-IT" sz="2300" dirty="0"/>
              <a:t> </a:t>
            </a:r>
            <a:r>
              <a:rPr lang="it-IT" sz="2300" dirty="0" err="1"/>
              <a:t>possible</a:t>
            </a:r>
            <a:r>
              <a:rPr lang="it-IT" sz="2300" dirty="0"/>
              <a:t> to re-</a:t>
            </a:r>
            <a:r>
              <a:rPr lang="it-IT" sz="2300" dirty="0" err="1"/>
              <a:t>identify</a:t>
            </a:r>
            <a:r>
              <a:rPr lang="it-IT" sz="2300" dirty="0"/>
              <a:t> a user, </a:t>
            </a:r>
            <a:r>
              <a:rPr lang="it-IT" sz="2300" dirty="0" err="1"/>
              <a:t>based</a:t>
            </a:r>
            <a:r>
              <a:rPr lang="it-IT" sz="2300" dirty="0"/>
              <a:t> on </a:t>
            </a:r>
            <a:r>
              <a:rPr lang="it-IT" sz="2300" dirty="0" err="1"/>
              <a:t>distincitve</a:t>
            </a:r>
            <a:r>
              <a:rPr lang="it-IT" sz="2300" dirty="0"/>
              <a:t> </a:t>
            </a:r>
            <a:r>
              <a:rPr lang="it-IT" sz="2300" dirty="0" err="1"/>
              <a:t>combinations</a:t>
            </a:r>
            <a:r>
              <a:rPr lang="it-IT" sz="2300" dirty="0"/>
              <a:t> of query </a:t>
            </a:r>
            <a:r>
              <a:rPr lang="it-IT" sz="2300" dirty="0" err="1"/>
              <a:t>terms</a:t>
            </a:r>
            <a:r>
              <a:rPr lang="it-IT" sz="2300" dirty="0"/>
              <a:t>.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>
                <a:latin typeface="Berlin Sans FB" panose="020E0602020502020306" pitchFamily="34" charset="0"/>
              </a:rPr>
              <a:t>A </a:t>
            </a:r>
            <a:r>
              <a:rPr lang="it-IT" dirty="0" err="1">
                <a:latin typeface="Berlin Sans FB" panose="020E0602020502020306" pitchFamily="34" charset="0"/>
              </a:rPr>
              <a:t>possible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solution</a:t>
            </a:r>
            <a:endParaRPr lang="it-IT" dirty="0">
              <a:latin typeface="Berlin Sans FB" panose="020E0602020502020306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D458003-580C-C415-D1D7-42B8FF6FF79D}"/>
              </a:ext>
            </a:extLst>
          </p:cNvPr>
          <p:cNvSpPr txBox="1"/>
          <p:nvPr/>
        </p:nvSpPr>
        <p:spPr>
          <a:xfrm>
            <a:off x="418322" y="2068621"/>
            <a:ext cx="113553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HKP-Coherence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We define a database property where, for a given combination of public items, it ensures that an attacker with a limited and known power (up to “</a:t>
            </a:r>
            <a:r>
              <a:rPr lang="en-US" sz="2400" i="1" dirty="0"/>
              <a:t>p</a:t>
            </a:r>
            <a:r>
              <a:rPr lang="en-US" sz="2400" dirty="0"/>
              <a:t>”) cannot easily link individuals to transactions or private items.</a:t>
            </a:r>
          </a:p>
          <a:p>
            <a:pPr algn="ctr"/>
            <a:r>
              <a:rPr lang="en-US" sz="2400" dirty="0"/>
              <a:t>To do so, we require a certain number of transaction containing a combination (</a:t>
            </a:r>
            <a:r>
              <a:rPr lang="el-GR" sz="2400" dirty="0"/>
              <a:t>β-</a:t>
            </a:r>
            <a:r>
              <a:rPr lang="en-US" sz="2400" dirty="0"/>
              <a:t>cohort) and </a:t>
            </a:r>
            <a:r>
              <a:rPr lang="en-US" sz="2400" dirty="0" err="1"/>
              <a:t>restrinct</a:t>
            </a:r>
            <a:r>
              <a:rPr lang="en-US" sz="2400" dirty="0"/>
              <a:t> the presence of common private items in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49393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>
                <a:latin typeface="Berlin Sans FB" panose="020E0602020502020306" pitchFamily="34" charset="0"/>
              </a:rPr>
              <a:t>The </a:t>
            </a:r>
            <a:r>
              <a:rPr lang="it-IT" dirty="0" err="1">
                <a:latin typeface="Berlin Sans FB" panose="020E0602020502020306" pitchFamily="34" charset="0"/>
              </a:rPr>
              <a:t>basic</a:t>
            </a:r>
            <a:r>
              <a:rPr lang="it-IT" dirty="0">
                <a:latin typeface="Berlin Sans FB" panose="020E0602020502020306" pitchFamily="34" charset="0"/>
              </a:rPr>
              <a:t> idea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18C1923-971D-F6F2-D521-C2311CB955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96915" y="2410797"/>
            <a:ext cx="5920794" cy="3670892"/>
          </a:xfrm>
          <a:noFill/>
        </p:spPr>
      </p:pic>
      <p:pic>
        <p:nvPicPr>
          <p:cNvPr id="6" name="Segnaposto contenuto 5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5CBD4787-DFF3-609E-CBDF-87718EF23C8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541584" y="2543207"/>
            <a:ext cx="4134511" cy="3279095"/>
          </a:xfr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>
                <a:latin typeface="Berlin Sans FB" panose="020E0602020502020306" pitchFamily="34" charset="0"/>
              </a:rPr>
              <a:t>The concept of MOLE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336F3758-4586-8EDE-F44C-13FEADB9B2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06710" y="2025490"/>
            <a:ext cx="2684736" cy="4550402"/>
          </a:xfr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D458003-580C-C415-D1D7-42B8FF6FF79D}"/>
              </a:ext>
            </a:extLst>
          </p:cNvPr>
          <p:cNvSpPr txBox="1"/>
          <p:nvPr/>
        </p:nvSpPr>
        <p:spPr>
          <a:xfrm>
            <a:off x="4896187" y="2026871"/>
            <a:ext cx="680394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β-</a:t>
            </a:r>
            <a:r>
              <a:rPr lang="en-US" sz="2400" i="1" dirty="0"/>
              <a:t>cohort</a:t>
            </a:r>
            <a:r>
              <a:rPr lang="en-US" sz="2400" dirty="0"/>
              <a:t> refers to the set of transactions that contain β as a subset.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Sup(</a:t>
            </a:r>
            <a:r>
              <a:rPr lang="en-US" sz="2400" dirty="0"/>
              <a:t>β</a:t>
            </a:r>
            <a:r>
              <a:rPr lang="en-US" sz="2400" i="1" dirty="0"/>
              <a:t>)</a:t>
            </a:r>
            <a:r>
              <a:rPr lang="en-US" sz="2400" dirty="0"/>
              <a:t>, the support of β, denotes the number of transactions in β-</a:t>
            </a:r>
            <a:r>
              <a:rPr lang="en-US" sz="2400" i="1" dirty="0"/>
              <a:t>cohort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Sup(</a:t>
            </a:r>
            <a:r>
              <a:rPr lang="en-US" sz="2400" dirty="0"/>
              <a:t>β∪</a:t>
            </a:r>
            <a:r>
              <a:rPr lang="en-US" sz="2400" i="1" dirty="0"/>
              <a:t>{e}) </a:t>
            </a:r>
            <a:r>
              <a:rPr lang="en-US" sz="2400" dirty="0"/>
              <a:t>is the probability that a transaction contains </a:t>
            </a:r>
            <a:r>
              <a:rPr lang="en-US" sz="2400" i="1" dirty="0"/>
              <a:t>e</a:t>
            </a:r>
            <a:r>
              <a:rPr lang="en-US" sz="2400" dirty="0"/>
              <a:t>, given that it contains 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err="1"/>
              <a:t>P</a:t>
            </a:r>
            <a:r>
              <a:rPr lang="en-US" sz="2000" i="1" dirty="0" err="1"/>
              <a:t>breach</a:t>
            </a:r>
            <a:r>
              <a:rPr lang="en-US" sz="2400" dirty="0"/>
              <a:t>(β), called the breach probability of β, is the maximum </a:t>
            </a:r>
            <a:r>
              <a:rPr lang="en-US" sz="2400" i="1" dirty="0"/>
              <a:t>P(</a:t>
            </a:r>
            <a:r>
              <a:rPr lang="en-US" sz="2400" dirty="0"/>
              <a:t>β</a:t>
            </a:r>
            <a:r>
              <a:rPr lang="en-US" sz="2400" i="1" dirty="0"/>
              <a:t>→e)</a:t>
            </a:r>
            <a:r>
              <a:rPr lang="en-US" sz="2400" dirty="0"/>
              <a:t> for any private item </a:t>
            </a:r>
            <a:r>
              <a:rPr lang="en-US" sz="2400" i="1" dirty="0"/>
              <a:t>e</a:t>
            </a:r>
            <a:r>
              <a:rPr lang="en-US" sz="2400" dirty="0"/>
              <a:t>, where </a:t>
            </a:r>
            <a:r>
              <a:rPr lang="en-US" sz="2400" i="1" dirty="0"/>
              <a:t>P(</a:t>
            </a:r>
            <a:r>
              <a:rPr lang="en-US" sz="2400" dirty="0"/>
              <a:t>β</a:t>
            </a:r>
            <a:r>
              <a:rPr lang="en-US" sz="2400" i="1" dirty="0"/>
              <a:t>→e) </a:t>
            </a:r>
            <a:r>
              <a:rPr lang="en-US" sz="2400" dirty="0"/>
              <a:t>= </a:t>
            </a:r>
            <a:r>
              <a:rPr lang="en-US" sz="2400" i="1" dirty="0"/>
              <a:t>Sup(</a:t>
            </a:r>
            <a:r>
              <a:rPr lang="en-US" sz="2400" dirty="0"/>
              <a:t>β∪</a:t>
            </a:r>
            <a:r>
              <a:rPr lang="en-US" sz="2400" i="1" dirty="0"/>
              <a:t>{e})/Sup(</a:t>
            </a:r>
            <a:r>
              <a:rPr lang="en-US" sz="2400" dirty="0"/>
              <a:t>β</a:t>
            </a:r>
            <a:r>
              <a:rPr lang="en-US" sz="2400" i="1" dirty="0"/>
              <a:t>)</a:t>
            </a:r>
            <a:r>
              <a:rPr lang="en-US" sz="2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28428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 err="1">
                <a:latin typeface="Berlin Sans FB" panose="020E0602020502020306" pitchFamily="34" charset="0"/>
              </a:rPr>
              <a:t>Identifying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minimal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moles</a:t>
            </a:r>
            <a:endParaRPr lang="it-IT" dirty="0">
              <a:latin typeface="Berlin Sans FB" panose="020E0602020502020306" pitchFamily="34" charset="0"/>
            </a:endParaRPr>
          </a:p>
        </p:txBody>
      </p:sp>
      <p:pic>
        <p:nvPicPr>
          <p:cNvPr id="13" name="Immagine 12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D70AF31B-CCC8-46EE-46CC-1ACD88A40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2" y="2956223"/>
            <a:ext cx="4964660" cy="31483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130B76-8F55-10DD-5801-3A678A374527}"/>
              </a:ext>
            </a:extLst>
          </p:cNvPr>
          <p:cNvSpPr txBox="1"/>
          <p:nvPr/>
        </p:nvSpPr>
        <p:spPr>
          <a:xfrm>
            <a:off x="5516135" y="1852728"/>
            <a:ext cx="609467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i="0" u="none" strike="noStrike" dirty="0">
                <a:effectLst/>
                <a:latin typeface="Söhne"/>
              </a:rPr>
              <a:t>Our implementation</a:t>
            </a:r>
          </a:p>
          <a:p>
            <a:r>
              <a:rPr lang="en-GB" dirty="0">
                <a:latin typeface="Söhne"/>
              </a:rPr>
              <a:t>A loop that iteratively find moles of increasing sizes up to a limit (p) in which we: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Obtain size-1 moles.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Remove size-1 moles from consideration for further iterations.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Explore larger moles' combinations.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Apply conditions to find minimal moles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Update </a:t>
            </a:r>
            <a:r>
              <a:rPr lang="en-GB" b="1" i="0" u="none" strike="noStrike" dirty="0">
                <a:effectLst/>
                <a:latin typeface="Söhne"/>
              </a:rPr>
              <a:t>MM</a:t>
            </a:r>
            <a:r>
              <a:rPr lang="en-GB" b="0" i="0" u="none" strike="noStrike" dirty="0">
                <a:effectLst/>
                <a:latin typeface="Söhne"/>
              </a:rPr>
              <a:t> dictionary to count elements in minimal moles.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dirty="0">
                <a:latin typeface="Söhne"/>
              </a:rPr>
              <a:t>Return: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The dictionary M, holding minimal moles of different sizes.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The dictionary F, with non-moles founded during iterations.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The dictionary MM, tracking element occurrences in minimal moles.</a:t>
            </a:r>
          </a:p>
          <a:p>
            <a:pPr marL="1200150" lvl="2" indent="-285750">
              <a:buFont typeface="+mj-lt"/>
              <a:buAutoNum type="arabicPeriod"/>
            </a:pPr>
            <a:endParaRPr lang="en-GB" b="0" i="0" u="none" strike="noStrike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3300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 err="1">
                <a:latin typeface="Berlin Sans FB" panose="020E0602020502020306" pitchFamily="34" charset="0"/>
              </a:rPr>
              <a:t>eliminating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minimal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moles</a:t>
            </a:r>
            <a:endParaRPr lang="it-IT" dirty="0">
              <a:latin typeface="Berlin Sans FB" panose="020E0602020502020306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80681A-505C-5942-DBAD-F4A3860666F8}"/>
              </a:ext>
            </a:extLst>
          </p:cNvPr>
          <p:cNvSpPr txBox="1"/>
          <p:nvPr/>
        </p:nvSpPr>
        <p:spPr>
          <a:xfrm>
            <a:off x="3971676" y="2068030"/>
            <a:ext cx="424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Berlin Sans FB" panose="020E0602020502020306" pitchFamily="34" charset="77"/>
              </a:rPr>
              <a:t>Four</a:t>
            </a:r>
            <a:r>
              <a:rPr lang="en-IT" sz="2400" dirty="0">
                <a:latin typeface="Berlin Sans FB" panose="020E0602020502020306" pitchFamily="34" charset="77"/>
              </a:rPr>
              <a:t> different heuristic</a:t>
            </a:r>
            <a:r>
              <a:rPr lang="it-IT" sz="2400" dirty="0" err="1">
                <a:latin typeface="Berlin Sans FB" panose="020E0602020502020306" pitchFamily="34" charset="77"/>
              </a:rPr>
              <a:t>s</a:t>
            </a:r>
            <a:r>
              <a:rPr lang="en-IT" sz="2400" dirty="0">
                <a:latin typeface="Berlin Sans FB" panose="020E0602020502020306" pitchFamily="34" charset="77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9BA9F-4290-AC33-6382-6F5C4E59D7A7}"/>
              </a:ext>
            </a:extLst>
          </p:cNvPr>
          <p:cNvSpPr txBox="1"/>
          <p:nvPr/>
        </p:nvSpPr>
        <p:spPr>
          <a:xfrm>
            <a:off x="134497" y="3554975"/>
            <a:ext cx="27272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Paper approach:</a:t>
            </a:r>
          </a:p>
          <a:p>
            <a:r>
              <a:rPr lang="en-GB" dirty="0"/>
              <a:t>Remove each time the element with the highest MM/IL ratio and repeat this operation until the dataset is anonymized.</a:t>
            </a:r>
          </a:p>
          <a:p>
            <a:endParaRPr lang="en-GB" dirty="0"/>
          </a:p>
          <a:p>
            <a:r>
              <a:rPr lang="en-GB" dirty="0"/>
              <a:t>Pro: optimal solution</a:t>
            </a:r>
          </a:p>
          <a:p>
            <a:r>
              <a:rPr lang="en-GB" dirty="0"/>
              <a:t>Cons: high computational burden</a:t>
            </a:r>
            <a:endParaRPr lang="en-I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E2EF8-F52D-A30C-3C7F-1AADBC548E5D}"/>
              </a:ext>
            </a:extLst>
          </p:cNvPr>
          <p:cNvSpPr txBox="1"/>
          <p:nvPr/>
        </p:nvSpPr>
        <p:spPr>
          <a:xfrm>
            <a:off x="2472192" y="2529695"/>
            <a:ext cx="7247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Let’s define: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i="1" dirty="0"/>
              <a:t>MM</a:t>
            </a:r>
            <a:r>
              <a:rPr lang="en-IT" dirty="0"/>
              <a:t> as the number of times an element appears in a minimal mole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i="1" dirty="0"/>
              <a:t>IL</a:t>
            </a:r>
            <a:r>
              <a:rPr lang="en-IT" dirty="0"/>
              <a:t> as the information lost by eliminating 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BE7400-72F4-E382-6A73-36E27FC0973F}"/>
              </a:ext>
            </a:extLst>
          </p:cNvPr>
          <p:cNvSpPr txBox="1"/>
          <p:nvPr/>
        </p:nvSpPr>
        <p:spPr>
          <a:xfrm>
            <a:off x="3276513" y="3554975"/>
            <a:ext cx="27272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Half: </a:t>
            </a:r>
          </a:p>
          <a:p>
            <a:r>
              <a:rPr lang="en-GB" dirty="0"/>
              <a:t>Remove each time half of the public elements with the highest MM/IL ratio and continue this process until complete anonymization is achieved.</a:t>
            </a:r>
          </a:p>
          <a:p>
            <a:endParaRPr lang="en-GB" dirty="0"/>
          </a:p>
          <a:p>
            <a:r>
              <a:rPr lang="en-GB" dirty="0"/>
              <a:t>Pros: High execution speed</a:t>
            </a:r>
          </a:p>
          <a:p>
            <a:r>
              <a:rPr lang="en-GB" dirty="0"/>
              <a:t>Cons: Overshooting information loss</a:t>
            </a:r>
            <a:endParaRPr lang="en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73444E-6FFD-890E-FE8C-327F089157E0}"/>
              </a:ext>
            </a:extLst>
          </p:cNvPr>
          <p:cNvSpPr txBox="1"/>
          <p:nvPr/>
        </p:nvSpPr>
        <p:spPr>
          <a:xfrm>
            <a:off x="6418529" y="3545656"/>
            <a:ext cx="27272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Top X:</a:t>
            </a:r>
          </a:p>
          <a:p>
            <a:r>
              <a:rPr lang="en-GB" dirty="0"/>
              <a:t>Remove each time the top X public elements with the highest MM/IL ratio and continue this operation until the dataset is fully anonymized.</a:t>
            </a:r>
          </a:p>
          <a:p>
            <a:endParaRPr lang="en-GB" dirty="0"/>
          </a:p>
          <a:p>
            <a:r>
              <a:rPr lang="en-GB" dirty="0"/>
              <a:t>Execution speed and overshooting information loss can be adjusted at will.</a:t>
            </a:r>
            <a:endParaRPr lang="en-IT" dirty="0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A13F815A-DF20-F5A8-D90A-4BF0A386B691}"/>
              </a:ext>
            </a:extLst>
          </p:cNvPr>
          <p:cNvSpPr txBox="1"/>
          <p:nvPr/>
        </p:nvSpPr>
        <p:spPr>
          <a:xfrm>
            <a:off x="9560545" y="3554976"/>
            <a:ext cx="27272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Suppress all:</a:t>
            </a:r>
          </a:p>
          <a:p>
            <a:r>
              <a:rPr lang="en-GB" dirty="0"/>
              <a:t>Remove all the public items contained in a minimal mole.</a:t>
            </a:r>
          </a:p>
          <a:p>
            <a:endParaRPr lang="en-GB" dirty="0"/>
          </a:p>
          <a:p>
            <a:r>
              <a:rPr lang="en-GB" dirty="0"/>
              <a:t>This operation anonymizes the dataset in a single iteration, making the execution speed dependent solely on the number of minimal moles. </a:t>
            </a:r>
          </a:p>
        </p:txBody>
      </p:sp>
    </p:spTree>
    <p:extLst>
      <p:ext uri="{BB962C8B-B14F-4D97-AF65-F5344CB8AC3E}">
        <p14:creationId xmlns:p14="http://schemas.microsoft.com/office/powerpoint/2010/main" val="185327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>
                <a:latin typeface="Berlin Sans FB" panose="020E0602020502020306" pitchFamily="34" charset="0"/>
              </a:rPr>
              <a:t>Performance </a:t>
            </a:r>
            <a:r>
              <a:rPr lang="it-IT" dirty="0" err="1">
                <a:latin typeface="Berlin Sans FB" panose="020E0602020502020306" pitchFamily="34" charset="0"/>
              </a:rPr>
              <a:t>analysis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summary</a:t>
            </a:r>
            <a:endParaRPr lang="it-IT" dirty="0">
              <a:latin typeface="Berlin Sans FB" panose="020E0602020502020306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97420F-18AE-88DA-ACAA-F806B3D53EF9}"/>
              </a:ext>
            </a:extLst>
          </p:cNvPr>
          <p:cNvSpPr txBox="1"/>
          <p:nvPr/>
        </p:nvSpPr>
        <p:spPr>
          <a:xfrm>
            <a:off x="1327866" y="2435023"/>
            <a:ext cx="24251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b="1" dirty="0"/>
              <a:t>Dataset</a:t>
            </a:r>
          </a:p>
          <a:p>
            <a:endParaRPr lang="en-IT" dirty="0"/>
          </a:p>
          <a:p>
            <a:r>
              <a:rPr lang="en-IT" dirty="0"/>
              <a:t>The dataset used for performance analysis consists of 1000 rows, with 6 columns for public elements and 24 columns for private elements.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2D75B2-A088-EACC-97E0-6231382625EC}"/>
              </a:ext>
            </a:extLst>
          </p:cNvPr>
          <p:cNvSpPr txBox="1"/>
          <p:nvPr/>
        </p:nvSpPr>
        <p:spPr>
          <a:xfrm>
            <a:off x="4711146" y="2435023"/>
            <a:ext cx="24251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b="1" dirty="0"/>
              <a:t>Interest</a:t>
            </a:r>
          </a:p>
          <a:p>
            <a:endParaRPr lang="en-IT" dirty="0"/>
          </a:p>
          <a:p>
            <a:r>
              <a:rPr lang="en-IT" dirty="0"/>
              <a:t>Our objective was to assess the efficiency by varying h, k and p, using four different approaches for minimal moles elimination: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/>
              <a:t>One at a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/>
              <a:t>Half of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/>
              <a:t>All of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/>
              <a:t>Only the first 10-15-20-25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674EC-4116-20E6-96B3-3ED43611354B}"/>
              </a:ext>
            </a:extLst>
          </p:cNvPr>
          <p:cNvSpPr txBox="1"/>
          <p:nvPr/>
        </p:nvSpPr>
        <p:spPr>
          <a:xfrm>
            <a:off x="8094426" y="2435023"/>
            <a:ext cx="24251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b="1" dirty="0"/>
              <a:t>Method</a:t>
            </a:r>
          </a:p>
          <a:p>
            <a:endParaRPr lang="en-IT" dirty="0"/>
          </a:p>
          <a:p>
            <a:r>
              <a:rPr lang="en-IT" dirty="0"/>
              <a:t>We employed a Python notebook to execute the script with diverse heuristic and of h, k and p values, saving the performance data. Subsequently, we used these results to generate statistics and visual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5167416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13599F32-7343-4D0D-BE4F-3E2A86DD4A1E}" vid="{E0F6A7F6-6972-4051-97EB-04153E23BE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tecnologico</Template>
  <TotalTime>1190</TotalTime>
  <Words>748</Words>
  <Application>Microsoft Office PowerPoint</Application>
  <PresentationFormat>Widescreen</PresentationFormat>
  <Paragraphs>100</Paragraphs>
  <Slides>17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6" baseType="lpstr">
      <vt:lpstr>Arial</vt:lpstr>
      <vt:lpstr>Berlin Sans FB</vt:lpstr>
      <vt:lpstr>Calibri</vt:lpstr>
      <vt:lpstr>Corbel</vt:lpstr>
      <vt:lpstr>Gill Sans MT</vt:lpstr>
      <vt:lpstr>High Tower Text</vt:lpstr>
      <vt:lpstr>Söhne</vt:lpstr>
      <vt:lpstr>Wingdings 2</vt:lpstr>
      <vt:lpstr>Dividendo</vt:lpstr>
      <vt:lpstr>Data Protection &amp; Privacy</vt:lpstr>
      <vt:lpstr>Checking anonimity of transaction databases through (h,k,p)-Coherence</vt:lpstr>
      <vt:lpstr>The Issue</vt:lpstr>
      <vt:lpstr>A possible solution</vt:lpstr>
      <vt:lpstr>The basic idea</vt:lpstr>
      <vt:lpstr>The concept of MOLE</vt:lpstr>
      <vt:lpstr>Identifying minimal moles</vt:lpstr>
      <vt:lpstr>eliminating minimal moles</vt:lpstr>
      <vt:lpstr>Performance analysis summary</vt:lpstr>
      <vt:lpstr>paper approach (Onlymax)</vt:lpstr>
      <vt:lpstr>Heuristic i ( half)</vt:lpstr>
      <vt:lpstr>Heuristic ii (TOP X)</vt:lpstr>
      <vt:lpstr>Heuristic ii (TOP X) continue</vt:lpstr>
      <vt:lpstr>heuristic iii (suppress all)</vt:lpstr>
      <vt:lpstr>Utility loss</vt:lpstr>
      <vt:lpstr>Utility loss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Protection &amp; Privacy</dc:title>
  <dc:creator>Flavio Bava</dc:creator>
  <cp:lastModifiedBy>Flavio Bava</cp:lastModifiedBy>
  <cp:revision>12</cp:revision>
  <dcterms:created xsi:type="dcterms:W3CDTF">2023-03-12T14:23:07Z</dcterms:created>
  <dcterms:modified xsi:type="dcterms:W3CDTF">2023-09-04T12:50:07Z</dcterms:modified>
</cp:coreProperties>
</file>