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5" r:id="rId4"/>
    <p:sldId id="261" r:id="rId5"/>
    <p:sldId id="263" r:id="rId6"/>
    <p:sldId id="258" r:id="rId7"/>
    <p:sldId id="262" r:id="rId8"/>
    <p:sldId id="266" r:id="rId9"/>
    <p:sldId id="268" r:id="rId10"/>
    <p:sldId id="276" r:id="rId11"/>
    <p:sldId id="280" r:id="rId12"/>
    <p:sldId id="281" r:id="rId13"/>
    <p:sldId id="283" r:id="rId14"/>
    <p:sldId id="277" r:id="rId15"/>
    <p:sldId id="264" r:id="rId16"/>
    <p:sldId id="265" r:id="rId17"/>
    <p:sldId id="267" r:id="rId18"/>
    <p:sldId id="269" r:id="rId19"/>
    <p:sldId id="272" r:id="rId20"/>
    <p:sldId id="270" r:id="rId21"/>
    <p:sldId id="273" r:id="rId22"/>
    <p:sldId id="260" r:id="rId2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12" autoAdjust="0"/>
    <p:restoredTop sz="94648" autoAdjust="0"/>
  </p:normalViewPr>
  <p:slideViewPr>
    <p:cSldViewPr snapToGrid="0">
      <p:cViewPr>
        <p:scale>
          <a:sx n="152" d="100"/>
          <a:sy n="152" d="100"/>
        </p:scale>
        <p:origin x="-1928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Flavio Bava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Edoardo Oldrini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Francesco Ciarlo		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154" custLinFactNeighborY="130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Flavio Bava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4985" y="143490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Francesco Ciarlo		</a:t>
          </a:r>
        </a:p>
      </dsp:txBody>
      <dsp:txXfrm>
        <a:off x="764985" y="143490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Edoardo Oldrini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05/09/23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05/09/23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9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6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2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7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3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3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1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9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3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40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05/09/23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05/09/23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05/09/23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866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182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Data </a:t>
            </a:r>
            <a:r>
              <a:rPr lang="it-IT" sz="4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Protection</a:t>
            </a:r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&amp; Privacy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F0A97-04CB-FA4C-285F-D0AADB70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7" y="546739"/>
            <a:ext cx="3344423" cy="2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OUR CODE</a:t>
            </a:r>
          </a:p>
        </p:txBody>
      </p:sp>
    </p:spTree>
    <p:extLst>
      <p:ext uri="{BB962C8B-B14F-4D97-AF65-F5344CB8AC3E}">
        <p14:creationId xmlns:p14="http://schemas.microsoft.com/office/powerpoint/2010/main" val="21143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Size one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search</a:t>
            </a:r>
            <a:r>
              <a:rPr lang="it-IT" dirty="0">
                <a:latin typeface="Berlin Sans FB" panose="020E0602020502020306" pitchFamily="34" charset="0"/>
              </a:rPr>
              <a:t> and </a:t>
            </a:r>
            <a:r>
              <a:rPr lang="it-IT" dirty="0" err="1">
                <a:latin typeface="Berlin Sans FB" panose="020E0602020502020306" pitchFamily="34" charset="0"/>
              </a:rPr>
              <a:t>elimination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825519" y="2036456"/>
            <a:ext cx="107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Berlin Sans FB" panose="020E0602020502020306" pitchFamily="34" charset="77"/>
              </a:rPr>
              <a:t>We employ two functions: one to identify size-1 moles based on specified conditions in the paper (either Sup(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β)&lt;</a:t>
            </a:r>
            <a:r>
              <a:rPr lang="en-GB" dirty="0">
                <a:effectLst/>
                <a:latin typeface="Berlin Sans FB" panose="020E0602020502020306" pitchFamily="34" charset="77"/>
              </a:rPr>
              <a:t>k or </a:t>
            </a:r>
            <a:r>
              <a:rPr lang="en-GB" dirty="0" err="1">
                <a:effectLst/>
                <a:latin typeface="Berlin Sans FB" panose="020E0602020502020306" pitchFamily="34" charset="77"/>
              </a:rPr>
              <a:t>Pbreach</a:t>
            </a:r>
            <a:r>
              <a:rPr lang="en-GB" dirty="0">
                <a:effectLst/>
                <a:latin typeface="Berlin Sans FB" panose="020E0602020502020306" pitchFamily="34" charset="77"/>
              </a:rPr>
              <a:t>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β)&gt;</a:t>
            </a:r>
            <a:r>
              <a:rPr lang="en-GB" dirty="0">
                <a:effectLst/>
                <a:latin typeface="Berlin Sans FB" panose="020E0602020502020306" pitchFamily="34" charset="77"/>
              </a:rPr>
              <a:t>h), and the other to eliminate them, updating public items and transactions accordingly.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D922BE-47D8-DB3E-4530-5B52C938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" t="649" r="3852" b="-649"/>
          <a:stretch/>
        </p:blipFill>
        <p:spPr>
          <a:xfrm>
            <a:off x="103697" y="3580284"/>
            <a:ext cx="5156462" cy="294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6EEE26D-2C47-739F-2FE2-DA5BA10F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01" y="3242821"/>
            <a:ext cx="6701466" cy="3490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08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Find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CCA72B-9DD7-5490-048F-12BF22D0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t="-1534" r="4426" b="2666"/>
          <a:stretch/>
        </p:blipFill>
        <p:spPr>
          <a:xfrm>
            <a:off x="562339" y="1819371"/>
            <a:ext cx="4965077" cy="5010348"/>
          </a:xfrm>
          <a:prstGeom prst="roundRect">
            <a:avLst>
              <a:gd name="adj" fmla="val 82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88D33-F59F-9945-E57E-241ECAF7479B}"/>
              </a:ext>
            </a:extLst>
          </p:cNvPr>
          <p:cNvSpPr txBox="1"/>
          <p:nvPr/>
        </p:nvSpPr>
        <p:spPr>
          <a:xfrm>
            <a:off x="5656084" y="2416330"/>
            <a:ext cx="6108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This function is invoked after 'eliminate_size1_moles' to compute all the minimal moles. It returns three essential elements: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MM: A dictionary where the keys represent the 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i-th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public item within the list of minimal moles, and values signify the count of minimal moles containing that specific public item.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F: Initially holds the size_1 moles, but progressively accumulates all the size-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non-moles.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M: Represents all the minimal moles within the dataset.</a:t>
            </a:r>
            <a:endParaRPr lang="en-IT" sz="2200" dirty="0"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7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7390615" y="1931691"/>
            <a:ext cx="4305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MAIN.py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In the main program, this function is iteratively called until no more minimal moles remain in the dataset, and corresponding logs and prints are generated.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E4936B-4C76-CDEF-6A4E-BB9766C1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" r="1787" b="9297"/>
          <a:stretch/>
        </p:blipFill>
        <p:spPr>
          <a:xfrm>
            <a:off x="226242" y="3970511"/>
            <a:ext cx="5712644" cy="2522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F758F867-397C-6618-E328-23D2C0229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" r="2739"/>
          <a:stretch/>
        </p:blipFill>
        <p:spPr>
          <a:xfrm>
            <a:off x="6715029" y="3745975"/>
            <a:ext cx="5143891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532EF-40A5-D430-C6C5-7CAB6ECD2B13}"/>
              </a:ext>
            </a:extLst>
          </p:cNvPr>
          <p:cNvSpPr txBox="1"/>
          <p:nvPr/>
        </p:nvSpPr>
        <p:spPr>
          <a:xfrm>
            <a:off x="1200346" y="2019124"/>
            <a:ext cx="3764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HKP.class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The 'Suppress MM' function computes the MM/IL ratio and arranges the elements in descending order of this ratio. It then invokes the 'm' method to suppress the moles.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022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832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Performance </a:t>
            </a:r>
            <a:r>
              <a:rPr lang="it-IT" dirty="0" err="1">
                <a:latin typeface="Berlin Sans FB" panose="020E0602020502020306" pitchFamily="34" charset="0"/>
              </a:rPr>
              <a:t>analysis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summary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420F-18AE-88DA-ACAA-F806B3D53EF9}"/>
              </a:ext>
            </a:extLst>
          </p:cNvPr>
          <p:cNvSpPr txBox="1"/>
          <p:nvPr/>
        </p:nvSpPr>
        <p:spPr>
          <a:xfrm>
            <a:off x="1224171" y="2712022"/>
            <a:ext cx="242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Dataset:</a:t>
            </a:r>
            <a:endParaRPr lang="en-IT" dirty="0"/>
          </a:p>
          <a:p>
            <a:pPr algn="ctr"/>
            <a:r>
              <a:rPr lang="en-IT" dirty="0"/>
              <a:t>The dataset used for performance analysis consists of 1000 rows, with 6 columns for public elements and 24 columns for private 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75B2-A088-EACC-97E0-6231382625EC}"/>
              </a:ext>
            </a:extLst>
          </p:cNvPr>
          <p:cNvSpPr txBox="1"/>
          <p:nvPr/>
        </p:nvSpPr>
        <p:spPr>
          <a:xfrm>
            <a:off x="4607451" y="2712022"/>
            <a:ext cx="242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Interest:</a:t>
            </a:r>
            <a:endParaRPr lang="en-IT" dirty="0"/>
          </a:p>
          <a:p>
            <a:pPr algn="ctr"/>
            <a:r>
              <a:rPr lang="en-IT" dirty="0"/>
              <a:t>Our objective was to assess the efficiency by varying h, k and p, using four different approaches for minimal moles elimination: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One at a 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Half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All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Only the first 10-15-20-25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74EC-4116-20E6-96B3-3ED43611354B}"/>
              </a:ext>
            </a:extLst>
          </p:cNvPr>
          <p:cNvSpPr txBox="1"/>
          <p:nvPr/>
        </p:nvSpPr>
        <p:spPr>
          <a:xfrm>
            <a:off x="7990731" y="2712022"/>
            <a:ext cx="2425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Method:</a:t>
            </a:r>
            <a:endParaRPr lang="en-IT" dirty="0"/>
          </a:p>
          <a:p>
            <a:pPr algn="ctr"/>
            <a:r>
              <a:rPr lang="en-IT" dirty="0"/>
              <a:t>We employed a Python notebook to execute the script with diverse heuristic and of h, k and p values, saving the performance data. Subsequently, we used these results to generate statistics and 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1674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paper </a:t>
            </a:r>
            <a:r>
              <a:rPr lang="it-IT" dirty="0" err="1">
                <a:latin typeface="Berlin Sans FB" panose="020E0602020502020306" pitchFamily="34" charset="0"/>
              </a:rPr>
              <a:t>approach</a:t>
            </a:r>
            <a:r>
              <a:rPr lang="it-IT" dirty="0">
                <a:latin typeface="Berlin Sans FB" panose="020E0602020502020306" pitchFamily="34" charset="0"/>
              </a:rPr>
              <a:t> (</a:t>
            </a:r>
            <a:r>
              <a:rPr lang="it-IT" dirty="0" err="1">
                <a:latin typeface="Berlin Sans FB" panose="020E0602020502020306" pitchFamily="34" charset="0"/>
              </a:rPr>
              <a:t>Onlymax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F2A08-AD60-08CC-E0A3-F158FF5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" y="2864280"/>
            <a:ext cx="3503731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C6DEC-C149-5C08-553A-8C5EDFBE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39" y="3124618"/>
            <a:ext cx="4609722" cy="250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55ED-C9F9-BFBD-44CD-DFD73C2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57" y="2864280"/>
            <a:ext cx="3458907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6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 ( </a:t>
            </a:r>
            <a:r>
              <a:rPr lang="it-IT" dirty="0" err="1">
                <a:latin typeface="Berlin Sans FB" panose="020E0602020502020306" pitchFamily="34" charset="0"/>
              </a:rPr>
              <a:t>half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85841-F9DA-B89B-2458-11B9B3104DA3}"/>
              </a:ext>
            </a:extLst>
          </p:cNvPr>
          <p:cNvSpPr txBox="1"/>
          <p:nvPr/>
        </p:nvSpPr>
        <p:spPr>
          <a:xfrm>
            <a:off x="2798859" y="1510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A9282-6872-9613-200A-5EC006B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" y="2746208"/>
            <a:ext cx="3502503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EA21-6EB8-0A46-FF53-DD5D23AE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158" y="2746208"/>
            <a:ext cx="3525546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FB582-2514-1D6D-39B6-4AE8D694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9" y="3123446"/>
            <a:ext cx="4367241" cy="239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1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D38C5-37CC-B687-25BD-3C2ED1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" y="2824681"/>
            <a:ext cx="3810448" cy="300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48B6E-D604-3132-8FF8-DAA5448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227" y="2900788"/>
            <a:ext cx="38100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814D-F562-F1EE-A8DC-C221EF3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837381"/>
            <a:ext cx="3810000" cy="27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9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 </a:t>
            </a:r>
            <a:r>
              <a:rPr lang="it-IT" sz="1600" dirty="0">
                <a:latin typeface="Berlin Sans FB" panose="020E0602020502020306" pitchFamily="34" charset="0"/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FEDE-30C1-F2D7-A1BA-2FD0385F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3" y="2174592"/>
            <a:ext cx="9883955" cy="4217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Checking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anonimity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transaction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databases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(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h,k,p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)-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Coherence</a:t>
            </a:r>
            <a:endParaRPr lang="it-IT" dirty="0">
              <a:latin typeface="Berlin Sans FB" panose="020E0602020502020306" pitchFamily="34" charset="0"/>
            </a:endParaRP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00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iii (</a:t>
            </a:r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all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DC83-A716-4221-67A0-4220E5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5" y="2665698"/>
            <a:ext cx="4587089" cy="2729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57289-E2DD-441E-8862-074089A6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8" y="2447163"/>
            <a:ext cx="3496145" cy="3122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FBBC-17BF-0263-4829-A5AF46EA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6" y="2458625"/>
            <a:ext cx="3496145" cy="314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19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32" y="2839942"/>
            <a:ext cx="7798810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439924" y="2280201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6682036" y="2280201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69F7-F659-6449-793A-1F6E402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" y="2806451"/>
            <a:ext cx="4135732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4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746" y="2380889"/>
            <a:ext cx="2260121" cy="81097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HKP COHERENCE</a:t>
            </a:r>
          </a:p>
        </p:txBody>
      </p:sp>
    </p:spTree>
    <p:extLst>
      <p:ext uri="{BB962C8B-B14F-4D97-AF65-F5344CB8AC3E}">
        <p14:creationId xmlns:p14="http://schemas.microsoft.com/office/powerpoint/2010/main" val="1878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Issue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1DDE8B-1AED-E708-0583-8189E3AC1EE3}"/>
              </a:ext>
            </a:extLst>
          </p:cNvPr>
          <p:cNvSpPr txBox="1"/>
          <p:nvPr/>
        </p:nvSpPr>
        <p:spPr>
          <a:xfrm>
            <a:off x="1512498" y="2664444"/>
            <a:ext cx="90462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b="1" i="1" dirty="0"/>
              <a:t>By Paper (Example_1):</a:t>
            </a:r>
          </a:p>
          <a:p>
            <a:pPr algn="ctr"/>
            <a:r>
              <a:rPr lang="it-IT" sz="2300" dirty="0"/>
              <a:t>AOL </a:t>
            </a:r>
            <a:r>
              <a:rPr lang="it-IT" sz="2300" dirty="0" err="1"/>
              <a:t>has</a:t>
            </a:r>
            <a:r>
              <a:rPr lang="it-IT" sz="2300" dirty="0"/>
              <a:t> </a:t>
            </a:r>
            <a:r>
              <a:rPr lang="it-IT" sz="2300" dirty="0" err="1"/>
              <a:t>recently</a:t>
            </a:r>
            <a:r>
              <a:rPr lang="it-IT" sz="2300" dirty="0"/>
              <a:t> made </a:t>
            </a:r>
            <a:r>
              <a:rPr lang="it-IT" sz="2300" dirty="0" err="1"/>
              <a:t>available</a:t>
            </a:r>
            <a:r>
              <a:rPr lang="it-IT" sz="2300" dirty="0"/>
              <a:t> a query logs database to the public, </a:t>
            </a:r>
            <a:r>
              <a:rPr lang="it-IT" sz="2300" dirty="0" err="1"/>
              <a:t>primarily</a:t>
            </a:r>
            <a:r>
              <a:rPr lang="it-IT" sz="2300" dirty="0"/>
              <a:t> for </a:t>
            </a:r>
            <a:r>
              <a:rPr lang="it-IT" sz="2300" dirty="0" err="1"/>
              <a:t>research</a:t>
            </a:r>
            <a:r>
              <a:rPr lang="it-IT" sz="2300" dirty="0"/>
              <a:t> </a:t>
            </a:r>
            <a:r>
              <a:rPr lang="it-IT" sz="2300" dirty="0" err="1"/>
              <a:t>purposes</a:t>
            </a:r>
            <a:r>
              <a:rPr lang="it-IT" sz="2300" dirty="0"/>
              <a:t>. </a:t>
            </a:r>
            <a:r>
              <a:rPr lang="it-IT" sz="2300" dirty="0" err="1"/>
              <a:t>Nevertheless</a:t>
            </a:r>
            <a:r>
              <a:rPr lang="it-IT" sz="2300" dirty="0"/>
              <a:t>, </a:t>
            </a:r>
            <a:r>
              <a:rPr lang="it-IT" sz="2300" dirty="0" err="1"/>
              <a:t>through</a:t>
            </a:r>
            <a:r>
              <a:rPr lang="it-IT" sz="2300" dirty="0"/>
              <a:t> the </a:t>
            </a:r>
            <a:r>
              <a:rPr lang="it-IT" sz="2300" dirty="0" err="1"/>
              <a:t>analysis</a:t>
            </a:r>
            <a:r>
              <a:rPr lang="it-IT" sz="2300" dirty="0"/>
              <a:t> of </a:t>
            </a:r>
            <a:r>
              <a:rPr lang="it-IT" sz="2300" dirty="0" err="1"/>
              <a:t>search</a:t>
            </a:r>
            <a:r>
              <a:rPr lang="it-IT" sz="2300" dirty="0"/>
              <a:t> items, the user </a:t>
            </a:r>
            <a:r>
              <a:rPr lang="it-IT" sz="2300" dirty="0" err="1"/>
              <a:t>identified</a:t>
            </a:r>
            <a:r>
              <a:rPr lang="it-IT" sz="2300" dirty="0"/>
              <a:t> </a:t>
            </a:r>
            <a:r>
              <a:rPr lang="it-IT" sz="2300" dirty="0" err="1"/>
              <a:t>as</a:t>
            </a:r>
            <a:r>
              <a:rPr lang="it-IT" sz="2300" dirty="0"/>
              <a:t> No. 4417749 </a:t>
            </a:r>
            <a:r>
              <a:rPr lang="it-IT" sz="2300" dirty="0" err="1"/>
              <a:t>was</a:t>
            </a:r>
            <a:r>
              <a:rPr lang="it-IT" sz="2300" dirty="0"/>
              <a:t> </a:t>
            </a:r>
            <a:r>
              <a:rPr lang="it-IT" sz="2300" dirty="0" err="1"/>
              <a:t>successfully</a:t>
            </a:r>
            <a:r>
              <a:rPr lang="it-IT" sz="2300" dirty="0"/>
              <a:t> </a:t>
            </a:r>
            <a:r>
              <a:rPr lang="it-IT" sz="2300" dirty="0" err="1"/>
              <a:t>linked</a:t>
            </a:r>
            <a:r>
              <a:rPr lang="it-IT" sz="2300" dirty="0"/>
              <a:t> to Thelma Arnold, a 62-year-old </a:t>
            </a:r>
            <a:r>
              <a:rPr lang="it-IT" sz="2300" dirty="0" err="1"/>
              <a:t>widow</a:t>
            </a:r>
            <a:r>
              <a:rPr lang="it-IT" sz="2300" dirty="0"/>
              <a:t> </a:t>
            </a:r>
            <a:r>
              <a:rPr lang="it-IT" sz="2300" dirty="0" err="1"/>
              <a:t>residing</a:t>
            </a:r>
            <a:r>
              <a:rPr lang="it-IT" sz="2300" dirty="0"/>
              <a:t> in </a:t>
            </a:r>
            <a:r>
              <a:rPr lang="it-IT" sz="2300" dirty="0" err="1"/>
              <a:t>Lilburn</a:t>
            </a:r>
            <a:r>
              <a:rPr lang="it-IT" sz="2300" dirty="0"/>
              <a:t>. </a:t>
            </a:r>
            <a:r>
              <a:rPr lang="it-IT" sz="2300" dirty="0" err="1"/>
              <a:t>This</a:t>
            </a:r>
            <a:r>
              <a:rPr lang="it-IT" sz="2300" dirty="0"/>
              <a:t> </a:t>
            </a:r>
            <a:r>
              <a:rPr lang="it-IT" sz="2300" dirty="0" err="1"/>
              <a:t>exemple</a:t>
            </a:r>
            <a:r>
              <a:rPr lang="it-IT" sz="2300" dirty="0"/>
              <a:t> show </a:t>
            </a:r>
            <a:r>
              <a:rPr lang="it-IT" sz="2300" dirty="0" err="1"/>
              <a:t>that</a:t>
            </a:r>
            <a:r>
              <a:rPr lang="it-IT" sz="2300" dirty="0"/>
              <a:t> </a:t>
            </a:r>
            <a:r>
              <a:rPr lang="it-IT" sz="2300" dirty="0" err="1"/>
              <a:t>even</a:t>
            </a:r>
            <a:r>
              <a:rPr lang="it-IT" sz="2300" dirty="0"/>
              <a:t> </a:t>
            </a:r>
            <a:r>
              <a:rPr lang="it-IT" sz="2300" dirty="0" err="1"/>
              <a:t>when</a:t>
            </a:r>
            <a:r>
              <a:rPr lang="it-IT" sz="2300" dirty="0"/>
              <a:t> queries </a:t>
            </a:r>
            <a:r>
              <a:rPr lang="it-IT" sz="2300" dirty="0" err="1"/>
              <a:t>lack</a:t>
            </a:r>
            <a:r>
              <a:rPr lang="it-IT" sz="2300" dirty="0"/>
              <a:t> of </a:t>
            </a:r>
            <a:r>
              <a:rPr lang="it-IT" sz="2300" dirty="0" err="1"/>
              <a:t>specific</a:t>
            </a:r>
            <a:r>
              <a:rPr lang="it-IT" sz="2300" dirty="0"/>
              <a:t> </a:t>
            </a:r>
            <a:r>
              <a:rPr lang="it-IT" sz="2300" dirty="0" err="1"/>
              <a:t>address</a:t>
            </a:r>
            <a:r>
              <a:rPr lang="it-IT" sz="2300" dirty="0"/>
              <a:t> or name information, </a:t>
            </a:r>
            <a:r>
              <a:rPr lang="it-IT" sz="2300" dirty="0" err="1"/>
              <a:t>it</a:t>
            </a:r>
            <a:r>
              <a:rPr lang="it-IT" sz="2300" dirty="0"/>
              <a:t> </a:t>
            </a:r>
            <a:r>
              <a:rPr lang="it-IT" sz="2300" dirty="0" err="1"/>
              <a:t>remains</a:t>
            </a:r>
            <a:r>
              <a:rPr lang="it-IT" sz="2300" dirty="0"/>
              <a:t> </a:t>
            </a:r>
            <a:r>
              <a:rPr lang="it-IT" sz="2300" dirty="0" err="1"/>
              <a:t>possible</a:t>
            </a:r>
            <a:r>
              <a:rPr lang="it-IT" sz="2300" dirty="0"/>
              <a:t> to re-</a:t>
            </a:r>
            <a:r>
              <a:rPr lang="it-IT" sz="2300" dirty="0" err="1"/>
              <a:t>identify</a:t>
            </a:r>
            <a:r>
              <a:rPr lang="it-IT" sz="2300" dirty="0"/>
              <a:t> a user, </a:t>
            </a:r>
            <a:r>
              <a:rPr lang="it-IT" sz="2300" dirty="0" err="1"/>
              <a:t>based</a:t>
            </a:r>
            <a:r>
              <a:rPr lang="it-IT" sz="2300" dirty="0"/>
              <a:t> on </a:t>
            </a:r>
            <a:r>
              <a:rPr lang="it-IT" sz="2300" dirty="0" err="1"/>
              <a:t>distincitve</a:t>
            </a:r>
            <a:r>
              <a:rPr lang="it-IT" sz="2300" dirty="0"/>
              <a:t> </a:t>
            </a:r>
            <a:r>
              <a:rPr lang="it-IT" sz="2300" dirty="0" err="1"/>
              <a:t>combinations</a:t>
            </a:r>
            <a:r>
              <a:rPr lang="it-IT" sz="2300" dirty="0"/>
              <a:t> of query </a:t>
            </a:r>
            <a:r>
              <a:rPr lang="it-IT" sz="2300" dirty="0" err="1"/>
              <a:t>terms</a:t>
            </a:r>
            <a:r>
              <a:rPr lang="it-IT" sz="2300" dirty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A </a:t>
            </a:r>
            <a:r>
              <a:rPr lang="it-IT" dirty="0" err="1">
                <a:latin typeface="Berlin Sans FB" panose="020E0602020502020306" pitchFamily="34" charset="0"/>
              </a:rPr>
              <a:t>possible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solution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18322" y="2068621"/>
            <a:ext cx="1135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HKP-Coherence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define a database property where, for a given combination of public items, it ensures that an attacker with a limited and known power (up to “</a:t>
            </a:r>
            <a:r>
              <a:rPr lang="en-US" sz="2400" i="1" dirty="0"/>
              <a:t>p</a:t>
            </a:r>
            <a:r>
              <a:rPr lang="en-US" sz="2400" dirty="0"/>
              <a:t>”) cannot easily link individuals to transactions or private items.</a:t>
            </a:r>
          </a:p>
          <a:p>
            <a:pPr algn="ctr"/>
            <a:r>
              <a:rPr lang="en-US" sz="2400" dirty="0"/>
              <a:t>To do so, we require a certain number of transaction containing a combination (</a:t>
            </a:r>
            <a:r>
              <a:rPr lang="el-GR" sz="2400" dirty="0"/>
              <a:t>β-</a:t>
            </a:r>
            <a:r>
              <a:rPr lang="en-US" sz="2400" dirty="0"/>
              <a:t>cohort) and </a:t>
            </a:r>
            <a:r>
              <a:rPr lang="en-US" sz="2400" dirty="0" err="1"/>
              <a:t>restrinct</a:t>
            </a:r>
            <a:r>
              <a:rPr lang="en-US" sz="2400" dirty="0"/>
              <a:t> the presence of common private items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939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basic</a:t>
            </a:r>
            <a:r>
              <a:rPr lang="it-IT" dirty="0">
                <a:latin typeface="Berlin Sans FB" panose="020E0602020502020306" pitchFamily="34" charset="0"/>
              </a:rPr>
              <a:t> idea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8C1923-971D-F6F2-D521-C2311CB95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378" y="2410797"/>
            <a:ext cx="5920794" cy="3670892"/>
          </a:xfrm>
          <a:noFill/>
        </p:spPr>
      </p:pic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BD4787-DFF3-609E-CBDF-87718EF23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5098" y="2470312"/>
            <a:ext cx="4553475" cy="361137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concept of MOLE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6F3758-4586-8EDE-F44C-13FEADB9B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6710" y="2025490"/>
            <a:ext cx="2684736" cy="455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896187" y="2026871"/>
            <a:ext cx="68039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β-</a:t>
            </a:r>
            <a:r>
              <a:rPr lang="en-US" sz="2400" i="1" dirty="0"/>
              <a:t>cohort</a:t>
            </a:r>
            <a:r>
              <a:rPr lang="en-US" sz="2400" dirty="0"/>
              <a:t> refers to the set of transactions that contain β as a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, the support of β, denotes the number of transactions in β-</a:t>
            </a:r>
            <a:r>
              <a:rPr lang="en-US" sz="2400" i="1" dirty="0"/>
              <a:t>cohort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 </a:t>
            </a:r>
            <a:r>
              <a:rPr lang="en-US" sz="2400" dirty="0"/>
              <a:t>is the probability that a transaction contains </a:t>
            </a:r>
            <a:r>
              <a:rPr lang="en-US" sz="2400" i="1" dirty="0"/>
              <a:t>e</a:t>
            </a:r>
            <a:r>
              <a:rPr lang="en-US" sz="2400" dirty="0"/>
              <a:t>, given that it contains 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/>
              <a:t>P</a:t>
            </a:r>
            <a:r>
              <a:rPr lang="en-US" sz="2000" i="1" dirty="0" err="1"/>
              <a:t>breach</a:t>
            </a:r>
            <a:r>
              <a:rPr lang="en-US" sz="2400" dirty="0"/>
              <a:t>(β), called the breach probability of β, is the maximum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</a:t>
            </a:r>
            <a:r>
              <a:rPr lang="en-US" sz="2400" dirty="0"/>
              <a:t> for any private item </a:t>
            </a:r>
            <a:r>
              <a:rPr lang="en-US" sz="2400" i="1" dirty="0"/>
              <a:t>e</a:t>
            </a:r>
            <a:r>
              <a:rPr lang="en-US" sz="2400" dirty="0"/>
              <a:t>, where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 </a:t>
            </a:r>
            <a:r>
              <a:rPr lang="en-US" sz="2400" dirty="0"/>
              <a:t>= </a:t>
            </a: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{e})/Sup(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42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Identifying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0AF31B-CCC8-46EE-46CC-1ACD88A4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2956223"/>
            <a:ext cx="4964660" cy="314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30B76-8F55-10DD-5801-3A678A374527}"/>
              </a:ext>
            </a:extLst>
          </p:cNvPr>
          <p:cNvSpPr txBox="1"/>
          <p:nvPr/>
        </p:nvSpPr>
        <p:spPr>
          <a:xfrm>
            <a:off x="5516135" y="1852728"/>
            <a:ext cx="6094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u="none" strike="noStrike" dirty="0">
                <a:effectLst/>
                <a:latin typeface="Söhne"/>
              </a:rPr>
              <a:t>Our implementation</a:t>
            </a:r>
          </a:p>
          <a:p>
            <a:r>
              <a:rPr lang="en-GB" dirty="0">
                <a:latin typeface="Söhne"/>
              </a:rPr>
              <a:t>A loop that iteratively find moles of increasing sizes up to a limit (p) in which we: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Obtain size-1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Remove size-1 moles from consideration for further iterations.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Explore larger moles' combinations.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Apply conditions to find minimal moles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Update </a:t>
            </a:r>
            <a:r>
              <a:rPr lang="en-GB" b="1" i="0" u="none" strike="noStrike" dirty="0">
                <a:effectLst/>
                <a:latin typeface="Söhne"/>
              </a:rPr>
              <a:t>MM</a:t>
            </a:r>
            <a:r>
              <a:rPr lang="en-GB" b="0" i="0" u="none" strike="noStrike" dirty="0">
                <a:effectLst/>
                <a:latin typeface="Söhne"/>
              </a:rPr>
              <a:t> dictionary to count elements in minimal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>
                <a:latin typeface="Söhne"/>
              </a:rPr>
              <a:t>Return: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M, holding minimal moles of different sizes.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F, with non-moles founded during iterations.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MM, tracking element occurrences in minimal moles.</a:t>
            </a:r>
          </a:p>
          <a:p>
            <a:pPr marL="1200150" lvl="2" indent="-285750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30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eliminating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681A-505C-5942-DBAD-F4A3860666F8}"/>
              </a:ext>
            </a:extLst>
          </p:cNvPr>
          <p:cNvSpPr txBox="1"/>
          <p:nvPr/>
        </p:nvSpPr>
        <p:spPr>
          <a:xfrm>
            <a:off x="3971676" y="2068030"/>
            <a:ext cx="424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erlin Sans FB" panose="020E0602020502020306" pitchFamily="34" charset="77"/>
              </a:rPr>
              <a:t>Four</a:t>
            </a:r>
            <a:r>
              <a:rPr lang="en-IT" sz="2400" dirty="0">
                <a:latin typeface="Berlin Sans FB" panose="020E0602020502020306" pitchFamily="34" charset="77"/>
              </a:rPr>
              <a:t> different heuristic</a:t>
            </a:r>
            <a:r>
              <a:rPr lang="it-IT" sz="2400" dirty="0" err="1">
                <a:latin typeface="Berlin Sans FB" panose="020E0602020502020306" pitchFamily="34" charset="77"/>
              </a:rPr>
              <a:t>s</a:t>
            </a:r>
            <a:r>
              <a:rPr lang="en-IT" sz="2400" dirty="0">
                <a:latin typeface="Berlin Sans FB" panose="020E0602020502020306" pitchFamily="34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BA9F-4290-AC33-6382-6F5C4E59D7A7}"/>
              </a:ext>
            </a:extLst>
          </p:cNvPr>
          <p:cNvSpPr txBox="1"/>
          <p:nvPr/>
        </p:nvSpPr>
        <p:spPr>
          <a:xfrm>
            <a:off x="134497" y="3554975"/>
            <a:ext cx="272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Paper approach:</a:t>
            </a:r>
          </a:p>
          <a:p>
            <a:r>
              <a:rPr lang="en-GB" dirty="0"/>
              <a:t>Remove each time the element with the highest MM/IL ratio and repeat this operation until the dataset is anonymized.</a:t>
            </a:r>
          </a:p>
          <a:p>
            <a:endParaRPr lang="en-GB" dirty="0"/>
          </a:p>
          <a:p>
            <a:r>
              <a:rPr lang="en-GB" dirty="0"/>
              <a:t>Pro: optimal solution</a:t>
            </a:r>
          </a:p>
          <a:p>
            <a:r>
              <a:rPr lang="en-GB" dirty="0"/>
              <a:t>Cons: high computational burden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2EF8-F52D-A30C-3C7F-1AADBC548E5D}"/>
              </a:ext>
            </a:extLst>
          </p:cNvPr>
          <p:cNvSpPr txBox="1"/>
          <p:nvPr/>
        </p:nvSpPr>
        <p:spPr>
          <a:xfrm>
            <a:off x="2472192" y="2529695"/>
            <a:ext cx="724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Let’s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MM</a:t>
            </a:r>
            <a:r>
              <a:rPr lang="en-IT" dirty="0"/>
              <a:t> as the number of times an element appears in a minimal mole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IL</a:t>
            </a:r>
            <a:r>
              <a:rPr lang="en-IT" dirty="0"/>
              <a:t> as the information lost by eliminating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E7400-72F4-E382-6A73-36E27FC0973F}"/>
              </a:ext>
            </a:extLst>
          </p:cNvPr>
          <p:cNvSpPr txBox="1"/>
          <p:nvPr/>
        </p:nvSpPr>
        <p:spPr>
          <a:xfrm>
            <a:off x="3276513" y="3554975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Half: </a:t>
            </a:r>
          </a:p>
          <a:p>
            <a:r>
              <a:rPr lang="en-GB" dirty="0"/>
              <a:t>Remove each time half of the public elements with the highest MM/IL ratio and continue this process until complete anonymization is achieved.</a:t>
            </a:r>
          </a:p>
          <a:p>
            <a:endParaRPr lang="en-GB" dirty="0"/>
          </a:p>
          <a:p>
            <a:r>
              <a:rPr lang="en-GB" dirty="0"/>
              <a:t>Pros: High execution speed</a:t>
            </a:r>
          </a:p>
          <a:p>
            <a:r>
              <a:rPr lang="en-GB" dirty="0"/>
              <a:t>Cons: Overshooting information loss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44E-6FFD-890E-FE8C-327F089157E0}"/>
              </a:ext>
            </a:extLst>
          </p:cNvPr>
          <p:cNvSpPr txBox="1"/>
          <p:nvPr/>
        </p:nvSpPr>
        <p:spPr>
          <a:xfrm>
            <a:off x="6418529" y="354565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Top X:</a:t>
            </a:r>
          </a:p>
          <a:p>
            <a:r>
              <a:rPr lang="en-GB" dirty="0"/>
              <a:t>Remove each time the top X public elements with the highest MM/IL ratio and continue this operation until the dataset is fully anonymized.</a:t>
            </a:r>
          </a:p>
          <a:p>
            <a:endParaRPr lang="en-GB" dirty="0"/>
          </a:p>
          <a:p>
            <a:r>
              <a:rPr lang="en-GB" dirty="0"/>
              <a:t>Execution speed and overshooting information loss can be adjusted at will.</a:t>
            </a:r>
            <a:endParaRPr lang="en-IT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13F815A-DF20-F5A8-D90A-4BF0A386B691}"/>
              </a:ext>
            </a:extLst>
          </p:cNvPr>
          <p:cNvSpPr txBox="1"/>
          <p:nvPr/>
        </p:nvSpPr>
        <p:spPr>
          <a:xfrm>
            <a:off x="9560545" y="355497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Suppress all:</a:t>
            </a:r>
          </a:p>
          <a:p>
            <a:r>
              <a:rPr lang="en-GB" dirty="0"/>
              <a:t>Remove all the public items contained in a minimal mole.</a:t>
            </a:r>
          </a:p>
          <a:p>
            <a:endParaRPr lang="en-GB" dirty="0"/>
          </a:p>
          <a:p>
            <a:r>
              <a:rPr lang="en-GB" dirty="0"/>
              <a:t>This operation anonymizes the dataset in a single iteration, making the execution speed dependent solely on the number of minimal moles. </a:t>
            </a:r>
          </a:p>
        </p:txBody>
      </p:sp>
    </p:spTree>
    <p:extLst>
      <p:ext uri="{BB962C8B-B14F-4D97-AF65-F5344CB8AC3E}">
        <p14:creationId xmlns:p14="http://schemas.microsoft.com/office/powerpoint/2010/main" val="1853275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1296</TotalTime>
  <Words>956</Words>
  <Application>Microsoft Macintosh PowerPoint</Application>
  <PresentationFormat>Widescreen</PresentationFormat>
  <Paragraphs>111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Berlin Sans FB</vt:lpstr>
      <vt:lpstr>Calibri</vt:lpstr>
      <vt:lpstr>Corbel</vt:lpstr>
      <vt:lpstr>Gill Sans MT</vt:lpstr>
      <vt:lpstr>High Tower Text</vt:lpstr>
      <vt:lpstr>Söhne</vt:lpstr>
      <vt:lpstr>Wingdings 2</vt:lpstr>
      <vt:lpstr>Dividendo</vt:lpstr>
      <vt:lpstr>Data Protection &amp; Privacy</vt:lpstr>
      <vt:lpstr>Checking anonimity of transaction databases through (h,k,p)-Coherence</vt:lpstr>
      <vt:lpstr>PowerPoint Presentation</vt:lpstr>
      <vt:lpstr>The Issue</vt:lpstr>
      <vt:lpstr>A possible solution</vt:lpstr>
      <vt:lpstr>The basic idea</vt:lpstr>
      <vt:lpstr>The concept of MOLE</vt:lpstr>
      <vt:lpstr>Identifying minimal moles</vt:lpstr>
      <vt:lpstr>eliminating minimal moles</vt:lpstr>
      <vt:lpstr>PowerPoint Presentation</vt:lpstr>
      <vt:lpstr>Size one moles search and elimination</vt:lpstr>
      <vt:lpstr>Find minimal moles</vt:lpstr>
      <vt:lpstr>Suppress minimal moles</vt:lpstr>
      <vt:lpstr>PowerPoint Presentation</vt:lpstr>
      <vt:lpstr>Performance analysis summary</vt:lpstr>
      <vt:lpstr>paper approach (Onlymax)</vt:lpstr>
      <vt:lpstr>Heuristic i ( half)</vt:lpstr>
      <vt:lpstr>Heuristic ii (TOP X)</vt:lpstr>
      <vt:lpstr>Heuristic ii (TOP X) continue</vt:lpstr>
      <vt:lpstr>heuristic iii (suppress all)</vt:lpstr>
      <vt:lpstr>Utility loss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Flavio Bava</dc:creator>
  <cp:lastModifiedBy>Edoardo Oldrini</cp:lastModifiedBy>
  <cp:revision>17</cp:revision>
  <dcterms:created xsi:type="dcterms:W3CDTF">2023-03-12T14:23:07Z</dcterms:created>
  <dcterms:modified xsi:type="dcterms:W3CDTF">2023-09-05T14:01:49Z</dcterms:modified>
</cp:coreProperties>
</file>