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9" r:id="rId3"/>
    <p:sldId id="275" r:id="rId4"/>
    <p:sldId id="261" r:id="rId5"/>
    <p:sldId id="263" r:id="rId6"/>
    <p:sldId id="258" r:id="rId7"/>
    <p:sldId id="262" r:id="rId8"/>
    <p:sldId id="266" r:id="rId9"/>
    <p:sldId id="268" r:id="rId10"/>
    <p:sldId id="276" r:id="rId11"/>
    <p:sldId id="280" r:id="rId12"/>
    <p:sldId id="281" r:id="rId13"/>
    <p:sldId id="283" r:id="rId14"/>
    <p:sldId id="277" r:id="rId15"/>
    <p:sldId id="264" r:id="rId16"/>
    <p:sldId id="265" r:id="rId17"/>
    <p:sldId id="267" r:id="rId18"/>
    <p:sldId id="269" r:id="rId19"/>
    <p:sldId id="272" r:id="rId20"/>
    <p:sldId id="270" r:id="rId21"/>
    <p:sldId id="273" r:id="rId22"/>
    <p:sldId id="260" r:id="rId23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4648" autoAdjust="0"/>
  </p:normalViewPr>
  <p:slideViewPr>
    <p:cSldViewPr snapToGrid="0">
      <p:cViewPr>
        <p:scale>
          <a:sx n="136" d="100"/>
          <a:sy n="136" d="100"/>
        </p:scale>
        <p:origin x="20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/>
            <a:t>Flavio Bava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it-IT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it-IT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/>
            <a:t>Edoardo Oldrini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it-IT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it-IT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/>
            <a:t>Francesco Ciarlo		</a:t>
          </a:r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it-IT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it-IT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 custLinFactNeighborX="154" custLinFactNeighborY="1309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noProof="0" dirty="0"/>
            <a:t>Flavio Bava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64985" y="143490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noProof="0" dirty="0"/>
            <a:t>Francesco Ciarlo		</a:t>
          </a:r>
        </a:p>
      </dsp:txBody>
      <dsp:txXfrm>
        <a:off x="764985" y="143490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noProof="0" dirty="0"/>
            <a:t>Edoardo Oldrini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FA3576-2E34-44A5-91FF-3C53AC3DA648}" type="datetime1">
              <a:rPr lang="it-IT" smtClean="0"/>
              <a:t>04/09/23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1FEC-DF32-4E90-A279-29D5C0BB0773}" type="datetime1">
              <a:rPr lang="it-IT" smtClean="0"/>
              <a:pPr/>
              <a:t>04/09/23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994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9263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6014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7122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0324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0079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731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6237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3612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6095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805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4695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2236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2400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7984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A23933-3F77-4C59-A775-45E2435C8368}" type="datetime1">
              <a:rPr lang="it-IT" noProof="0" smtClean="0"/>
              <a:t>04/09/23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4ECE9F-4108-4829-8F23-DFA9C926965D}" type="datetime1">
              <a:rPr lang="it-IT" noProof="0" smtClean="0"/>
              <a:t>04/09/23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B59B6B-A2EF-4B30-AEF7-A3091D0F5449}" type="datetime1">
              <a:rPr lang="it-IT" noProof="0" smtClean="0"/>
              <a:t>04/09/23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FB14C-AC96-42E5-BE0B-73EFAA1A7EA7}" type="datetime1">
              <a:rPr lang="it-IT" noProof="0" smtClean="0"/>
              <a:t>04/09/23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6327E91-20FF-43F1-A337-75953C73E7D7}" type="datetime1">
              <a:rPr lang="it-IT" noProof="0" smtClean="0"/>
              <a:t>04/09/23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CB701-B7F2-4988-9CFB-241C1D412354}" type="datetime1">
              <a:rPr lang="it-IT" noProof="0" smtClean="0"/>
              <a:t>04/09/23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B0459-76CC-4B94-A6C6-908B17D42BC8}" type="datetime1">
              <a:rPr lang="it-IT" noProof="0" smtClean="0"/>
              <a:t>04/09/23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572E4-8572-44CF-B6FA-B15ECB2B0691}" type="datetime1">
              <a:rPr lang="it-IT" noProof="0" smtClean="0"/>
              <a:t>04/09/23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266B29-8DDF-40ED-AC5D-ED73AC5A6521}" type="datetime1">
              <a:rPr lang="it-IT" noProof="0" smtClean="0"/>
              <a:t>04/09/23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CFC7787-2DFD-4221-B49C-354C37128239}" type="datetime1">
              <a:rPr lang="it-IT" noProof="0" smtClean="0"/>
              <a:t>04/09/23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F07A8F-C5D3-4128-B052-E864993A59CE}" type="datetime1">
              <a:rPr lang="it-IT" noProof="0" smtClean="0"/>
              <a:t>04/09/23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6BACEF-F5E2-445B-BCCF-A68C06C41D7B}" type="datetime1">
              <a:rPr lang="it-IT" noProof="0" smtClean="0"/>
              <a:t>04/09/23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8866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5" y="4918273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it-IT" sz="4800" dirty="0">
                <a:solidFill>
                  <a:schemeClr val="bg1"/>
                </a:solidFill>
                <a:latin typeface="High Tower Text" panose="02040502050506030303" pitchFamily="18" charset="0"/>
              </a:rPr>
              <a:t>Data </a:t>
            </a:r>
            <a:r>
              <a:rPr lang="it-IT" sz="4800" dirty="0" err="1">
                <a:solidFill>
                  <a:schemeClr val="bg1"/>
                </a:solidFill>
                <a:latin typeface="High Tower Text" panose="02040502050506030303" pitchFamily="18" charset="0"/>
              </a:rPr>
              <a:t>Protection</a:t>
            </a:r>
            <a:r>
              <a:rPr lang="it-IT" sz="4800" dirty="0">
                <a:solidFill>
                  <a:schemeClr val="bg1"/>
                </a:solidFill>
                <a:latin typeface="High Tower Text" panose="02040502050506030303" pitchFamily="18" charset="0"/>
              </a:rPr>
              <a:t> &amp; Privacy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5AF0A97-04CB-FA4C-285F-D0AADB707A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577" y="546739"/>
            <a:ext cx="3344423" cy="200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4" descr="Numeri digitali">
            <a:extLst>
              <a:ext uri="{FF2B5EF4-FFF2-40B4-BE49-F238E27FC236}">
                <a16:creationId xmlns:a16="http://schemas.microsoft.com/office/drawing/2014/main" id="{D61423D5-43B6-0FFB-3C1F-2DDB99215B1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561" b="9169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96091C-8FA8-6DAB-3768-E5BA818B2D3C}"/>
              </a:ext>
            </a:extLst>
          </p:cNvPr>
          <p:cNvSpPr/>
          <p:nvPr/>
        </p:nvSpPr>
        <p:spPr>
          <a:xfrm>
            <a:off x="451092" y="779927"/>
            <a:ext cx="11237843" cy="568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7200" dirty="0"/>
              <a:t>OUR CODE</a:t>
            </a:r>
          </a:p>
        </p:txBody>
      </p:sp>
    </p:spTree>
    <p:extLst>
      <p:ext uri="{BB962C8B-B14F-4D97-AF65-F5344CB8AC3E}">
        <p14:creationId xmlns:p14="http://schemas.microsoft.com/office/powerpoint/2010/main" val="2114386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>
                <a:latin typeface="Berlin Sans FB" panose="020E0602020502020306" pitchFamily="34" charset="0"/>
              </a:rPr>
              <a:t>Size one </a:t>
            </a:r>
            <a:r>
              <a:rPr lang="it-IT" dirty="0" err="1">
                <a:latin typeface="Berlin Sans FB" panose="020E0602020502020306" pitchFamily="34" charset="0"/>
              </a:rPr>
              <a:t>moles</a:t>
            </a:r>
            <a:r>
              <a:rPr lang="it-IT" dirty="0">
                <a:latin typeface="Berlin Sans FB" panose="020E0602020502020306" pitchFamily="34" charset="0"/>
              </a:rPr>
              <a:t> </a:t>
            </a:r>
            <a:r>
              <a:rPr lang="it-IT" dirty="0" err="1">
                <a:latin typeface="Berlin Sans FB" panose="020E0602020502020306" pitchFamily="34" charset="0"/>
              </a:rPr>
              <a:t>search</a:t>
            </a:r>
            <a:r>
              <a:rPr lang="it-IT" dirty="0">
                <a:latin typeface="Berlin Sans FB" panose="020E0602020502020306" pitchFamily="34" charset="0"/>
              </a:rPr>
              <a:t> and </a:t>
            </a:r>
            <a:r>
              <a:rPr lang="it-IT" dirty="0" err="1">
                <a:latin typeface="Berlin Sans FB" panose="020E0602020502020306" pitchFamily="34" charset="0"/>
              </a:rPr>
              <a:t>elimination</a:t>
            </a:r>
            <a:endParaRPr lang="it-IT" dirty="0">
              <a:latin typeface="Berlin Sans FB" panose="020E0602020502020306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66EA7-B4A7-5EE4-853A-DD69764D763B}"/>
              </a:ext>
            </a:extLst>
          </p:cNvPr>
          <p:cNvSpPr txBox="1"/>
          <p:nvPr/>
        </p:nvSpPr>
        <p:spPr>
          <a:xfrm>
            <a:off x="825519" y="2036456"/>
            <a:ext cx="10785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effectLst/>
                <a:latin typeface="Berlin Sans FB" panose="020E0602020502020306" pitchFamily="34" charset="77"/>
              </a:rPr>
              <a:t>We employ two functions: one to identify size-1 moles based on specified conditions in the paper (either Sup(</a:t>
            </a:r>
            <a:r>
              <a:rPr lang="el-GR" dirty="0">
                <a:effectLst/>
                <a:latin typeface="Berlin Sans FB" panose="020E0602020502020306" pitchFamily="34" charset="77"/>
              </a:rPr>
              <a:t>β)&lt;</a:t>
            </a:r>
            <a:r>
              <a:rPr lang="en-GB" dirty="0">
                <a:effectLst/>
                <a:latin typeface="Berlin Sans FB" panose="020E0602020502020306" pitchFamily="34" charset="77"/>
              </a:rPr>
              <a:t>k or </a:t>
            </a:r>
            <a:r>
              <a:rPr lang="en-GB" dirty="0" err="1">
                <a:effectLst/>
                <a:latin typeface="Berlin Sans FB" panose="020E0602020502020306" pitchFamily="34" charset="77"/>
              </a:rPr>
              <a:t>Pbreach</a:t>
            </a:r>
            <a:r>
              <a:rPr lang="en-GB" dirty="0">
                <a:effectLst/>
                <a:latin typeface="Berlin Sans FB" panose="020E0602020502020306" pitchFamily="34" charset="77"/>
              </a:rPr>
              <a:t>(</a:t>
            </a:r>
            <a:r>
              <a:rPr lang="el-GR" dirty="0">
                <a:effectLst/>
                <a:latin typeface="Berlin Sans FB" panose="020E0602020502020306" pitchFamily="34" charset="77"/>
              </a:rPr>
              <a:t>β)&gt;</a:t>
            </a:r>
            <a:r>
              <a:rPr lang="en-GB" dirty="0">
                <a:effectLst/>
                <a:latin typeface="Berlin Sans FB" panose="020E0602020502020306" pitchFamily="34" charset="77"/>
              </a:rPr>
              <a:t>h), and the other to eliminate them, updating public items and transactions accordingly.</a:t>
            </a: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ED922BE-47D8-DB3E-4530-5B52C938FA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25" t="649" r="3852" b="-649"/>
          <a:stretch/>
        </p:blipFill>
        <p:spPr>
          <a:xfrm>
            <a:off x="103697" y="3580284"/>
            <a:ext cx="5156462" cy="2946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26EEE26D-2C47-739F-2FE2-DA5BA10F5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546" y="3242821"/>
            <a:ext cx="6701466" cy="34907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80899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 err="1">
                <a:latin typeface="Berlin Sans FB" panose="020E0602020502020306" pitchFamily="34" charset="0"/>
              </a:rPr>
              <a:t>Find</a:t>
            </a:r>
            <a:r>
              <a:rPr lang="it-IT" dirty="0">
                <a:latin typeface="Berlin Sans FB" panose="020E0602020502020306" pitchFamily="34" charset="0"/>
              </a:rPr>
              <a:t> </a:t>
            </a:r>
            <a:r>
              <a:rPr lang="it-IT" dirty="0" err="1">
                <a:latin typeface="Berlin Sans FB" panose="020E0602020502020306" pitchFamily="34" charset="0"/>
              </a:rPr>
              <a:t>minimal</a:t>
            </a:r>
            <a:r>
              <a:rPr lang="it-IT" dirty="0">
                <a:latin typeface="Berlin Sans FB" panose="020E0602020502020306" pitchFamily="34" charset="0"/>
              </a:rPr>
              <a:t> </a:t>
            </a:r>
            <a:r>
              <a:rPr lang="it-IT" dirty="0" err="1">
                <a:latin typeface="Berlin Sans FB" panose="020E0602020502020306" pitchFamily="34" charset="0"/>
              </a:rPr>
              <a:t>moles</a:t>
            </a:r>
            <a:endParaRPr lang="it-IT" dirty="0">
              <a:latin typeface="Berlin Sans FB" panose="020E0602020502020306" pitchFamily="34" charset="0"/>
            </a:endParaRPr>
          </a:p>
        </p:txBody>
      </p:sp>
      <p:pic>
        <p:nvPicPr>
          <p:cNvPr id="5" name="Picture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26CCA72B-9DD7-5490-048F-12BF22D096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5" t="-1534" r="4426" b="2666"/>
          <a:stretch/>
        </p:blipFill>
        <p:spPr>
          <a:xfrm>
            <a:off x="562339" y="1819371"/>
            <a:ext cx="4965077" cy="5010348"/>
          </a:xfrm>
          <a:prstGeom prst="roundRect">
            <a:avLst>
              <a:gd name="adj" fmla="val 827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F88D33-F59F-9945-E57E-241ECAF7479B}"/>
              </a:ext>
            </a:extLst>
          </p:cNvPr>
          <p:cNvSpPr txBox="1"/>
          <p:nvPr/>
        </p:nvSpPr>
        <p:spPr>
          <a:xfrm>
            <a:off x="5656084" y="2416330"/>
            <a:ext cx="610856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b="0" dirty="0">
                <a:effectLst/>
                <a:latin typeface="Berlin Sans FB" panose="020E0602020502020306" pitchFamily="34" charset="77"/>
              </a:rPr>
              <a:t>This function is invoked after 'eliminate_size1_moles' to compute all the minimal moles. It returns three essential elements:</a:t>
            </a:r>
          </a:p>
          <a:p>
            <a:pPr algn="ctr"/>
            <a:r>
              <a:rPr lang="en-GB" sz="2200" b="0" dirty="0">
                <a:effectLst/>
                <a:latin typeface="Berlin Sans FB" panose="020E0602020502020306" pitchFamily="34" charset="77"/>
              </a:rPr>
              <a:t>MM: A dictionary where the keys represent the </a:t>
            </a:r>
            <a:r>
              <a:rPr lang="en-GB" sz="2200" b="0" dirty="0" err="1">
                <a:effectLst/>
                <a:latin typeface="Berlin Sans FB" panose="020E0602020502020306" pitchFamily="34" charset="77"/>
              </a:rPr>
              <a:t>i-th</a:t>
            </a:r>
            <a:r>
              <a:rPr lang="en-GB" sz="2200" b="0" dirty="0">
                <a:effectLst/>
                <a:latin typeface="Berlin Sans FB" panose="020E0602020502020306" pitchFamily="34" charset="77"/>
              </a:rPr>
              <a:t> public item within the list of minimal moles, and values signify the count of minimal moles containing that specific public item.</a:t>
            </a:r>
          </a:p>
          <a:p>
            <a:pPr algn="ctr"/>
            <a:r>
              <a:rPr lang="en-GB" sz="2200" b="0" dirty="0">
                <a:effectLst/>
                <a:latin typeface="Berlin Sans FB" panose="020E0602020502020306" pitchFamily="34" charset="77"/>
              </a:rPr>
              <a:t>F: Initially holds the size_1 moles, but progressively accumulates all the size-</a:t>
            </a:r>
            <a:r>
              <a:rPr lang="en-GB" sz="2200" b="0" dirty="0" err="1">
                <a:effectLst/>
                <a:latin typeface="Berlin Sans FB" panose="020E0602020502020306" pitchFamily="34" charset="77"/>
              </a:rPr>
              <a:t>i</a:t>
            </a:r>
            <a:r>
              <a:rPr lang="en-GB" sz="2200" b="0" dirty="0">
                <a:effectLst/>
                <a:latin typeface="Berlin Sans FB" panose="020E0602020502020306" pitchFamily="34" charset="77"/>
              </a:rPr>
              <a:t> non-moles.</a:t>
            </a:r>
          </a:p>
          <a:p>
            <a:pPr algn="ctr"/>
            <a:r>
              <a:rPr lang="en-GB" sz="2200" b="0" dirty="0">
                <a:effectLst/>
                <a:latin typeface="Berlin Sans FB" panose="020E0602020502020306" pitchFamily="34" charset="77"/>
              </a:rPr>
              <a:t>M: Represents all the minimal moles within the dataset.</a:t>
            </a:r>
            <a:endParaRPr lang="en-IT" sz="2200" dirty="0">
              <a:latin typeface="Berlin Sans FB" panose="020E0602020502020306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18749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 err="1">
                <a:latin typeface="Berlin Sans FB" panose="020E0602020502020306" pitchFamily="34" charset="0"/>
              </a:rPr>
              <a:t>Suppress</a:t>
            </a:r>
            <a:r>
              <a:rPr lang="it-IT" dirty="0">
                <a:latin typeface="Berlin Sans FB" panose="020E0602020502020306" pitchFamily="34" charset="0"/>
              </a:rPr>
              <a:t> </a:t>
            </a:r>
            <a:r>
              <a:rPr lang="it-IT" dirty="0" err="1">
                <a:latin typeface="Berlin Sans FB" panose="020E0602020502020306" pitchFamily="34" charset="0"/>
              </a:rPr>
              <a:t>minimal</a:t>
            </a:r>
            <a:r>
              <a:rPr lang="it-IT" dirty="0">
                <a:latin typeface="Berlin Sans FB" panose="020E0602020502020306" pitchFamily="34" charset="0"/>
              </a:rPr>
              <a:t> </a:t>
            </a:r>
            <a:r>
              <a:rPr lang="it-IT" dirty="0" err="1">
                <a:latin typeface="Berlin Sans FB" panose="020E0602020502020306" pitchFamily="34" charset="0"/>
              </a:rPr>
              <a:t>moles</a:t>
            </a:r>
            <a:endParaRPr lang="it-IT" dirty="0">
              <a:latin typeface="Berlin Sans FB" panose="020E0602020502020306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66EA7-B4A7-5EE4-853A-DD69764D763B}"/>
              </a:ext>
            </a:extLst>
          </p:cNvPr>
          <p:cNvSpPr txBox="1"/>
          <p:nvPr/>
        </p:nvSpPr>
        <p:spPr>
          <a:xfrm>
            <a:off x="7390615" y="1931691"/>
            <a:ext cx="43058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>
                <a:effectLst/>
                <a:latin typeface="Berlin Sans FB" panose="020E0602020502020306" pitchFamily="34" charset="77"/>
              </a:rPr>
              <a:t>MAIN.py</a:t>
            </a:r>
            <a:endParaRPr lang="en-GB" b="1" dirty="0">
              <a:effectLst/>
              <a:latin typeface="Berlin Sans FB" panose="020E0602020502020306" pitchFamily="34" charset="77"/>
            </a:endParaRPr>
          </a:p>
          <a:p>
            <a:pPr algn="ctr"/>
            <a:r>
              <a:rPr lang="en-GB" dirty="0">
                <a:effectLst/>
                <a:latin typeface="Berlin Sans FB" panose="020E0602020502020306" pitchFamily="34" charset="77"/>
              </a:rPr>
              <a:t>In the main program, this function is iteratively called until no more minimal moles remain in the dataset, and corresponding logs and prints are generated.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04E4936B-4C76-CDEF-6A4E-BB9766C10D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3" r="1787" b="9297"/>
          <a:stretch/>
        </p:blipFill>
        <p:spPr>
          <a:xfrm>
            <a:off x="226242" y="3970511"/>
            <a:ext cx="5712644" cy="25227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 descr="A computer screen with text&#10;&#10;Description automatically generated">
            <a:extLst>
              <a:ext uri="{FF2B5EF4-FFF2-40B4-BE49-F238E27FC236}">
                <a16:creationId xmlns:a16="http://schemas.microsoft.com/office/drawing/2014/main" id="{F758F867-397C-6618-E328-23D2C02299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60" r="2739"/>
          <a:stretch/>
        </p:blipFill>
        <p:spPr>
          <a:xfrm>
            <a:off x="6715029" y="3745975"/>
            <a:ext cx="5143891" cy="2971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2532EF-40A5-D430-C6C5-7CAB6ECD2B13}"/>
              </a:ext>
            </a:extLst>
          </p:cNvPr>
          <p:cNvSpPr txBox="1"/>
          <p:nvPr/>
        </p:nvSpPr>
        <p:spPr>
          <a:xfrm>
            <a:off x="1200346" y="2019124"/>
            <a:ext cx="37644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 err="1">
                <a:effectLst/>
                <a:latin typeface="Berlin Sans FB" panose="020E0602020502020306" pitchFamily="34" charset="77"/>
              </a:rPr>
              <a:t>HKP.class</a:t>
            </a:r>
            <a:endParaRPr lang="en-GB" b="1" dirty="0">
              <a:effectLst/>
              <a:latin typeface="Berlin Sans FB" panose="020E0602020502020306" pitchFamily="34" charset="77"/>
            </a:endParaRPr>
          </a:p>
          <a:p>
            <a:pPr algn="ctr"/>
            <a:r>
              <a:rPr lang="en-GB" dirty="0">
                <a:effectLst/>
                <a:latin typeface="Berlin Sans FB" panose="020E0602020502020306" pitchFamily="34" charset="77"/>
              </a:rPr>
              <a:t>The 'Suppress MM' function computes the MM/IL ratio and arranges the elements in descending order of this ratio. It then invokes the 'm' method to suppress the moles. 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902206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4" descr="Numeri digitali">
            <a:extLst>
              <a:ext uri="{FF2B5EF4-FFF2-40B4-BE49-F238E27FC236}">
                <a16:creationId xmlns:a16="http://schemas.microsoft.com/office/drawing/2014/main" id="{D61423D5-43B6-0FFB-3C1F-2DDB99215B1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561" b="9169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96091C-8FA8-6DAB-3768-E5BA818B2D3C}"/>
              </a:ext>
            </a:extLst>
          </p:cNvPr>
          <p:cNvSpPr/>
          <p:nvPr/>
        </p:nvSpPr>
        <p:spPr>
          <a:xfrm>
            <a:off x="451092" y="779927"/>
            <a:ext cx="11237843" cy="568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7200" dirty="0"/>
              <a:t>PERFORMANCES</a:t>
            </a:r>
          </a:p>
        </p:txBody>
      </p:sp>
    </p:spTree>
    <p:extLst>
      <p:ext uri="{BB962C8B-B14F-4D97-AF65-F5344CB8AC3E}">
        <p14:creationId xmlns:p14="http://schemas.microsoft.com/office/powerpoint/2010/main" val="1783228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>
                <a:latin typeface="Berlin Sans FB" panose="020E0602020502020306" pitchFamily="34" charset="0"/>
              </a:rPr>
              <a:t>Performance </a:t>
            </a:r>
            <a:r>
              <a:rPr lang="it-IT" dirty="0" err="1">
                <a:latin typeface="Berlin Sans FB" panose="020E0602020502020306" pitchFamily="34" charset="0"/>
              </a:rPr>
              <a:t>analysis</a:t>
            </a:r>
            <a:r>
              <a:rPr lang="it-IT" dirty="0">
                <a:latin typeface="Berlin Sans FB" panose="020E0602020502020306" pitchFamily="34" charset="0"/>
              </a:rPr>
              <a:t> </a:t>
            </a:r>
            <a:r>
              <a:rPr lang="it-IT" dirty="0" err="1">
                <a:latin typeface="Berlin Sans FB" panose="020E0602020502020306" pitchFamily="34" charset="0"/>
              </a:rPr>
              <a:t>summary</a:t>
            </a:r>
            <a:endParaRPr lang="it-IT" dirty="0">
              <a:latin typeface="Berlin Sans FB" panose="020E0602020502020306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97420F-18AE-88DA-ACAA-F806B3D53EF9}"/>
              </a:ext>
            </a:extLst>
          </p:cNvPr>
          <p:cNvSpPr txBox="1"/>
          <p:nvPr/>
        </p:nvSpPr>
        <p:spPr>
          <a:xfrm>
            <a:off x="1224171" y="2712022"/>
            <a:ext cx="24251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b="1" dirty="0"/>
              <a:t>Dataset:</a:t>
            </a:r>
            <a:endParaRPr lang="en-IT" dirty="0"/>
          </a:p>
          <a:p>
            <a:pPr algn="ctr"/>
            <a:r>
              <a:rPr lang="en-IT" dirty="0"/>
              <a:t>The dataset used for performance analysis consists of 1000 rows, with 6 columns for public elements and 24 columns for private elements.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2D75B2-A088-EACC-97E0-6231382625EC}"/>
              </a:ext>
            </a:extLst>
          </p:cNvPr>
          <p:cNvSpPr txBox="1"/>
          <p:nvPr/>
        </p:nvSpPr>
        <p:spPr>
          <a:xfrm>
            <a:off x="4607451" y="2712022"/>
            <a:ext cx="24251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b="1" dirty="0"/>
              <a:t>Interest:</a:t>
            </a:r>
            <a:endParaRPr lang="en-IT" dirty="0"/>
          </a:p>
          <a:p>
            <a:pPr algn="ctr"/>
            <a:r>
              <a:rPr lang="en-IT" dirty="0"/>
              <a:t>Our objective was to assess the efficiency by varying h, k and p, using four different approaches for minimal moles elimination: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T" dirty="0"/>
              <a:t>One at a time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T" dirty="0"/>
              <a:t>Half of them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T" dirty="0"/>
              <a:t>All of them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T" dirty="0"/>
              <a:t>Only the first 10-15-20-25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674EC-4116-20E6-96B3-3ED43611354B}"/>
              </a:ext>
            </a:extLst>
          </p:cNvPr>
          <p:cNvSpPr txBox="1"/>
          <p:nvPr/>
        </p:nvSpPr>
        <p:spPr>
          <a:xfrm>
            <a:off x="7990731" y="2712022"/>
            <a:ext cx="24251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b="1" dirty="0"/>
              <a:t>Method:</a:t>
            </a:r>
            <a:endParaRPr lang="en-IT" dirty="0"/>
          </a:p>
          <a:p>
            <a:pPr algn="ctr"/>
            <a:r>
              <a:rPr lang="en-IT" dirty="0"/>
              <a:t>We employed a Python notebook to execute the script with diverse heuristic and of h, k and p values, saving the performance data. Subsequently, we used these results to generate statistics and visual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516741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>
                <a:latin typeface="Berlin Sans FB" panose="020E0602020502020306" pitchFamily="34" charset="0"/>
              </a:rPr>
              <a:t>paper </a:t>
            </a:r>
            <a:r>
              <a:rPr lang="it-IT" dirty="0" err="1">
                <a:latin typeface="Berlin Sans FB" panose="020E0602020502020306" pitchFamily="34" charset="0"/>
              </a:rPr>
              <a:t>approach</a:t>
            </a:r>
            <a:r>
              <a:rPr lang="it-IT" dirty="0">
                <a:latin typeface="Berlin Sans FB" panose="020E0602020502020306" pitchFamily="34" charset="0"/>
              </a:rPr>
              <a:t> (</a:t>
            </a:r>
            <a:r>
              <a:rPr lang="it-IT" dirty="0" err="1">
                <a:latin typeface="Berlin Sans FB" panose="020E0602020502020306" pitchFamily="34" charset="0"/>
              </a:rPr>
              <a:t>Onlymax</a:t>
            </a:r>
            <a:r>
              <a:rPr lang="it-IT" dirty="0">
                <a:latin typeface="Berlin Sans FB" panose="020E0602020502020306" pitchFamily="34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F2A08-AD60-08CC-E0A3-F158FF5A3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13" y="2864280"/>
            <a:ext cx="3503731" cy="3062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EC6DEC-C149-5C08-553A-8C5EDFBEC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139" y="3124618"/>
            <a:ext cx="4609722" cy="2504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B155ED-C9F9-BFBD-44CD-DFD73C2A98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0257" y="2864280"/>
            <a:ext cx="3458907" cy="3062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5651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 err="1">
                <a:latin typeface="Berlin Sans FB" panose="020E0602020502020306" pitchFamily="34" charset="0"/>
              </a:rPr>
              <a:t>Heuristic</a:t>
            </a:r>
            <a:r>
              <a:rPr lang="it-IT" dirty="0">
                <a:latin typeface="Berlin Sans FB" panose="020E0602020502020306" pitchFamily="34" charset="0"/>
              </a:rPr>
              <a:t> i ( </a:t>
            </a:r>
            <a:r>
              <a:rPr lang="it-IT" dirty="0" err="1">
                <a:latin typeface="Berlin Sans FB" panose="020E0602020502020306" pitchFamily="34" charset="0"/>
              </a:rPr>
              <a:t>half</a:t>
            </a:r>
            <a:r>
              <a:rPr lang="it-IT" dirty="0">
                <a:latin typeface="Berlin Sans FB" panose="020E0602020502020306" pitchFamily="34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F85841-F9DA-B89B-2458-11B9B3104DA3}"/>
              </a:ext>
            </a:extLst>
          </p:cNvPr>
          <p:cNvSpPr txBox="1"/>
          <p:nvPr/>
        </p:nvSpPr>
        <p:spPr>
          <a:xfrm>
            <a:off x="2798859" y="15107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DA9282-6872-9613-200A-5EC006B31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96" y="2746208"/>
            <a:ext cx="3502503" cy="3149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63EA21-6EB8-0A46-FF53-DD5D23AE2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158" y="2746208"/>
            <a:ext cx="3525546" cy="3149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BFB582-2514-1D6D-39B6-4AE8D69407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2379" y="3123446"/>
            <a:ext cx="4367241" cy="2394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4210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 err="1">
                <a:latin typeface="Berlin Sans FB" panose="020E0602020502020306" pitchFamily="34" charset="0"/>
              </a:rPr>
              <a:t>Heuristic</a:t>
            </a:r>
            <a:r>
              <a:rPr lang="it-IT" dirty="0">
                <a:latin typeface="Berlin Sans FB" panose="020E0602020502020306" pitchFamily="34" charset="0"/>
              </a:rPr>
              <a:t> ii (TOP X)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8D38C5-37CC-B687-25BD-3C2ED1CD2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" y="2824681"/>
            <a:ext cx="3810448" cy="3005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448B6E-D604-3132-8FF8-DAA5448C4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227" y="2900788"/>
            <a:ext cx="3810000" cy="2781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C0814D-F562-F1EE-A8DC-C221EF37A5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0" y="2837381"/>
            <a:ext cx="3810000" cy="276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5791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 err="1">
                <a:latin typeface="Berlin Sans FB" panose="020E0602020502020306" pitchFamily="34" charset="0"/>
              </a:rPr>
              <a:t>Heuristic</a:t>
            </a:r>
            <a:r>
              <a:rPr lang="it-IT" dirty="0">
                <a:latin typeface="Berlin Sans FB" panose="020E0602020502020306" pitchFamily="34" charset="0"/>
              </a:rPr>
              <a:t> ii (TOP X) </a:t>
            </a:r>
            <a:r>
              <a:rPr lang="it-IT" sz="1600" dirty="0">
                <a:latin typeface="Berlin Sans FB" panose="020E0602020502020306" pitchFamily="34" charset="0"/>
              </a:rPr>
              <a:t>continue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FAFEDE-30C1-F2D7-A1BA-2FD0385FA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583" y="2174592"/>
            <a:ext cx="9883955" cy="4217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54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tango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8" name="Segnaposto contenuto 4" descr="Numeri digitali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it-IT" sz="2800" dirty="0">
                <a:solidFill>
                  <a:schemeClr val="bg1"/>
                </a:solidFill>
                <a:latin typeface="Berlin Sans FB" panose="020E0602020502020306" pitchFamily="34" charset="0"/>
              </a:rPr>
              <a:t>Checking </a:t>
            </a:r>
            <a:r>
              <a:rPr lang="it-IT" sz="28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anonimity</a:t>
            </a:r>
            <a:r>
              <a:rPr lang="it-IT" sz="2800" dirty="0">
                <a:solidFill>
                  <a:schemeClr val="bg1"/>
                </a:solidFill>
                <a:latin typeface="Berlin Sans FB" panose="020E0602020502020306" pitchFamily="34" charset="0"/>
              </a:rPr>
              <a:t> of </a:t>
            </a:r>
            <a:r>
              <a:rPr lang="it-IT" sz="28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transaction</a:t>
            </a:r>
            <a:r>
              <a:rPr lang="it-IT" sz="2800" dirty="0">
                <a:solidFill>
                  <a:schemeClr val="bg1"/>
                </a:solidFill>
                <a:latin typeface="Berlin Sans FB" panose="020E0602020502020306" pitchFamily="34" charset="0"/>
              </a:rPr>
              <a:t> databases </a:t>
            </a:r>
            <a:r>
              <a:rPr lang="it-IT" sz="28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through</a:t>
            </a:r>
            <a:r>
              <a:rPr lang="it-IT" sz="2800" dirty="0">
                <a:solidFill>
                  <a:schemeClr val="bg1"/>
                </a:solidFill>
                <a:latin typeface="Berlin Sans FB" panose="020E0602020502020306" pitchFamily="34" charset="0"/>
              </a:rPr>
              <a:t> (</a:t>
            </a:r>
            <a:r>
              <a:rPr lang="it-IT" sz="28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h,k,p</a:t>
            </a:r>
            <a:r>
              <a:rPr lang="it-IT" sz="2800" dirty="0">
                <a:solidFill>
                  <a:schemeClr val="bg1"/>
                </a:solidFill>
                <a:latin typeface="Berlin Sans FB" panose="020E0602020502020306" pitchFamily="34" charset="0"/>
              </a:rPr>
              <a:t>)-</a:t>
            </a:r>
            <a:r>
              <a:rPr lang="it-IT" sz="28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Coherence</a:t>
            </a:r>
            <a:endParaRPr lang="it-IT" dirty="0">
              <a:latin typeface="Berlin Sans FB" panose="020E0602020502020306" pitchFamily="34" charset="0"/>
            </a:endParaRPr>
          </a:p>
        </p:txBody>
      </p:sp>
      <p:graphicFrame>
        <p:nvGraphicFramePr>
          <p:cNvPr id="6" name="Segnaposto contenut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788002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 err="1">
                <a:latin typeface="Berlin Sans FB" panose="020E0602020502020306" pitchFamily="34" charset="0"/>
              </a:rPr>
              <a:t>heuristic</a:t>
            </a:r>
            <a:r>
              <a:rPr lang="it-IT" dirty="0">
                <a:latin typeface="Berlin Sans FB" panose="020E0602020502020306" pitchFamily="34" charset="0"/>
              </a:rPr>
              <a:t> iii (</a:t>
            </a:r>
            <a:r>
              <a:rPr lang="it-IT" dirty="0" err="1">
                <a:latin typeface="Berlin Sans FB" panose="020E0602020502020306" pitchFamily="34" charset="0"/>
              </a:rPr>
              <a:t>suppress</a:t>
            </a:r>
            <a:r>
              <a:rPr lang="it-IT" dirty="0">
                <a:latin typeface="Berlin Sans FB" panose="020E0602020502020306" pitchFamily="34" charset="0"/>
              </a:rPr>
              <a:t> </a:t>
            </a:r>
            <a:r>
              <a:rPr lang="it-IT" dirty="0" err="1">
                <a:latin typeface="Berlin Sans FB" panose="020E0602020502020306" pitchFamily="34" charset="0"/>
              </a:rPr>
              <a:t>all</a:t>
            </a:r>
            <a:r>
              <a:rPr lang="it-IT" dirty="0">
                <a:latin typeface="Berlin Sans FB" panose="020E0602020502020306" pitchFamily="34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4FDC83-A716-4221-67A0-4220E5CE6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455" y="2665698"/>
            <a:ext cx="4587089" cy="2729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C57289-E2DD-441E-8862-074089A68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2658" y="2447163"/>
            <a:ext cx="3496145" cy="3122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9BFBBC-17BF-0263-4829-A5AF46EAC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96" y="2458625"/>
            <a:ext cx="3496145" cy="3143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1198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>
                <a:latin typeface="Berlin Sans FB" panose="020E0602020502020306" pitchFamily="34" charset="0"/>
              </a:rPr>
              <a:t>Utility </a:t>
            </a:r>
            <a:r>
              <a:rPr lang="it-IT" dirty="0" err="1">
                <a:latin typeface="Berlin Sans FB" panose="020E0602020502020306" pitchFamily="34" charset="0"/>
              </a:rPr>
              <a:t>loss</a:t>
            </a:r>
            <a:endParaRPr lang="it-IT" dirty="0">
              <a:latin typeface="Berlin Sans FB" panose="020E0602020502020306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B496B4-1CEF-1DB9-19C0-7440F712F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032" y="2839942"/>
            <a:ext cx="7798810" cy="3249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9DEF36-EE83-2994-3ADB-FD1FFB2BD1C7}"/>
              </a:ext>
            </a:extLst>
          </p:cNvPr>
          <p:cNvSpPr txBox="1"/>
          <p:nvPr/>
        </p:nvSpPr>
        <p:spPr>
          <a:xfrm>
            <a:off x="439924" y="2280201"/>
            <a:ext cx="358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b="1" dirty="0"/>
              <a:t>Only_max, Half, Suppress_all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AAA1A2-4BC6-0549-D938-D32BE0864E43}"/>
              </a:ext>
            </a:extLst>
          </p:cNvPr>
          <p:cNvSpPr txBox="1"/>
          <p:nvPr/>
        </p:nvSpPr>
        <p:spPr>
          <a:xfrm>
            <a:off x="6682036" y="2280201"/>
            <a:ext cx="358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b="1" dirty="0"/>
              <a:t>Top 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F469F7-F659-6449-793A-1F6E402A3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5" y="2806451"/>
            <a:ext cx="4135732" cy="3249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9949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63746" y="2380889"/>
            <a:ext cx="2260121" cy="810977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rgbClr val="FFFFFF"/>
                </a:solidFill>
              </a:rPr>
              <a:t>thanks</a:t>
            </a:r>
          </a:p>
        </p:txBody>
      </p:sp>
      <p:pic>
        <p:nvPicPr>
          <p:cNvPr id="5" name="Immagine 4" descr="Numeri digitali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4" descr="Numeri digitali">
            <a:extLst>
              <a:ext uri="{FF2B5EF4-FFF2-40B4-BE49-F238E27FC236}">
                <a16:creationId xmlns:a16="http://schemas.microsoft.com/office/drawing/2014/main" id="{D61423D5-43B6-0FFB-3C1F-2DDB99215B1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561" b="9169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96091C-8FA8-6DAB-3768-E5BA818B2D3C}"/>
              </a:ext>
            </a:extLst>
          </p:cNvPr>
          <p:cNvSpPr/>
          <p:nvPr/>
        </p:nvSpPr>
        <p:spPr>
          <a:xfrm>
            <a:off x="451092" y="779927"/>
            <a:ext cx="11237843" cy="568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7200" dirty="0"/>
              <a:t>HKP COHERENCE</a:t>
            </a:r>
          </a:p>
        </p:txBody>
      </p:sp>
    </p:spTree>
    <p:extLst>
      <p:ext uri="{BB962C8B-B14F-4D97-AF65-F5344CB8AC3E}">
        <p14:creationId xmlns:p14="http://schemas.microsoft.com/office/powerpoint/2010/main" val="18789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>
                <a:latin typeface="Berlin Sans FB" panose="020E0602020502020306" pitchFamily="34" charset="0"/>
              </a:rPr>
              <a:t>The </a:t>
            </a:r>
            <a:r>
              <a:rPr lang="it-IT" dirty="0" err="1">
                <a:latin typeface="Berlin Sans FB" panose="020E0602020502020306" pitchFamily="34" charset="0"/>
              </a:rPr>
              <a:t>Issue</a:t>
            </a:r>
            <a:endParaRPr lang="it-IT" dirty="0">
              <a:latin typeface="Berlin Sans FB" panose="020E0602020502020306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D1DDE8B-1AED-E708-0583-8189E3AC1EE3}"/>
              </a:ext>
            </a:extLst>
          </p:cNvPr>
          <p:cNvSpPr txBox="1"/>
          <p:nvPr/>
        </p:nvSpPr>
        <p:spPr>
          <a:xfrm>
            <a:off x="1512498" y="2664444"/>
            <a:ext cx="904623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300" b="1" i="1" dirty="0"/>
              <a:t>By Paper (Example_1):</a:t>
            </a:r>
          </a:p>
          <a:p>
            <a:pPr algn="ctr"/>
            <a:r>
              <a:rPr lang="it-IT" sz="2300" dirty="0"/>
              <a:t>AOL </a:t>
            </a:r>
            <a:r>
              <a:rPr lang="it-IT" sz="2300" dirty="0" err="1"/>
              <a:t>has</a:t>
            </a:r>
            <a:r>
              <a:rPr lang="it-IT" sz="2300" dirty="0"/>
              <a:t> </a:t>
            </a:r>
            <a:r>
              <a:rPr lang="it-IT" sz="2300" dirty="0" err="1"/>
              <a:t>recently</a:t>
            </a:r>
            <a:r>
              <a:rPr lang="it-IT" sz="2300" dirty="0"/>
              <a:t> made </a:t>
            </a:r>
            <a:r>
              <a:rPr lang="it-IT" sz="2300" dirty="0" err="1"/>
              <a:t>available</a:t>
            </a:r>
            <a:r>
              <a:rPr lang="it-IT" sz="2300" dirty="0"/>
              <a:t> a query logs database to the public, </a:t>
            </a:r>
            <a:r>
              <a:rPr lang="it-IT" sz="2300" dirty="0" err="1"/>
              <a:t>primarily</a:t>
            </a:r>
            <a:r>
              <a:rPr lang="it-IT" sz="2300" dirty="0"/>
              <a:t> for </a:t>
            </a:r>
            <a:r>
              <a:rPr lang="it-IT" sz="2300" dirty="0" err="1"/>
              <a:t>research</a:t>
            </a:r>
            <a:r>
              <a:rPr lang="it-IT" sz="2300" dirty="0"/>
              <a:t> </a:t>
            </a:r>
            <a:r>
              <a:rPr lang="it-IT" sz="2300" dirty="0" err="1"/>
              <a:t>purposes</a:t>
            </a:r>
            <a:r>
              <a:rPr lang="it-IT" sz="2300" dirty="0"/>
              <a:t>. </a:t>
            </a:r>
            <a:r>
              <a:rPr lang="it-IT" sz="2300" dirty="0" err="1"/>
              <a:t>Nevertheless</a:t>
            </a:r>
            <a:r>
              <a:rPr lang="it-IT" sz="2300" dirty="0"/>
              <a:t>, </a:t>
            </a:r>
            <a:r>
              <a:rPr lang="it-IT" sz="2300" dirty="0" err="1"/>
              <a:t>through</a:t>
            </a:r>
            <a:r>
              <a:rPr lang="it-IT" sz="2300" dirty="0"/>
              <a:t> the </a:t>
            </a:r>
            <a:r>
              <a:rPr lang="it-IT" sz="2300" dirty="0" err="1"/>
              <a:t>analysis</a:t>
            </a:r>
            <a:r>
              <a:rPr lang="it-IT" sz="2300" dirty="0"/>
              <a:t> of </a:t>
            </a:r>
            <a:r>
              <a:rPr lang="it-IT" sz="2300" dirty="0" err="1"/>
              <a:t>search</a:t>
            </a:r>
            <a:r>
              <a:rPr lang="it-IT" sz="2300" dirty="0"/>
              <a:t> items, the user </a:t>
            </a:r>
            <a:r>
              <a:rPr lang="it-IT" sz="2300" dirty="0" err="1"/>
              <a:t>identified</a:t>
            </a:r>
            <a:r>
              <a:rPr lang="it-IT" sz="2300" dirty="0"/>
              <a:t> </a:t>
            </a:r>
            <a:r>
              <a:rPr lang="it-IT" sz="2300" dirty="0" err="1"/>
              <a:t>as</a:t>
            </a:r>
            <a:r>
              <a:rPr lang="it-IT" sz="2300" dirty="0"/>
              <a:t> No. 4417749 </a:t>
            </a:r>
            <a:r>
              <a:rPr lang="it-IT" sz="2300" dirty="0" err="1"/>
              <a:t>was</a:t>
            </a:r>
            <a:r>
              <a:rPr lang="it-IT" sz="2300" dirty="0"/>
              <a:t> </a:t>
            </a:r>
            <a:r>
              <a:rPr lang="it-IT" sz="2300" dirty="0" err="1"/>
              <a:t>successfully</a:t>
            </a:r>
            <a:r>
              <a:rPr lang="it-IT" sz="2300" dirty="0"/>
              <a:t> </a:t>
            </a:r>
            <a:r>
              <a:rPr lang="it-IT" sz="2300" dirty="0" err="1"/>
              <a:t>linked</a:t>
            </a:r>
            <a:r>
              <a:rPr lang="it-IT" sz="2300" dirty="0"/>
              <a:t> to Thelma Arnold, a 62-year-old </a:t>
            </a:r>
            <a:r>
              <a:rPr lang="it-IT" sz="2300" dirty="0" err="1"/>
              <a:t>widow</a:t>
            </a:r>
            <a:r>
              <a:rPr lang="it-IT" sz="2300" dirty="0"/>
              <a:t> </a:t>
            </a:r>
            <a:r>
              <a:rPr lang="it-IT" sz="2300" dirty="0" err="1"/>
              <a:t>residing</a:t>
            </a:r>
            <a:r>
              <a:rPr lang="it-IT" sz="2300" dirty="0"/>
              <a:t> in </a:t>
            </a:r>
            <a:r>
              <a:rPr lang="it-IT" sz="2300" dirty="0" err="1"/>
              <a:t>Lilburn</a:t>
            </a:r>
            <a:r>
              <a:rPr lang="it-IT" sz="2300" dirty="0"/>
              <a:t>. </a:t>
            </a:r>
            <a:r>
              <a:rPr lang="it-IT" sz="2300" dirty="0" err="1"/>
              <a:t>This</a:t>
            </a:r>
            <a:r>
              <a:rPr lang="it-IT" sz="2300" dirty="0"/>
              <a:t> </a:t>
            </a:r>
            <a:r>
              <a:rPr lang="it-IT" sz="2300" dirty="0" err="1"/>
              <a:t>exemple</a:t>
            </a:r>
            <a:r>
              <a:rPr lang="it-IT" sz="2300" dirty="0"/>
              <a:t> show </a:t>
            </a:r>
            <a:r>
              <a:rPr lang="it-IT" sz="2300" dirty="0" err="1"/>
              <a:t>that</a:t>
            </a:r>
            <a:r>
              <a:rPr lang="it-IT" sz="2300" dirty="0"/>
              <a:t> </a:t>
            </a:r>
            <a:r>
              <a:rPr lang="it-IT" sz="2300" dirty="0" err="1"/>
              <a:t>even</a:t>
            </a:r>
            <a:r>
              <a:rPr lang="it-IT" sz="2300" dirty="0"/>
              <a:t> </a:t>
            </a:r>
            <a:r>
              <a:rPr lang="it-IT" sz="2300" dirty="0" err="1"/>
              <a:t>when</a:t>
            </a:r>
            <a:r>
              <a:rPr lang="it-IT" sz="2300" dirty="0"/>
              <a:t> queries </a:t>
            </a:r>
            <a:r>
              <a:rPr lang="it-IT" sz="2300" dirty="0" err="1"/>
              <a:t>lack</a:t>
            </a:r>
            <a:r>
              <a:rPr lang="it-IT" sz="2300" dirty="0"/>
              <a:t> of </a:t>
            </a:r>
            <a:r>
              <a:rPr lang="it-IT" sz="2300" dirty="0" err="1"/>
              <a:t>specific</a:t>
            </a:r>
            <a:r>
              <a:rPr lang="it-IT" sz="2300" dirty="0"/>
              <a:t> </a:t>
            </a:r>
            <a:r>
              <a:rPr lang="it-IT" sz="2300" dirty="0" err="1"/>
              <a:t>address</a:t>
            </a:r>
            <a:r>
              <a:rPr lang="it-IT" sz="2300" dirty="0"/>
              <a:t> or name information, </a:t>
            </a:r>
            <a:r>
              <a:rPr lang="it-IT" sz="2300" dirty="0" err="1"/>
              <a:t>it</a:t>
            </a:r>
            <a:r>
              <a:rPr lang="it-IT" sz="2300" dirty="0"/>
              <a:t> </a:t>
            </a:r>
            <a:r>
              <a:rPr lang="it-IT" sz="2300" dirty="0" err="1"/>
              <a:t>remains</a:t>
            </a:r>
            <a:r>
              <a:rPr lang="it-IT" sz="2300" dirty="0"/>
              <a:t> </a:t>
            </a:r>
            <a:r>
              <a:rPr lang="it-IT" sz="2300" dirty="0" err="1"/>
              <a:t>possible</a:t>
            </a:r>
            <a:r>
              <a:rPr lang="it-IT" sz="2300" dirty="0"/>
              <a:t> to re-</a:t>
            </a:r>
            <a:r>
              <a:rPr lang="it-IT" sz="2300" dirty="0" err="1"/>
              <a:t>identify</a:t>
            </a:r>
            <a:r>
              <a:rPr lang="it-IT" sz="2300" dirty="0"/>
              <a:t> a user, </a:t>
            </a:r>
            <a:r>
              <a:rPr lang="it-IT" sz="2300" dirty="0" err="1"/>
              <a:t>based</a:t>
            </a:r>
            <a:r>
              <a:rPr lang="it-IT" sz="2300" dirty="0"/>
              <a:t> on </a:t>
            </a:r>
            <a:r>
              <a:rPr lang="it-IT" sz="2300" dirty="0" err="1"/>
              <a:t>distincitve</a:t>
            </a:r>
            <a:r>
              <a:rPr lang="it-IT" sz="2300" dirty="0"/>
              <a:t> </a:t>
            </a:r>
            <a:r>
              <a:rPr lang="it-IT" sz="2300" dirty="0" err="1"/>
              <a:t>combinations</a:t>
            </a:r>
            <a:r>
              <a:rPr lang="it-IT" sz="2300" dirty="0"/>
              <a:t> of query </a:t>
            </a:r>
            <a:r>
              <a:rPr lang="it-IT" sz="2300" dirty="0" err="1"/>
              <a:t>terms</a:t>
            </a:r>
            <a:r>
              <a:rPr lang="it-IT" sz="2300" dirty="0"/>
              <a:t>.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>
                <a:latin typeface="Berlin Sans FB" panose="020E0602020502020306" pitchFamily="34" charset="0"/>
              </a:rPr>
              <a:t>A </a:t>
            </a:r>
            <a:r>
              <a:rPr lang="it-IT" dirty="0" err="1">
                <a:latin typeface="Berlin Sans FB" panose="020E0602020502020306" pitchFamily="34" charset="0"/>
              </a:rPr>
              <a:t>possible</a:t>
            </a:r>
            <a:r>
              <a:rPr lang="it-IT" dirty="0">
                <a:latin typeface="Berlin Sans FB" panose="020E0602020502020306" pitchFamily="34" charset="0"/>
              </a:rPr>
              <a:t> </a:t>
            </a:r>
            <a:r>
              <a:rPr lang="it-IT" dirty="0" err="1">
                <a:latin typeface="Berlin Sans FB" panose="020E0602020502020306" pitchFamily="34" charset="0"/>
              </a:rPr>
              <a:t>solution</a:t>
            </a:r>
            <a:endParaRPr lang="it-IT" dirty="0">
              <a:latin typeface="Berlin Sans FB" panose="020E0602020502020306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D458003-580C-C415-D1D7-42B8FF6FF79D}"/>
              </a:ext>
            </a:extLst>
          </p:cNvPr>
          <p:cNvSpPr txBox="1"/>
          <p:nvPr/>
        </p:nvSpPr>
        <p:spPr>
          <a:xfrm>
            <a:off x="418322" y="2068621"/>
            <a:ext cx="113553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HKP-Coherence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We define a database property where, for a given combination of public items, it ensures that an attacker with a limited and known power (up to “</a:t>
            </a:r>
            <a:r>
              <a:rPr lang="en-US" sz="2400" i="1" dirty="0"/>
              <a:t>p</a:t>
            </a:r>
            <a:r>
              <a:rPr lang="en-US" sz="2400" dirty="0"/>
              <a:t>”) cannot easily link individuals to transactions or private items.</a:t>
            </a:r>
          </a:p>
          <a:p>
            <a:pPr algn="ctr"/>
            <a:r>
              <a:rPr lang="en-US" sz="2400" dirty="0"/>
              <a:t>To do so, we require a certain number of transaction containing a combination (</a:t>
            </a:r>
            <a:r>
              <a:rPr lang="el-GR" sz="2400" dirty="0"/>
              <a:t>β-</a:t>
            </a:r>
            <a:r>
              <a:rPr lang="en-US" sz="2400" dirty="0"/>
              <a:t>cohort) and </a:t>
            </a:r>
            <a:r>
              <a:rPr lang="en-US" sz="2400" dirty="0" err="1"/>
              <a:t>restrinct</a:t>
            </a:r>
            <a:r>
              <a:rPr lang="en-US" sz="2400" dirty="0"/>
              <a:t> the presence of common private items in transactions.</a:t>
            </a:r>
          </a:p>
        </p:txBody>
      </p:sp>
    </p:spTree>
    <p:extLst>
      <p:ext uri="{BB962C8B-B14F-4D97-AF65-F5344CB8AC3E}">
        <p14:creationId xmlns:p14="http://schemas.microsoft.com/office/powerpoint/2010/main" val="1493930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>
                <a:latin typeface="Berlin Sans FB" panose="020E0602020502020306" pitchFamily="34" charset="0"/>
              </a:rPr>
              <a:t>The </a:t>
            </a:r>
            <a:r>
              <a:rPr lang="it-IT" dirty="0" err="1">
                <a:latin typeface="Berlin Sans FB" panose="020E0602020502020306" pitchFamily="34" charset="0"/>
              </a:rPr>
              <a:t>basic</a:t>
            </a:r>
            <a:r>
              <a:rPr lang="it-IT" dirty="0">
                <a:latin typeface="Berlin Sans FB" panose="020E0602020502020306" pitchFamily="34" charset="0"/>
              </a:rPr>
              <a:t> idea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A18C1923-971D-F6F2-D521-C2311CB955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8378" y="2410797"/>
            <a:ext cx="5920794" cy="3670892"/>
          </a:xfrm>
          <a:noFill/>
        </p:spPr>
      </p:pic>
      <p:pic>
        <p:nvPicPr>
          <p:cNvPr id="6" name="Segnaposto contenuto 5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5CBD4787-DFF3-609E-CBDF-87718EF23C8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425098" y="2470312"/>
            <a:ext cx="4553475" cy="3611377"/>
          </a:xfr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>
                <a:latin typeface="Berlin Sans FB" panose="020E0602020502020306" pitchFamily="34" charset="0"/>
              </a:rPr>
              <a:t>The concept of MOLE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336F3758-4586-8EDE-F44C-13FEADB9B2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06710" y="2025490"/>
            <a:ext cx="2684736" cy="4550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D458003-580C-C415-D1D7-42B8FF6FF79D}"/>
              </a:ext>
            </a:extLst>
          </p:cNvPr>
          <p:cNvSpPr txBox="1"/>
          <p:nvPr/>
        </p:nvSpPr>
        <p:spPr>
          <a:xfrm>
            <a:off x="4896187" y="2026871"/>
            <a:ext cx="680394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β-</a:t>
            </a:r>
            <a:r>
              <a:rPr lang="en-US" sz="2400" i="1" dirty="0"/>
              <a:t>cohort</a:t>
            </a:r>
            <a:r>
              <a:rPr lang="en-US" sz="2400" dirty="0"/>
              <a:t> refers to the set of transactions that contain β as a subset.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Sup(</a:t>
            </a:r>
            <a:r>
              <a:rPr lang="en-US" sz="2400" dirty="0"/>
              <a:t>β</a:t>
            </a:r>
            <a:r>
              <a:rPr lang="en-US" sz="2400" i="1" dirty="0"/>
              <a:t>)</a:t>
            </a:r>
            <a:r>
              <a:rPr lang="en-US" sz="2400" dirty="0"/>
              <a:t>, the support of β, denotes the number of transactions in β-</a:t>
            </a:r>
            <a:r>
              <a:rPr lang="en-US" sz="2400" i="1" dirty="0"/>
              <a:t>cohort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Sup(</a:t>
            </a:r>
            <a:r>
              <a:rPr lang="en-US" sz="2400" dirty="0"/>
              <a:t>β∪</a:t>
            </a:r>
            <a:r>
              <a:rPr lang="en-US" sz="2400" i="1" dirty="0"/>
              <a:t>{e}) </a:t>
            </a:r>
            <a:r>
              <a:rPr lang="en-US" sz="2400" dirty="0"/>
              <a:t>is the probability that a transaction contains </a:t>
            </a:r>
            <a:r>
              <a:rPr lang="en-US" sz="2400" i="1" dirty="0"/>
              <a:t>e</a:t>
            </a:r>
            <a:r>
              <a:rPr lang="en-US" sz="2400" dirty="0"/>
              <a:t>, given that it contains 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 err="1"/>
              <a:t>P</a:t>
            </a:r>
            <a:r>
              <a:rPr lang="en-US" sz="2000" i="1" dirty="0" err="1"/>
              <a:t>breach</a:t>
            </a:r>
            <a:r>
              <a:rPr lang="en-US" sz="2400" dirty="0"/>
              <a:t>(β), called the breach probability of β, is the maximum </a:t>
            </a:r>
            <a:r>
              <a:rPr lang="en-US" sz="2400" i="1" dirty="0"/>
              <a:t>P(</a:t>
            </a:r>
            <a:r>
              <a:rPr lang="en-US" sz="2400" dirty="0"/>
              <a:t>β</a:t>
            </a:r>
            <a:r>
              <a:rPr lang="en-US" sz="2400" i="1" dirty="0"/>
              <a:t>→e)</a:t>
            </a:r>
            <a:r>
              <a:rPr lang="en-US" sz="2400" dirty="0"/>
              <a:t> for any private item </a:t>
            </a:r>
            <a:r>
              <a:rPr lang="en-US" sz="2400" i="1" dirty="0"/>
              <a:t>e</a:t>
            </a:r>
            <a:r>
              <a:rPr lang="en-US" sz="2400" dirty="0"/>
              <a:t>, where </a:t>
            </a:r>
            <a:r>
              <a:rPr lang="en-US" sz="2400" i="1" dirty="0"/>
              <a:t>P(</a:t>
            </a:r>
            <a:r>
              <a:rPr lang="en-US" sz="2400" dirty="0"/>
              <a:t>β</a:t>
            </a:r>
            <a:r>
              <a:rPr lang="en-US" sz="2400" i="1" dirty="0"/>
              <a:t>→e) </a:t>
            </a:r>
            <a:r>
              <a:rPr lang="en-US" sz="2400" dirty="0"/>
              <a:t>= </a:t>
            </a:r>
            <a:r>
              <a:rPr lang="en-US" sz="2400" i="1" dirty="0"/>
              <a:t>Sup(</a:t>
            </a:r>
            <a:r>
              <a:rPr lang="en-US" sz="2400" dirty="0"/>
              <a:t>β∪</a:t>
            </a:r>
            <a:r>
              <a:rPr lang="en-US" sz="2400" i="1" dirty="0"/>
              <a:t>{e})/Sup(</a:t>
            </a:r>
            <a:r>
              <a:rPr lang="en-US" sz="2400" dirty="0"/>
              <a:t>β</a:t>
            </a:r>
            <a:r>
              <a:rPr lang="en-US" sz="2400" i="1" dirty="0"/>
              <a:t>)</a:t>
            </a:r>
            <a:r>
              <a:rPr lang="en-US" sz="2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28428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 err="1">
                <a:latin typeface="Berlin Sans FB" panose="020E0602020502020306" pitchFamily="34" charset="0"/>
              </a:rPr>
              <a:t>Identifying</a:t>
            </a:r>
            <a:r>
              <a:rPr lang="it-IT" dirty="0">
                <a:latin typeface="Berlin Sans FB" panose="020E0602020502020306" pitchFamily="34" charset="0"/>
              </a:rPr>
              <a:t> </a:t>
            </a:r>
            <a:r>
              <a:rPr lang="it-IT" dirty="0" err="1">
                <a:latin typeface="Berlin Sans FB" panose="020E0602020502020306" pitchFamily="34" charset="0"/>
              </a:rPr>
              <a:t>minimal</a:t>
            </a:r>
            <a:r>
              <a:rPr lang="it-IT" dirty="0">
                <a:latin typeface="Berlin Sans FB" panose="020E0602020502020306" pitchFamily="34" charset="0"/>
              </a:rPr>
              <a:t> </a:t>
            </a:r>
            <a:r>
              <a:rPr lang="it-IT" dirty="0" err="1">
                <a:latin typeface="Berlin Sans FB" panose="020E0602020502020306" pitchFamily="34" charset="0"/>
              </a:rPr>
              <a:t>moles</a:t>
            </a:r>
            <a:endParaRPr lang="it-IT" dirty="0">
              <a:latin typeface="Berlin Sans FB" panose="020E0602020502020306" pitchFamily="34" charset="0"/>
            </a:endParaRPr>
          </a:p>
        </p:txBody>
      </p:sp>
      <p:pic>
        <p:nvPicPr>
          <p:cNvPr id="13" name="Immagine 12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D70AF31B-CCC8-46EE-46CC-1ACD88A40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52" y="2956223"/>
            <a:ext cx="4964660" cy="3148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130B76-8F55-10DD-5801-3A678A374527}"/>
              </a:ext>
            </a:extLst>
          </p:cNvPr>
          <p:cNvSpPr txBox="1"/>
          <p:nvPr/>
        </p:nvSpPr>
        <p:spPr>
          <a:xfrm>
            <a:off x="5516135" y="1852728"/>
            <a:ext cx="609467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i="0" u="none" strike="noStrike" dirty="0">
                <a:effectLst/>
                <a:latin typeface="Söhne"/>
              </a:rPr>
              <a:t>Our implementation</a:t>
            </a:r>
          </a:p>
          <a:p>
            <a:r>
              <a:rPr lang="en-GB" dirty="0">
                <a:latin typeface="Söhne"/>
              </a:rPr>
              <a:t>A loop that iteratively find moles of increasing sizes up to a limit (p) in which we: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>
                <a:effectLst/>
                <a:latin typeface="Söhne"/>
              </a:rPr>
              <a:t>Obtain size-1 moles.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>
                <a:effectLst/>
                <a:latin typeface="Söhne"/>
              </a:rPr>
              <a:t>Remove size-1 moles from consideration for further iterations.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>
                <a:effectLst/>
                <a:latin typeface="Söhne"/>
              </a:rPr>
              <a:t>Explore larger moles' combinations.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>
                <a:effectLst/>
                <a:latin typeface="Söhne"/>
              </a:rPr>
              <a:t>Apply conditions to find minimal moles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>
                <a:effectLst/>
                <a:latin typeface="Söhne"/>
              </a:rPr>
              <a:t>Update </a:t>
            </a:r>
            <a:r>
              <a:rPr lang="en-GB" b="1" i="0" u="none" strike="noStrike" dirty="0">
                <a:effectLst/>
                <a:latin typeface="Söhne"/>
              </a:rPr>
              <a:t>MM</a:t>
            </a:r>
            <a:r>
              <a:rPr lang="en-GB" b="0" i="0" u="none" strike="noStrike" dirty="0">
                <a:effectLst/>
                <a:latin typeface="Söhne"/>
              </a:rPr>
              <a:t> dictionary to count elements in minimal moles.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dirty="0">
                <a:latin typeface="Söhne"/>
              </a:rPr>
              <a:t>Return: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GB" b="0" i="0" u="none" strike="noStrike" dirty="0">
                <a:effectLst/>
                <a:latin typeface="Söhne"/>
              </a:rPr>
              <a:t>The dictionary M, holding minimal moles of different sizes.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GB" b="0" i="0" u="none" strike="noStrike" dirty="0">
                <a:effectLst/>
                <a:latin typeface="Söhne"/>
              </a:rPr>
              <a:t>The dictionary F, with non-moles founded during iterations.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GB" b="0" i="0" u="none" strike="noStrike" dirty="0">
                <a:effectLst/>
                <a:latin typeface="Söhne"/>
              </a:rPr>
              <a:t>The dictionary MM, tracking element occurrences in minimal moles.</a:t>
            </a:r>
          </a:p>
          <a:p>
            <a:pPr marL="1200150" lvl="2" indent="-285750">
              <a:buFont typeface="+mj-lt"/>
              <a:buAutoNum type="arabicPeriod"/>
            </a:pPr>
            <a:endParaRPr lang="en-GB" b="0" i="0" u="none" strike="noStrike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233003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 err="1">
                <a:latin typeface="Berlin Sans FB" panose="020E0602020502020306" pitchFamily="34" charset="0"/>
              </a:rPr>
              <a:t>eliminating</a:t>
            </a:r>
            <a:r>
              <a:rPr lang="it-IT" dirty="0">
                <a:latin typeface="Berlin Sans FB" panose="020E0602020502020306" pitchFamily="34" charset="0"/>
              </a:rPr>
              <a:t> </a:t>
            </a:r>
            <a:r>
              <a:rPr lang="it-IT" dirty="0" err="1">
                <a:latin typeface="Berlin Sans FB" panose="020E0602020502020306" pitchFamily="34" charset="0"/>
              </a:rPr>
              <a:t>minimal</a:t>
            </a:r>
            <a:r>
              <a:rPr lang="it-IT" dirty="0">
                <a:latin typeface="Berlin Sans FB" panose="020E0602020502020306" pitchFamily="34" charset="0"/>
              </a:rPr>
              <a:t> </a:t>
            </a:r>
            <a:r>
              <a:rPr lang="it-IT" dirty="0" err="1">
                <a:latin typeface="Berlin Sans FB" panose="020E0602020502020306" pitchFamily="34" charset="0"/>
              </a:rPr>
              <a:t>moles</a:t>
            </a:r>
            <a:endParaRPr lang="it-IT" dirty="0">
              <a:latin typeface="Berlin Sans FB" panose="020E0602020502020306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80681A-505C-5942-DBAD-F4A3860666F8}"/>
              </a:ext>
            </a:extLst>
          </p:cNvPr>
          <p:cNvSpPr txBox="1"/>
          <p:nvPr/>
        </p:nvSpPr>
        <p:spPr>
          <a:xfrm>
            <a:off x="3971676" y="2068030"/>
            <a:ext cx="4248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Berlin Sans FB" panose="020E0602020502020306" pitchFamily="34" charset="77"/>
              </a:rPr>
              <a:t>Four</a:t>
            </a:r>
            <a:r>
              <a:rPr lang="en-IT" sz="2400" dirty="0">
                <a:latin typeface="Berlin Sans FB" panose="020E0602020502020306" pitchFamily="34" charset="77"/>
              </a:rPr>
              <a:t> different heuristic</a:t>
            </a:r>
            <a:r>
              <a:rPr lang="it-IT" sz="2400" dirty="0" err="1">
                <a:latin typeface="Berlin Sans FB" panose="020E0602020502020306" pitchFamily="34" charset="77"/>
              </a:rPr>
              <a:t>s</a:t>
            </a:r>
            <a:r>
              <a:rPr lang="en-IT" sz="2400" dirty="0">
                <a:latin typeface="Berlin Sans FB" panose="020E0602020502020306" pitchFamily="34" charset="77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9BA9F-4290-AC33-6382-6F5C4E59D7A7}"/>
              </a:ext>
            </a:extLst>
          </p:cNvPr>
          <p:cNvSpPr txBox="1"/>
          <p:nvPr/>
        </p:nvSpPr>
        <p:spPr>
          <a:xfrm>
            <a:off x="134497" y="3554975"/>
            <a:ext cx="27272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Paper approach:</a:t>
            </a:r>
          </a:p>
          <a:p>
            <a:r>
              <a:rPr lang="en-GB" dirty="0"/>
              <a:t>Remove each time the element with the highest MM/IL ratio and repeat this operation until the dataset is anonymized.</a:t>
            </a:r>
          </a:p>
          <a:p>
            <a:endParaRPr lang="en-GB" dirty="0"/>
          </a:p>
          <a:p>
            <a:r>
              <a:rPr lang="en-GB" dirty="0"/>
              <a:t>Pro: optimal solution</a:t>
            </a:r>
          </a:p>
          <a:p>
            <a:r>
              <a:rPr lang="en-GB" dirty="0"/>
              <a:t>Cons: high computational burden</a:t>
            </a:r>
            <a:endParaRPr lang="en-I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E2EF8-F52D-A30C-3C7F-1AADBC548E5D}"/>
              </a:ext>
            </a:extLst>
          </p:cNvPr>
          <p:cNvSpPr txBox="1"/>
          <p:nvPr/>
        </p:nvSpPr>
        <p:spPr>
          <a:xfrm>
            <a:off x="2472192" y="2529695"/>
            <a:ext cx="7247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Let’s define: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i="1" dirty="0"/>
              <a:t>MM</a:t>
            </a:r>
            <a:r>
              <a:rPr lang="en-IT" dirty="0"/>
              <a:t> as the number of times an element appears in a minimal mole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i="1" dirty="0"/>
              <a:t>IL</a:t>
            </a:r>
            <a:r>
              <a:rPr lang="en-IT" dirty="0"/>
              <a:t> as the information lost by eliminating 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BE7400-72F4-E382-6A73-36E27FC0973F}"/>
              </a:ext>
            </a:extLst>
          </p:cNvPr>
          <p:cNvSpPr txBox="1"/>
          <p:nvPr/>
        </p:nvSpPr>
        <p:spPr>
          <a:xfrm>
            <a:off x="3276513" y="3554975"/>
            <a:ext cx="27272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Half: </a:t>
            </a:r>
          </a:p>
          <a:p>
            <a:r>
              <a:rPr lang="en-GB" dirty="0"/>
              <a:t>Remove each time half of the public elements with the highest MM/IL ratio and continue this process until complete anonymization is achieved.</a:t>
            </a:r>
          </a:p>
          <a:p>
            <a:endParaRPr lang="en-GB" dirty="0"/>
          </a:p>
          <a:p>
            <a:r>
              <a:rPr lang="en-GB" dirty="0"/>
              <a:t>Pros: High execution speed</a:t>
            </a:r>
          </a:p>
          <a:p>
            <a:r>
              <a:rPr lang="en-GB" dirty="0"/>
              <a:t>Cons: Overshooting information loss</a:t>
            </a:r>
            <a:endParaRPr lang="en-I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73444E-6FFD-890E-FE8C-327F089157E0}"/>
              </a:ext>
            </a:extLst>
          </p:cNvPr>
          <p:cNvSpPr txBox="1"/>
          <p:nvPr/>
        </p:nvSpPr>
        <p:spPr>
          <a:xfrm>
            <a:off x="6418529" y="3545656"/>
            <a:ext cx="27272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Top X:</a:t>
            </a:r>
          </a:p>
          <a:p>
            <a:r>
              <a:rPr lang="en-GB" dirty="0"/>
              <a:t>Remove each time the top X public elements with the highest MM/IL ratio and continue this operation until the dataset is fully anonymized.</a:t>
            </a:r>
          </a:p>
          <a:p>
            <a:endParaRPr lang="en-GB" dirty="0"/>
          </a:p>
          <a:p>
            <a:r>
              <a:rPr lang="en-GB" dirty="0"/>
              <a:t>Execution speed and overshooting information loss can be adjusted at will.</a:t>
            </a:r>
            <a:endParaRPr lang="en-IT" dirty="0"/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A13F815A-DF20-F5A8-D90A-4BF0A386B691}"/>
              </a:ext>
            </a:extLst>
          </p:cNvPr>
          <p:cNvSpPr txBox="1"/>
          <p:nvPr/>
        </p:nvSpPr>
        <p:spPr>
          <a:xfrm>
            <a:off x="9560545" y="3554976"/>
            <a:ext cx="27272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Suppress all:</a:t>
            </a:r>
          </a:p>
          <a:p>
            <a:r>
              <a:rPr lang="en-GB" dirty="0"/>
              <a:t>Remove all the public items contained in a minimal mole.</a:t>
            </a:r>
          </a:p>
          <a:p>
            <a:endParaRPr lang="en-GB" dirty="0"/>
          </a:p>
          <a:p>
            <a:r>
              <a:rPr lang="en-GB" dirty="0"/>
              <a:t>This operation anonymizes the dataset in a single iteration, making the execution speed dependent solely on the number of minimal moles. </a:t>
            </a:r>
          </a:p>
        </p:txBody>
      </p:sp>
    </p:spTree>
    <p:extLst>
      <p:ext uri="{BB962C8B-B14F-4D97-AF65-F5344CB8AC3E}">
        <p14:creationId xmlns:p14="http://schemas.microsoft.com/office/powerpoint/2010/main" val="18532752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5_TF56390039_Win32" id="{13599F32-7343-4D0D-BE4F-3E2A86DD4A1E}" vid="{E0F6A7F6-6972-4051-97EB-04153E23BE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 tecnologico</Template>
  <TotalTime>1286</TotalTime>
  <Words>956</Words>
  <Application>Microsoft Macintosh PowerPoint</Application>
  <PresentationFormat>Widescreen</PresentationFormat>
  <Paragraphs>111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Berlin Sans FB</vt:lpstr>
      <vt:lpstr>Calibri</vt:lpstr>
      <vt:lpstr>Corbel</vt:lpstr>
      <vt:lpstr>Gill Sans MT</vt:lpstr>
      <vt:lpstr>High Tower Text</vt:lpstr>
      <vt:lpstr>Söhne</vt:lpstr>
      <vt:lpstr>Wingdings 2</vt:lpstr>
      <vt:lpstr>Dividendo</vt:lpstr>
      <vt:lpstr>Data Protection &amp; Privacy</vt:lpstr>
      <vt:lpstr>Checking anonimity of transaction databases through (h,k,p)-Coherence</vt:lpstr>
      <vt:lpstr>PowerPoint Presentation</vt:lpstr>
      <vt:lpstr>The Issue</vt:lpstr>
      <vt:lpstr>A possible solution</vt:lpstr>
      <vt:lpstr>The basic idea</vt:lpstr>
      <vt:lpstr>The concept of MOLE</vt:lpstr>
      <vt:lpstr>Identifying minimal moles</vt:lpstr>
      <vt:lpstr>eliminating minimal moles</vt:lpstr>
      <vt:lpstr>PowerPoint Presentation</vt:lpstr>
      <vt:lpstr>Size one moles search and elimination</vt:lpstr>
      <vt:lpstr>Find minimal moles</vt:lpstr>
      <vt:lpstr>Suppress minimal moles</vt:lpstr>
      <vt:lpstr>PowerPoint Presentation</vt:lpstr>
      <vt:lpstr>Performance analysis summary</vt:lpstr>
      <vt:lpstr>paper approach (Onlymax)</vt:lpstr>
      <vt:lpstr>Heuristic i ( half)</vt:lpstr>
      <vt:lpstr>Heuristic ii (TOP X)</vt:lpstr>
      <vt:lpstr>Heuristic ii (TOP X) continue</vt:lpstr>
      <vt:lpstr>heuristic iii (suppress all)</vt:lpstr>
      <vt:lpstr>Utility loss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Protection &amp; Privacy</dc:title>
  <dc:creator>Flavio Bava</dc:creator>
  <cp:lastModifiedBy>Edoardo Oldrini</cp:lastModifiedBy>
  <cp:revision>16</cp:revision>
  <dcterms:created xsi:type="dcterms:W3CDTF">2023-03-12T14:23:07Z</dcterms:created>
  <dcterms:modified xsi:type="dcterms:W3CDTF">2023-09-04T14:34:44Z</dcterms:modified>
</cp:coreProperties>
</file>