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6"/>
  </p:notesMasterIdLst>
  <p:handoutMasterIdLst>
    <p:handoutMasterId r:id="rId27"/>
  </p:handoutMasterIdLst>
  <p:sldIdLst>
    <p:sldId id="256" r:id="rId2"/>
    <p:sldId id="259" r:id="rId3"/>
    <p:sldId id="275" r:id="rId4"/>
    <p:sldId id="261" r:id="rId5"/>
    <p:sldId id="263" r:id="rId6"/>
    <p:sldId id="258" r:id="rId7"/>
    <p:sldId id="262" r:id="rId8"/>
    <p:sldId id="266" r:id="rId9"/>
    <p:sldId id="268" r:id="rId10"/>
    <p:sldId id="276" r:id="rId11"/>
    <p:sldId id="280" r:id="rId12"/>
    <p:sldId id="281" r:id="rId13"/>
    <p:sldId id="282" r:id="rId14"/>
    <p:sldId id="283" r:id="rId15"/>
    <p:sldId id="277" r:id="rId16"/>
    <p:sldId id="264" r:id="rId17"/>
    <p:sldId id="265" r:id="rId18"/>
    <p:sldId id="267" r:id="rId19"/>
    <p:sldId id="269" r:id="rId20"/>
    <p:sldId id="272" r:id="rId21"/>
    <p:sldId id="270" r:id="rId22"/>
    <p:sldId id="271" r:id="rId23"/>
    <p:sldId id="273" r:id="rId24"/>
    <p:sldId id="260" r:id="rId25"/>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48" autoAdjust="0"/>
  </p:normalViewPr>
  <p:slideViewPr>
    <p:cSldViewPr snapToGrid="0">
      <p:cViewPr>
        <p:scale>
          <a:sx n="136" d="100"/>
          <a:sy n="136" d="100"/>
        </p:scale>
        <p:origin x="200" y="7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it-IT" noProof="0" dirty="0"/>
            <a:t>Flavio Bava</a:t>
          </a:r>
        </a:p>
      </dgm:t>
    </dgm:pt>
    <dgm:pt modelId="{720680DC-AAA4-4434-A582-60EBCC5BA355}" type="parTrans" cxnId="{0B5DAE5F-BCDC-4BF7-A6E7-CF856886A64D}">
      <dgm:prSet/>
      <dgm:spPr/>
      <dgm:t>
        <a:bodyPr rtlCol="0"/>
        <a:lstStyle/>
        <a:p>
          <a:pPr rtl="0"/>
          <a:endParaRPr lang="it-IT" noProof="0" dirty="0"/>
        </a:p>
      </dgm:t>
    </dgm:pt>
    <dgm:pt modelId="{CA077D98-8478-47EA-B6A9-99ACE60C64D4}" type="sibTrans" cxnId="{0B5DAE5F-BCDC-4BF7-A6E7-CF856886A64D}">
      <dgm:prSet/>
      <dgm:spPr/>
      <dgm:t>
        <a:bodyPr rtlCol="0"/>
        <a:lstStyle/>
        <a:p>
          <a:pPr rtl="0"/>
          <a:endParaRPr lang="it-IT" noProof="0" dirty="0"/>
        </a:p>
      </dgm:t>
    </dgm:pt>
    <dgm:pt modelId="{5605D28D-2CE6-4513-8566-952984E21E14}">
      <dgm:prSet phldrT="[Text]"/>
      <dgm:spPr/>
      <dgm:t>
        <a:bodyPr rtlCol="0"/>
        <a:lstStyle/>
        <a:p>
          <a:pPr rtl="0">
            <a:lnSpc>
              <a:spcPct val="100000"/>
            </a:lnSpc>
          </a:pPr>
          <a:r>
            <a:rPr lang="it-IT" noProof="0" dirty="0"/>
            <a:t>Edoardo Oldrini</a:t>
          </a:r>
        </a:p>
      </dgm:t>
    </dgm:pt>
    <dgm:pt modelId="{EB15AB98-362B-4E70-A3DA-995FC3E8BA79}" type="parTrans" cxnId="{FAF3F884-F0CF-440F-8CB1-B7648AB1B138}">
      <dgm:prSet/>
      <dgm:spPr/>
      <dgm:t>
        <a:bodyPr rtlCol="0"/>
        <a:lstStyle/>
        <a:p>
          <a:pPr rtl="0"/>
          <a:endParaRPr lang="it-IT" noProof="0" dirty="0"/>
        </a:p>
      </dgm:t>
    </dgm:pt>
    <dgm:pt modelId="{823D1971-2C4D-4EC5-A874-2F463DE37109}" type="sibTrans" cxnId="{FAF3F884-F0CF-440F-8CB1-B7648AB1B138}">
      <dgm:prSet/>
      <dgm:spPr/>
      <dgm:t>
        <a:bodyPr rtlCol="0"/>
        <a:lstStyle/>
        <a:p>
          <a:pPr rtl="0"/>
          <a:endParaRPr lang="it-IT" noProof="0" dirty="0"/>
        </a:p>
      </dgm:t>
    </dgm:pt>
    <dgm:pt modelId="{0BEF68B8-1228-47BB-83B5-7B9CD1E3F84E}">
      <dgm:prSet phldrT="[Text]"/>
      <dgm:spPr/>
      <dgm:t>
        <a:bodyPr rtlCol="0"/>
        <a:lstStyle/>
        <a:p>
          <a:pPr rtl="0">
            <a:lnSpc>
              <a:spcPct val="100000"/>
            </a:lnSpc>
          </a:pPr>
          <a:r>
            <a:rPr lang="it-IT" noProof="0" dirty="0"/>
            <a:t>Francesco Ciarlo		</a:t>
          </a:r>
        </a:p>
      </dgm:t>
    </dgm:pt>
    <dgm:pt modelId="{FD949706-EDCC-4ADC-8EDF-8EDA49C92325}" type="sibTrans" cxnId="{EDEF4F82-1237-4639-A0F7-385C1897CE66}">
      <dgm:prSet/>
      <dgm:spPr/>
      <dgm:t>
        <a:bodyPr rtlCol="0"/>
        <a:lstStyle/>
        <a:p>
          <a:pPr rtl="0"/>
          <a:endParaRPr lang="it-IT" noProof="0" dirty="0"/>
        </a:p>
      </dgm:t>
    </dgm:pt>
    <dgm:pt modelId="{ED3A4BC2-B75A-4952-A38B-A42B5995DF05}" type="parTrans" cxnId="{EDEF4F82-1237-4639-A0F7-385C1897CE66}">
      <dgm:prSet/>
      <dgm:spPr/>
      <dgm:t>
        <a:bodyPr rtlCol="0"/>
        <a:lstStyle/>
        <a:p>
          <a:pPr rtl="0"/>
          <a:endParaRPr lang="it-IT"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custLinFactNeighborX="154" custLinFactNeighborY="1309">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it-IT" sz="3500" kern="1200" noProof="0" dirty="0"/>
            <a:t>Flavio Bava</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64985" y="143490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it-IT" sz="3500" kern="1200" noProof="0" dirty="0"/>
            <a:t>Francesco Ciarlo		</a:t>
          </a:r>
        </a:p>
      </dsp:txBody>
      <dsp:txXfrm>
        <a:off x="764985" y="143490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it-IT" sz="3500" kern="1200" noProof="0" dirty="0"/>
            <a:t>Edoardo Oldrini</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04/09/23</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04/09/23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12</a:t>
            </a:fld>
            <a:endParaRPr lang="it-IT"/>
          </a:p>
        </p:txBody>
      </p:sp>
    </p:spTree>
    <p:extLst>
      <p:ext uri="{BB962C8B-B14F-4D97-AF65-F5344CB8AC3E}">
        <p14:creationId xmlns:p14="http://schemas.microsoft.com/office/powerpoint/2010/main" val="78999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13</a:t>
            </a:fld>
            <a:endParaRPr lang="it-IT"/>
          </a:p>
        </p:txBody>
      </p:sp>
    </p:spTree>
    <p:extLst>
      <p:ext uri="{BB962C8B-B14F-4D97-AF65-F5344CB8AC3E}">
        <p14:creationId xmlns:p14="http://schemas.microsoft.com/office/powerpoint/2010/main" val="1589208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14</a:t>
            </a:fld>
            <a:endParaRPr lang="it-IT"/>
          </a:p>
        </p:txBody>
      </p:sp>
    </p:spTree>
    <p:extLst>
      <p:ext uri="{BB962C8B-B14F-4D97-AF65-F5344CB8AC3E}">
        <p14:creationId xmlns:p14="http://schemas.microsoft.com/office/powerpoint/2010/main" val="2019263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16</a:t>
            </a:fld>
            <a:endParaRPr lang="it-IT"/>
          </a:p>
        </p:txBody>
      </p:sp>
    </p:spTree>
    <p:extLst>
      <p:ext uri="{BB962C8B-B14F-4D97-AF65-F5344CB8AC3E}">
        <p14:creationId xmlns:p14="http://schemas.microsoft.com/office/powerpoint/2010/main" val="284601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17</a:t>
            </a:fld>
            <a:endParaRPr lang="it-IT"/>
          </a:p>
        </p:txBody>
      </p:sp>
    </p:spTree>
    <p:extLst>
      <p:ext uri="{BB962C8B-B14F-4D97-AF65-F5344CB8AC3E}">
        <p14:creationId xmlns:p14="http://schemas.microsoft.com/office/powerpoint/2010/main" val="2887122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18</a:t>
            </a:fld>
            <a:endParaRPr lang="it-IT"/>
          </a:p>
        </p:txBody>
      </p:sp>
    </p:spTree>
    <p:extLst>
      <p:ext uri="{BB962C8B-B14F-4D97-AF65-F5344CB8AC3E}">
        <p14:creationId xmlns:p14="http://schemas.microsoft.com/office/powerpoint/2010/main" val="4260324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19</a:t>
            </a:fld>
            <a:endParaRPr lang="it-IT"/>
          </a:p>
        </p:txBody>
      </p:sp>
    </p:spTree>
    <p:extLst>
      <p:ext uri="{BB962C8B-B14F-4D97-AF65-F5344CB8AC3E}">
        <p14:creationId xmlns:p14="http://schemas.microsoft.com/office/powerpoint/2010/main" val="184007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20</a:t>
            </a:fld>
            <a:endParaRPr lang="it-IT"/>
          </a:p>
        </p:txBody>
      </p:sp>
    </p:spTree>
    <p:extLst>
      <p:ext uri="{BB962C8B-B14F-4D97-AF65-F5344CB8AC3E}">
        <p14:creationId xmlns:p14="http://schemas.microsoft.com/office/powerpoint/2010/main" val="1383731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21</a:t>
            </a:fld>
            <a:endParaRPr lang="it-IT"/>
          </a:p>
        </p:txBody>
      </p:sp>
    </p:spTree>
    <p:extLst>
      <p:ext uri="{BB962C8B-B14F-4D97-AF65-F5344CB8AC3E}">
        <p14:creationId xmlns:p14="http://schemas.microsoft.com/office/powerpoint/2010/main" val="2756237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22</a:t>
            </a:fld>
            <a:endParaRPr lang="it-IT"/>
          </a:p>
        </p:txBody>
      </p:sp>
    </p:spTree>
    <p:extLst>
      <p:ext uri="{BB962C8B-B14F-4D97-AF65-F5344CB8AC3E}">
        <p14:creationId xmlns:p14="http://schemas.microsoft.com/office/powerpoint/2010/main" val="335723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2</a:t>
            </a:fld>
            <a:endParaRPr lang="it-IT"/>
          </a:p>
        </p:txBody>
      </p:sp>
    </p:spTree>
    <p:extLst>
      <p:ext uri="{BB962C8B-B14F-4D97-AF65-F5344CB8AC3E}">
        <p14:creationId xmlns:p14="http://schemas.microsoft.com/office/powerpoint/2010/main" val="3505115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23</a:t>
            </a:fld>
            <a:endParaRPr lang="it-IT"/>
          </a:p>
        </p:txBody>
      </p:sp>
    </p:spTree>
    <p:extLst>
      <p:ext uri="{BB962C8B-B14F-4D97-AF65-F5344CB8AC3E}">
        <p14:creationId xmlns:p14="http://schemas.microsoft.com/office/powerpoint/2010/main" val="733612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24</a:t>
            </a:fld>
            <a:endParaRPr lang="it-IT"/>
          </a:p>
        </p:txBody>
      </p:sp>
    </p:spTree>
    <p:extLst>
      <p:ext uri="{BB962C8B-B14F-4D97-AF65-F5344CB8AC3E}">
        <p14:creationId xmlns:p14="http://schemas.microsoft.com/office/powerpoint/2010/main" val="10467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4</a:t>
            </a:fld>
            <a:endParaRPr lang="it-IT"/>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5</a:t>
            </a:fld>
            <a:endParaRPr lang="it-IT"/>
          </a:p>
        </p:txBody>
      </p:sp>
    </p:spTree>
    <p:extLst>
      <p:ext uri="{BB962C8B-B14F-4D97-AF65-F5344CB8AC3E}">
        <p14:creationId xmlns:p14="http://schemas.microsoft.com/office/powerpoint/2010/main" val="95609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6</a:t>
            </a:fld>
            <a:endParaRPr lang="it-IT"/>
          </a:p>
        </p:txBody>
      </p:sp>
    </p:spTree>
    <p:extLst>
      <p:ext uri="{BB962C8B-B14F-4D97-AF65-F5344CB8AC3E}">
        <p14:creationId xmlns:p14="http://schemas.microsoft.com/office/powerpoint/2010/main" val="45280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7</a:t>
            </a:fld>
            <a:endParaRPr lang="it-IT"/>
          </a:p>
        </p:txBody>
      </p:sp>
    </p:spTree>
    <p:extLst>
      <p:ext uri="{BB962C8B-B14F-4D97-AF65-F5344CB8AC3E}">
        <p14:creationId xmlns:p14="http://schemas.microsoft.com/office/powerpoint/2010/main" val="3584695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8</a:t>
            </a:fld>
            <a:endParaRPr lang="it-IT"/>
          </a:p>
        </p:txBody>
      </p:sp>
    </p:spTree>
    <p:extLst>
      <p:ext uri="{BB962C8B-B14F-4D97-AF65-F5344CB8AC3E}">
        <p14:creationId xmlns:p14="http://schemas.microsoft.com/office/powerpoint/2010/main" val="3102236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9</a:t>
            </a:fld>
            <a:endParaRPr lang="it-IT"/>
          </a:p>
        </p:txBody>
      </p:sp>
    </p:spTree>
    <p:extLst>
      <p:ext uri="{BB962C8B-B14F-4D97-AF65-F5344CB8AC3E}">
        <p14:creationId xmlns:p14="http://schemas.microsoft.com/office/powerpoint/2010/main" val="2732400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11</a:t>
            </a:fld>
            <a:endParaRPr lang="it-IT"/>
          </a:p>
        </p:txBody>
      </p:sp>
    </p:spTree>
    <p:extLst>
      <p:ext uri="{BB962C8B-B14F-4D97-AF65-F5344CB8AC3E}">
        <p14:creationId xmlns:p14="http://schemas.microsoft.com/office/powerpoint/2010/main" val="2617984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04/09/23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04/09/23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04/09/23</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contenuto 2"/>
          <p:cNvSpPr>
            <a:spLocks noGrp="1"/>
          </p:cNvSpPr>
          <p:nvPr>
            <p:ph idx="1"/>
          </p:nvPr>
        </p:nvSpPr>
        <p:spPr>
          <a:xfrm>
            <a:off x="581192" y="2180496"/>
            <a:ext cx="11029615" cy="367830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04/09/23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04/09/23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04/09/23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04/09/23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04/09/23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04/09/23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 dello schema</a:t>
            </a:r>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04/09/23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04/09/23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04/09/23</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8866"/>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96715" y="4918273"/>
            <a:ext cx="10993549" cy="895244"/>
          </a:xfrm>
        </p:spPr>
        <p:txBody>
          <a:bodyPr rtlCol="0">
            <a:noAutofit/>
          </a:bodyPr>
          <a:lstStyle/>
          <a:p>
            <a:pPr rtl="0"/>
            <a:r>
              <a:rPr lang="it-IT" sz="4800" dirty="0">
                <a:solidFill>
                  <a:schemeClr val="bg1"/>
                </a:solidFill>
                <a:latin typeface="High Tower Text" panose="02040502050506030303" pitchFamily="18" charset="0"/>
              </a:rPr>
              <a:t>Data </a:t>
            </a:r>
            <a:r>
              <a:rPr lang="it-IT" sz="4800" dirty="0" err="1">
                <a:solidFill>
                  <a:schemeClr val="bg1"/>
                </a:solidFill>
                <a:latin typeface="High Tower Text" panose="02040502050506030303" pitchFamily="18" charset="0"/>
              </a:rPr>
              <a:t>Protection</a:t>
            </a:r>
            <a:r>
              <a:rPr lang="it-IT" sz="4800" dirty="0">
                <a:solidFill>
                  <a:schemeClr val="bg1"/>
                </a:solidFill>
                <a:latin typeface="High Tower Text" panose="02040502050506030303" pitchFamily="18" charset="0"/>
              </a:rPr>
              <a:t> &amp; Privacy</a:t>
            </a:r>
          </a:p>
        </p:txBody>
      </p:sp>
      <p:pic>
        <p:nvPicPr>
          <p:cNvPr id="3" name="Immagine 2">
            <a:extLst>
              <a:ext uri="{FF2B5EF4-FFF2-40B4-BE49-F238E27FC236}">
                <a16:creationId xmlns:a16="http://schemas.microsoft.com/office/drawing/2014/main" id="{45AF0A97-04CB-FA4C-285F-D0AADB707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7577" y="546739"/>
            <a:ext cx="3344423" cy="2006654"/>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4" descr="Numeri digitali">
            <a:extLst>
              <a:ext uri="{FF2B5EF4-FFF2-40B4-BE49-F238E27FC236}">
                <a16:creationId xmlns:a16="http://schemas.microsoft.com/office/drawing/2014/main" id="{D61423D5-43B6-0FFB-3C1F-2DDB99215B16}"/>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6561" b="9169"/>
          <a:stretch/>
        </p:blipFill>
        <p:spPr>
          <a:xfrm>
            <a:off x="20" y="10"/>
            <a:ext cx="12191980" cy="6857990"/>
          </a:xfrm>
          <a:prstGeom prst="rect">
            <a:avLst/>
          </a:prstGeom>
          <a:noFill/>
        </p:spPr>
      </p:pic>
      <p:sp>
        <p:nvSpPr>
          <p:cNvPr id="5" name="Rectangle 4">
            <a:extLst>
              <a:ext uri="{FF2B5EF4-FFF2-40B4-BE49-F238E27FC236}">
                <a16:creationId xmlns:a16="http://schemas.microsoft.com/office/drawing/2014/main" id="{5196091C-8FA8-6DAB-3768-E5BA818B2D3C}"/>
              </a:ext>
            </a:extLst>
          </p:cNvPr>
          <p:cNvSpPr/>
          <p:nvPr/>
        </p:nvSpPr>
        <p:spPr>
          <a:xfrm>
            <a:off x="451092" y="779927"/>
            <a:ext cx="11237843" cy="568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sz="7200" dirty="0"/>
              <a:t>OUR CODE</a:t>
            </a:r>
          </a:p>
        </p:txBody>
      </p:sp>
    </p:spTree>
    <p:extLst>
      <p:ext uri="{BB962C8B-B14F-4D97-AF65-F5344CB8AC3E}">
        <p14:creationId xmlns:p14="http://schemas.microsoft.com/office/powerpoint/2010/main" val="2114386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latin typeface="Berlin Sans FB" panose="020E0602020502020306" pitchFamily="34" charset="0"/>
              </a:rPr>
              <a:t>Size one </a:t>
            </a:r>
            <a:r>
              <a:rPr lang="it-IT" dirty="0" err="1">
                <a:latin typeface="Berlin Sans FB" panose="020E0602020502020306" pitchFamily="34" charset="0"/>
              </a:rPr>
              <a:t>moles</a:t>
            </a:r>
            <a:r>
              <a:rPr lang="it-IT" dirty="0">
                <a:latin typeface="Berlin Sans FB" panose="020E0602020502020306" pitchFamily="34" charset="0"/>
              </a:rPr>
              <a:t> </a:t>
            </a:r>
            <a:r>
              <a:rPr lang="it-IT" dirty="0" err="1">
                <a:latin typeface="Berlin Sans FB" panose="020E0602020502020306" pitchFamily="34" charset="0"/>
              </a:rPr>
              <a:t>search</a:t>
            </a:r>
            <a:r>
              <a:rPr lang="it-IT" dirty="0">
                <a:latin typeface="Berlin Sans FB" panose="020E0602020502020306" pitchFamily="34" charset="0"/>
              </a:rPr>
              <a:t> and </a:t>
            </a:r>
            <a:r>
              <a:rPr lang="it-IT" dirty="0" err="1">
                <a:latin typeface="Berlin Sans FB" panose="020E0602020502020306" pitchFamily="34" charset="0"/>
              </a:rPr>
              <a:t>elimination</a:t>
            </a:r>
            <a:endParaRPr lang="it-IT" dirty="0">
              <a:latin typeface="Berlin Sans FB" panose="020E0602020502020306" pitchFamily="34" charset="0"/>
            </a:endParaRPr>
          </a:p>
        </p:txBody>
      </p:sp>
      <p:sp>
        <p:nvSpPr>
          <p:cNvPr id="8" name="TextBox 7">
            <a:extLst>
              <a:ext uri="{FF2B5EF4-FFF2-40B4-BE49-F238E27FC236}">
                <a16:creationId xmlns:a16="http://schemas.microsoft.com/office/drawing/2014/main" id="{BC566EA7-B4A7-5EE4-853A-DD69764D763B}"/>
              </a:ext>
            </a:extLst>
          </p:cNvPr>
          <p:cNvSpPr txBox="1"/>
          <p:nvPr/>
        </p:nvSpPr>
        <p:spPr>
          <a:xfrm>
            <a:off x="825519" y="2036456"/>
            <a:ext cx="10785290" cy="646331"/>
          </a:xfrm>
          <a:prstGeom prst="rect">
            <a:avLst/>
          </a:prstGeom>
          <a:noFill/>
        </p:spPr>
        <p:txBody>
          <a:bodyPr wrap="square" rtlCol="0">
            <a:spAutoFit/>
          </a:bodyPr>
          <a:lstStyle/>
          <a:p>
            <a:r>
              <a:rPr lang="en-GB" dirty="0">
                <a:effectLst/>
                <a:latin typeface="Berlin Sans FB" panose="020E0602020502020306" pitchFamily="34" charset="77"/>
              </a:rPr>
              <a:t>We employ two functions: one to identify size-1 moles based on specified conditions in the paper (either Sup(</a:t>
            </a:r>
            <a:r>
              <a:rPr lang="el-GR" dirty="0">
                <a:effectLst/>
                <a:latin typeface="Berlin Sans FB" panose="020E0602020502020306" pitchFamily="34" charset="77"/>
              </a:rPr>
              <a:t>β)&lt;</a:t>
            </a:r>
            <a:r>
              <a:rPr lang="en-GB" dirty="0">
                <a:effectLst/>
                <a:latin typeface="Berlin Sans FB" panose="020E0602020502020306" pitchFamily="34" charset="77"/>
              </a:rPr>
              <a:t>k or </a:t>
            </a:r>
            <a:r>
              <a:rPr lang="en-GB" dirty="0" err="1">
                <a:effectLst/>
                <a:latin typeface="Berlin Sans FB" panose="020E0602020502020306" pitchFamily="34" charset="77"/>
              </a:rPr>
              <a:t>Pbreach</a:t>
            </a:r>
            <a:r>
              <a:rPr lang="en-GB" dirty="0">
                <a:effectLst/>
                <a:latin typeface="Berlin Sans FB" panose="020E0602020502020306" pitchFamily="34" charset="77"/>
              </a:rPr>
              <a:t>(</a:t>
            </a:r>
            <a:r>
              <a:rPr lang="el-GR" dirty="0">
                <a:effectLst/>
                <a:latin typeface="Berlin Sans FB" panose="020E0602020502020306" pitchFamily="34" charset="77"/>
              </a:rPr>
              <a:t>β)&gt;</a:t>
            </a:r>
            <a:r>
              <a:rPr lang="en-GB" dirty="0">
                <a:effectLst/>
                <a:latin typeface="Berlin Sans FB" panose="020E0602020502020306" pitchFamily="34" charset="77"/>
              </a:rPr>
              <a:t>h), and the other to eliminate them, updating public items and transactions accordingly.</a:t>
            </a:r>
          </a:p>
        </p:txBody>
      </p:sp>
      <p:pic>
        <p:nvPicPr>
          <p:cNvPr id="4" name="Picture 3" descr="A screen shot of a computer program&#10;&#10;Description automatically generated">
            <a:extLst>
              <a:ext uri="{FF2B5EF4-FFF2-40B4-BE49-F238E27FC236}">
                <a16:creationId xmlns:a16="http://schemas.microsoft.com/office/drawing/2014/main" id="{4ED922BE-47D8-DB3E-4530-5B52C938FAEB}"/>
              </a:ext>
            </a:extLst>
          </p:cNvPr>
          <p:cNvPicPr>
            <a:picLocks noChangeAspect="1"/>
          </p:cNvPicPr>
          <p:nvPr/>
        </p:nvPicPr>
        <p:blipFill rotWithShape="1">
          <a:blip r:embed="rId3"/>
          <a:srcRect l="3025" t="649" r="3852" b="-649"/>
          <a:stretch/>
        </p:blipFill>
        <p:spPr>
          <a:xfrm>
            <a:off x="103697" y="3580284"/>
            <a:ext cx="5156462" cy="294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A computer screen shot of code&#10;&#10;Description automatically generated">
            <a:extLst>
              <a:ext uri="{FF2B5EF4-FFF2-40B4-BE49-F238E27FC236}">
                <a16:creationId xmlns:a16="http://schemas.microsoft.com/office/drawing/2014/main" id="{26EEE26D-2C47-739F-2FE2-DA5BA10F514A}"/>
              </a:ext>
            </a:extLst>
          </p:cNvPr>
          <p:cNvPicPr>
            <a:picLocks noChangeAspect="1"/>
          </p:cNvPicPr>
          <p:nvPr/>
        </p:nvPicPr>
        <p:blipFill>
          <a:blip r:embed="rId4"/>
          <a:stretch>
            <a:fillRect/>
          </a:stretch>
        </p:blipFill>
        <p:spPr>
          <a:xfrm>
            <a:off x="5424546" y="3242821"/>
            <a:ext cx="6701466" cy="34907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8089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err="1">
                <a:latin typeface="Berlin Sans FB" panose="020E0602020502020306" pitchFamily="34" charset="0"/>
              </a:rPr>
              <a:t>Find</a:t>
            </a:r>
            <a:r>
              <a:rPr lang="it-IT" dirty="0">
                <a:latin typeface="Berlin Sans FB" panose="020E0602020502020306" pitchFamily="34" charset="0"/>
              </a:rPr>
              <a:t> </a:t>
            </a:r>
            <a:r>
              <a:rPr lang="it-IT" dirty="0" err="1">
                <a:latin typeface="Berlin Sans FB" panose="020E0602020502020306" pitchFamily="34" charset="0"/>
              </a:rPr>
              <a:t>minimal</a:t>
            </a:r>
            <a:r>
              <a:rPr lang="it-IT" dirty="0">
                <a:latin typeface="Berlin Sans FB" panose="020E0602020502020306" pitchFamily="34" charset="0"/>
              </a:rPr>
              <a:t> </a:t>
            </a:r>
            <a:r>
              <a:rPr lang="it-IT" dirty="0" err="1">
                <a:latin typeface="Berlin Sans FB" panose="020E0602020502020306" pitchFamily="34" charset="0"/>
              </a:rPr>
              <a:t>moles</a:t>
            </a:r>
            <a:endParaRPr lang="it-IT" dirty="0">
              <a:latin typeface="Berlin Sans FB" panose="020E0602020502020306" pitchFamily="34" charset="0"/>
            </a:endParaRPr>
          </a:p>
        </p:txBody>
      </p:sp>
      <p:pic>
        <p:nvPicPr>
          <p:cNvPr id="5" name="Picture 4" descr="A computer screen shot of a program&#10;&#10;Description automatically generated">
            <a:extLst>
              <a:ext uri="{FF2B5EF4-FFF2-40B4-BE49-F238E27FC236}">
                <a16:creationId xmlns:a16="http://schemas.microsoft.com/office/drawing/2014/main" id="{26CCA72B-9DD7-5490-048F-12BF22D09645}"/>
              </a:ext>
            </a:extLst>
          </p:cNvPr>
          <p:cNvPicPr>
            <a:picLocks noChangeAspect="1"/>
          </p:cNvPicPr>
          <p:nvPr/>
        </p:nvPicPr>
        <p:blipFill rotWithShape="1">
          <a:blip r:embed="rId3"/>
          <a:srcRect l="1475" t="-1534" r="4426" b="2666"/>
          <a:stretch/>
        </p:blipFill>
        <p:spPr>
          <a:xfrm>
            <a:off x="562339" y="1819371"/>
            <a:ext cx="4965077" cy="5010348"/>
          </a:xfrm>
          <a:prstGeom prst="roundRect">
            <a:avLst>
              <a:gd name="adj" fmla="val 827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07F88D33-F59F-9945-E57E-241ECAF7479B}"/>
              </a:ext>
            </a:extLst>
          </p:cNvPr>
          <p:cNvSpPr txBox="1"/>
          <p:nvPr/>
        </p:nvSpPr>
        <p:spPr>
          <a:xfrm>
            <a:off x="5656084" y="2416330"/>
            <a:ext cx="6108568" cy="3816429"/>
          </a:xfrm>
          <a:prstGeom prst="rect">
            <a:avLst/>
          </a:prstGeom>
          <a:noFill/>
        </p:spPr>
        <p:txBody>
          <a:bodyPr wrap="square" rtlCol="0">
            <a:spAutoFit/>
          </a:bodyPr>
          <a:lstStyle/>
          <a:p>
            <a:pPr algn="ctr"/>
            <a:r>
              <a:rPr lang="en-GB" sz="2200" b="0" dirty="0">
                <a:effectLst/>
                <a:latin typeface="Berlin Sans FB" panose="020E0602020502020306" pitchFamily="34" charset="77"/>
              </a:rPr>
              <a:t>"This function is invoked after 'eliminate_size1_moles' to compute all the minimal moles. It returns three essential elements:</a:t>
            </a:r>
          </a:p>
          <a:p>
            <a:pPr algn="ctr"/>
            <a:r>
              <a:rPr lang="en-GB" sz="2200" b="0" dirty="0">
                <a:effectLst/>
                <a:latin typeface="Berlin Sans FB" panose="020E0602020502020306" pitchFamily="34" charset="77"/>
              </a:rPr>
              <a:t>MM: A dictionary where the keys represent the </a:t>
            </a:r>
            <a:r>
              <a:rPr lang="en-GB" sz="2200" b="0" dirty="0" err="1">
                <a:effectLst/>
                <a:latin typeface="Berlin Sans FB" panose="020E0602020502020306" pitchFamily="34" charset="77"/>
              </a:rPr>
              <a:t>i-th</a:t>
            </a:r>
            <a:r>
              <a:rPr lang="en-GB" sz="2200" b="0" dirty="0">
                <a:effectLst/>
                <a:latin typeface="Berlin Sans FB" panose="020E0602020502020306" pitchFamily="34" charset="77"/>
              </a:rPr>
              <a:t> public item within the list of minimal moles, and values signify the count of minimal moles containing that specific public item.</a:t>
            </a:r>
          </a:p>
          <a:p>
            <a:pPr algn="ctr"/>
            <a:r>
              <a:rPr lang="en-GB" sz="2200" b="0" dirty="0">
                <a:effectLst/>
                <a:latin typeface="Berlin Sans FB" panose="020E0602020502020306" pitchFamily="34" charset="77"/>
              </a:rPr>
              <a:t>F: Initially holds the size_1 moles, but progressively accumulates all the size-</a:t>
            </a:r>
            <a:r>
              <a:rPr lang="en-GB" sz="2200" b="0" dirty="0" err="1">
                <a:effectLst/>
                <a:latin typeface="Berlin Sans FB" panose="020E0602020502020306" pitchFamily="34" charset="77"/>
              </a:rPr>
              <a:t>i</a:t>
            </a:r>
            <a:r>
              <a:rPr lang="en-GB" sz="2200" b="0" dirty="0">
                <a:effectLst/>
                <a:latin typeface="Berlin Sans FB" panose="020E0602020502020306" pitchFamily="34" charset="77"/>
              </a:rPr>
              <a:t> non-moles.</a:t>
            </a:r>
          </a:p>
          <a:p>
            <a:pPr algn="ctr"/>
            <a:r>
              <a:rPr lang="en-GB" sz="2200" b="0" dirty="0">
                <a:effectLst/>
                <a:latin typeface="Berlin Sans FB" panose="020E0602020502020306" pitchFamily="34" charset="77"/>
              </a:rPr>
              <a:t>M: Represents all the minimal moles within the dataset."</a:t>
            </a:r>
            <a:endParaRPr lang="en-IT" sz="2200" dirty="0">
              <a:latin typeface="Berlin Sans FB" panose="020E0602020502020306" pitchFamily="34" charset="77"/>
            </a:endParaRPr>
          </a:p>
        </p:txBody>
      </p:sp>
    </p:spTree>
    <p:extLst>
      <p:ext uri="{BB962C8B-B14F-4D97-AF65-F5344CB8AC3E}">
        <p14:creationId xmlns:p14="http://schemas.microsoft.com/office/powerpoint/2010/main" val="171874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err="1">
                <a:latin typeface="Berlin Sans FB" panose="020E0602020502020306" pitchFamily="34" charset="0"/>
              </a:rPr>
              <a:t>Suppress</a:t>
            </a:r>
            <a:r>
              <a:rPr lang="it-IT" dirty="0">
                <a:latin typeface="Berlin Sans FB" panose="020E0602020502020306" pitchFamily="34" charset="0"/>
              </a:rPr>
              <a:t> </a:t>
            </a:r>
            <a:r>
              <a:rPr lang="it-IT" dirty="0" err="1">
                <a:latin typeface="Berlin Sans FB" panose="020E0602020502020306" pitchFamily="34" charset="0"/>
              </a:rPr>
              <a:t>minimal</a:t>
            </a:r>
            <a:r>
              <a:rPr lang="it-IT" dirty="0">
                <a:latin typeface="Berlin Sans FB" panose="020E0602020502020306" pitchFamily="34" charset="0"/>
              </a:rPr>
              <a:t> </a:t>
            </a:r>
            <a:r>
              <a:rPr lang="it-IT" dirty="0" err="1">
                <a:latin typeface="Berlin Sans FB" panose="020E0602020502020306" pitchFamily="34" charset="0"/>
              </a:rPr>
              <a:t>moles</a:t>
            </a:r>
            <a:endParaRPr lang="it-IT" dirty="0">
              <a:latin typeface="Berlin Sans FB" panose="020E0602020502020306" pitchFamily="34" charset="0"/>
            </a:endParaRPr>
          </a:p>
        </p:txBody>
      </p:sp>
      <p:sp>
        <p:nvSpPr>
          <p:cNvPr id="8" name="TextBox 7">
            <a:extLst>
              <a:ext uri="{FF2B5EF4-FFF2-40B4-BE49-F238E27FC236}">
                <a16:creationId xmlns:a16="http://schemas.microsoft.com/office/drawing/2014/main" id="{BC566EA7-B4A7-5EE4-853A-DD69764D763B}"/>
              </a:ext>
            </a:extLst>
          </p:cNvPr>
          <p:cNvSpPr txBox="1"/>
          <p:nvPr/>
        </p:nvSpPr>
        <p:spPr>
          <a:xfrm>
            <a:off x="825519" y="1930345"/>
            <a:ext cx="10785290" cy="923330"/>
          </a:xfrm>
          <a:prstGeom prst="rect">
            <a:avLst/>
          </a:prstGeom>
          <a:noFill/>
        </p:spPr>
        <p:txBody>
          <a:bodyPr wrap="square" rtlCol="0">
            <a:spAutoFit/>
          </a:bodyPr>
          <a:lstStyle/>
          <a:p>
            <a:r>
              <a:rPr lang="en-GB" dirty="0">
                <a:effectLst/>
                <a:latin typeface="Berlin Sans FB" panose="020E0602020502020306" pitchFamily="34" charset="77"/>
              </a:rPr>
              <a:t>The 'Suppress MM' function computes the MM/IL ratio and arranges the elements in descending order of this ratio. It then invokes the 'm' method to suppress the moles. In the main program, this function is iteratively called until no more minimal moles remain in the dataset, and corresponding logs and prints are generated.</a:t>
            </a:r>
          </a:p>
        </p:txBody>
      </p:sp>
      <p:pic>
        <p:nvPicPr>
          <p:cNvPr id="5" name="Picture 4" descr="A screen shot of a computer code&#10;&#10;Description automatically generated">
            <a:extLst>
              <a:ext uri="{FF2B5EF4-FFF2-40B4-BE49-F238E27FC236}">
                <a16:creationId xmlns:a16="http://schemas.microsoft.com/office/drawing/2014/main" id="{04E4936B-4C76-CDEF-6A4E-BB9766C10D2D}"/>
              </a:ext>
            </a:extLst>
          </p:cNvPr>
          <p:cNvPicPr>
            <a:picLocks noChangeAspect="1"/>
          </p:cNvPicPr>
          <p:nvPr/>
        </p:nvPicPr>
        <p:blipFill rotWithShape="1">
          <a:blip r:embed="rId3"/>
          <a:srcRect l="1893" r="1787" b="9297"/>
          <a:stretch/>
        </p:blipFill>
        <p:spPr>
          <a:xfrm>
            <a:off x="226242" y="3744263"/>
            <a:ext cx="5712644" cy="25227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computer screen with text&#10;&#10;Description automatically generated">
            <a:extLst>
              <a:ext uri="{FF2B5EF4-FFF2-40B4-BE49-F238E27FC236}">
                <a16:creationId xmlns:a16="http://schemas.microsoft.com/office/drawing/2014/main" id="{F758F867-397C-6618-E328-23D2C0229910}"/>
              </a:ext>
            </a:extLst>
          </p:cNvPr>
          <p:cNvPicPr>
            <a:picLocks noChangeAspect="1"/>
          </p:cNvPicPr>
          <p:nvPr/>
        </p:nvPicPr>
        <p:blipFill rotWithShape="1">
          <a:blip r:embed="rId4"/>
          <a:srcRect l="1960" r="2739"/>
          <a:stretch/>
        </p:blipFill>
        <p:spPr>
          <a:xfrm>
            <a:off x="6715029" y="3519727"/>
            <a:ext cx="5143891" cy="2971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1F03138C-DFB4-971B-9C6B-444001AB8E44}"/>
              </a:ext>
            </a:extLst>
          </p:cNvPr>
          <p:cNvSpPr txBox="1"/>
          <p:nvPr/>
        </p:nvSpPr>
        <p:spPr>
          <a:xfrm>
            <a:off x="2347274" y="3335061"/>
            <a:ext cx="1913641" cy="369332"/>
          </a:xfrm>
          <a:prstGeom prst="rect">
            <a:avLst/>
          </a:prstGeom>
          <a:noFill/>
        </p:spPr>
        <p:txBody>
          <a:bodyPr wrap="square" rtlCol="0">
            <a:spAutoFit/>
          </a:bodyPr>
          <a:lstStyle/>
          <a:p>
            <a:r>
              <a:rPr lang="en-GB" b="1" dirty="0">
                <a:latin typeface="Berlin Sans FB" panose="020E0602020502020306" pitchFamily="34" charset="77"/>
              </a:rPr>
              <a:t>H</a:t>
            </a:r>
            <a:r>
              <a:rPr lang="en-IT" b="1" dirty="0">
                <a:latin typeface="Berlin Sans FB" panose="020E0602020502020306" pitchFamily="34" charset="77"/>
              </a:rPr>
              <a:t>kp.class</a:t>
            </a:r>
          </a:p>
        </p:txBody>
      </p:sp>
      <p:sp>
        <p:nvSpPr>
          <p:cNvPr id="12" name="TextBox 11">
            <a:extLst>
              <a:ext uri="{FF2B5EF4-FFF2-40B4-BE49-F238E27FC236}">
                <a16:creationId xmlns:a16="http://schemas.microsoft.com/office/drawing/2014/main" id="{FE07C78A-750E-70D0-FB28-6236B97E4211}"/>
              </a:ext>
            </a:extLst>
          </p:cNvPr>
          <p:cNvSpPr txBox="1"/>
          <p:nvPr/>
        </p:nvSpPr>
        <p:spPr>
          <a:xfrm>
            <a:off x="8759071" y="3155539"/>
            <a:ext cx="1913641" cy="369332"/>
          </a:xfrm>
          <a:prstGeom prst="rect">
            <a:avLst/>
          </a:prstGeom>
          <a:noFill/>
        </p:spPr>
        <p:txBody>
          <a:bodyPr wrap="square" rtlCol="0">
            <a:spAutoFit/>
          </a:bodyPr>
          <a:lstStyle/>
          <a:p>
            <a:r>
              <a:rPr lang="it-IT" b="1" dirty="0" err="1">
                <a:latin typeface="Berlin Sans FB" panose="020E0602020502020306" pitchFamily="34" charset="77"/>
              </a:rPr>
              <a:t>Main.py</a:t>
            </a:r>
            <a:endParaRPr lang="en-IT" b="1" dirty="0">
              <a:latin typeface="Berlin Sans FB" panose="020E0602020502020306" pitchFamily="34" charset="77"/>
            </a:endParaRPr>
          </a:p>
        </p:txBody>
      </p:sp>
    </p:spTree>
    <p:extLst>
      <p:ext uri="{BB962C8B-B14F-4D97-AF65-F5344CB8AC3E}">
        <p14:creationId xmlns:p14="http://schemas.microsoft.com/office/powerpoint/2010/main" val="374703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err="1">
                <a:latin typeface="Berlin Sans FB" panose="020E0602020502020306" pitchFamily="34" charset="0"/>
              </a:rPr>
              <a:t>Suppress</a:t>
            </a:r>
            <a:r>
              <a:rPr lang="it-IT" dirty="0">
                <a:latin typeface="Berlin Sans FB" panose="020E0602020502020306" pitchFamily="34" charset="0"/>
              </a:rPr>
              <a:t> </a:t>
            </a:r>
            <a:r>
              <a:rPr lang="it-IT" dirty="0" err="1">
                <a:latin typeface="Berlin Sans FB" panose="020E0602020502020306" pitchFamily="34" charset="0"/>
              </a:rPr>
              <a:t>minimal</a:t>
            </a:r>
            <a:r>
              <a:rPr lang="it-IT" dirty="0">
                <a:latin typeface="Berlin Sans FB" panose="020E0602020502020306" pitchFamily="34" charset="0"/>
              </a:rPr>
              <a:t> </a:t>
            </a:r>
            <a:r>
              <a:rPr lang="it-IT" dirty="0" err="1">
                <a:latin typeface="Berlin Sans FB" panose="020E0602020502020306" pitchFamily="34" charset="0"/>
              </a:rPr>
              <a:t>moles</a:t>
            </a:r>
            <a:endParaRPr lang="it-IT" dirty="0">
              <a:latin typeface="Berlin Sans FB" panose="020E0602020502020306" pitchFamily="34" charset="0"/>
            </a:endParaRPr>
          </a:p>
        </p:txBody>
      </p:sp>
      <p:sp>
        <p:nvSpPr>
          <p:cNvPr id="8" name="TextBox 7">
            <a:extLst>
              <a:ext uri="{FF2B5EF4-FFF2-40B4-BE49-F238E27FC236}">
                <a16:creationId xmlns:a16="http://schemas.microsoft.com/office/drawing/2014/main" id="{BC566EA7-B4A7-5EE4-853A-DD69764D763B}"/>
              </a:ext>
            </a:extLst>
          </p:cNvPr>
          <p:cNvSpPr txBox="1"/>
          <p:nvPr/>
        </p:nvSpPr>
        <p:spPr>
          <a:xfrm>
            <a:off x="7390615" y="1931691"/>
            <a:ext cx="4305805" cy="1754326"/>
          </a:xfrm>
          <a:prstGeom prst="rect">
            <a:avLst/>
          </a:prstGeom>
          <a:noFill/>
        </p:spPr>
        <p:txBody>
          <a:bodyPr wrap="square" rtlCol="0">
            <a:spAutoFit/>
          </a:bodyPr>
          <a:lstStyle/>
          <a:p>
            <a:pPr algn="ctr"/>
            <a:r>
              <a:rPr lang="en-GB" b="1" dirty="0" err="1">
                <a:effectLst/>
                <a:latin typeface="Berlin Sans FB" panose="020E0602020502020306" pitchFamily="34" charset="77"/>
              </a:rPr>
              <a:t>MAIN.py</a:t>
            </a:r>
            <a:endParaRPr lang="en-GB" b="1" dirty="0">
              <a:effectLst/>
              <a:latin typeface="Berlin Sans FB" panose="020E0602020502020306" pitchFamily="34" charset="77"/>
            </a:endParaRPr>
          </a:p>
          <a:p>
            <a:pPr algn="ctr"/>
            <a:r>
              <a:rPr lang="en-GB" dirty="0">
                <a:effectLst/>
                <a:latin typeface="Berlin Sans FB" panose="020E0602020502020306" pitchFamily="34" charset="77"/>
              </a:rPr>
              <a:t>In the main program, this function is iteratively called until no more minimal moles remain in the dataset, and corresponding logs and prints are generated.</a:t>
            </a:r>
          </a:p>
        </p:txBody>
      </p:sp>
      <p:pic>
        <p:nvPicPr>
          <p:cNvPr id="5" name="Picture 4" descr="A screen shot of a computer code&#10;&#10;Description automatically generated">
            <a:extLst>
              <a:ext uri="{FF2B5EF4-FFF2-40B4-BE49-F238E27FC236}">
                <a16:creationId xmlns:a16="http://schemas.microsoft.com/office/drawing/2014/main" id="{04E4936B-4C76-CDEF-6A4E-BB9766C10D2D}"/>
              </a:ext>
            </a:extLst>
          </p:cNvPr>
          <p:cNvPicPr>
            <a:picLocks noChangeAspect="1"/>
          </p:cNvPicPr>
          <p:nvPr/>
        </p:nvPicPr>
        <p:blipFill rotWithShape="1">
          <a:blip r:embed="rId3"/>
          <a:srcRect l="1893" r="1787" b="9297"/>
          <a:stretch/>
        </p:blipFill>
        <p:spPr>
          <a:xfrm>
            <a:off x="226242" y="3970511"/>
            <a:ext cx="5712644" cy="25227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computer screen with text&#10;&#10;Description automatically generated">
            <a:extLst>
              <a:ext uri="{FF2B5EF4-FFF2-40B4-BE49-F238E27FC236}">
                <a16:creationId xmlns:a16="http://schemas.microsoft.com/office/drawing/2014/main" id="{F758F867-397C-6618-E328-23D2C0229910}"/>
              </a:ext>
            </a:extLst>
          </p:cNvPr>
          <p:cNvPicPr>
            <a:picLocks noChangeAspect="1"/>
          </p:cNvPicPr>
          <p:nvPr/>
        </p:nvPicPr>
        <p:blipFill rotWithShape="1">
          <a:blip r:embed="rId4"/>
          <a:srcRect l="1960" r="2739"/>
          <a:stretch/>
        </p:blipFill>
        <p:spPr>
          <a:xfrm>
            <a:off x="6715029" y="3745975"/>
            <a:ext cx="5143891" cy="2971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622532EF-40A5-D430-C6C5-7CAB6ECD2B13}"/>
              </a:ext>
            </a:extLst>
          </p:cNvPr>
          <p:cNvSpPr txBox="1"/>
          <p:nvPr/>
        </p:nvSpPr>
        <p:spPr>
          <a:xfrm>
            <a:off x="1200346" y="2019124"/>
            <a:ext cx="3764435" cy="1754326"/>
          </a:xfrm>
          <a:prstGeom prst="rect">
            <a:avLst/>
          </a:prstGeom>
          <a:noFill/>
        </p:spPr>
        <p:txBody>
          <a:bodyPr wrap="square">
            <a:spAutoFit/>
          </a:bodyPr>
          <a:lstStyle/>
          <a:p>
            <a:pPr algn="ctr"/>
            <a:r>
              <a:rPr lang="en-GB" b="1" dirty="0" err="1">
                <a:effectLst/>
                <a:latin typeface="Berlin Sans FB" panose="020E0602020502020306" pitchFamily="34" charset="77"/>
              </a:rPr>
              <a:t>HKP.class</a:t>
            </a:r>
            <a:endParaRPr lang="en-GB" b="1" dirty="0">
              <a:effectLst/>
              <a:latin typeface="Berlin Sans FB" panose="020E0602020502020306" pitchFamily="34" charset="77"/>
            </a:endParaRPr>
          </a:p>
          <a:p>
            <a:pPr algn="ctr"/>
            <a:r>
              <a:rPr lang="en-GB" dirty="0">
                <a:effectLst/>
                <a:latin typeface="Berlin Sans FB" panose="020E0602020502020306" pitchFamily="34" charset="77"/>
              </a:rPr>
              <a:t>The 'Suppress MM' function computes the MM/IL ratio and arranges the elements in descending order of this ratio. It then invokes the 'm' method to suppress the moles. </a:t>
            </a:r>
            <a:endParaRPr lang="en-IT" dirty="0"/>
          </a:p>
        </p:txBody>
      </p:sp>
    </p:spTree>
    <p:extLst>
      <p:ext uri="{BB962C8B-B14F-4D97-AF65-F5344CB8AC3E}">
        <p14:creationId xmlns:p14="http://schemas.microsoft.com/office/powerpoint/2010/main" val="290220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4" descr="Numeri digitali">
            <a:extLst>
              <a:ext uri="{FF2B5EF4-FFF2-40B4-BE49-F238E27FC236}">
                <a16:creationId xmlns:a16="http://schemas.microsoft.com/office/drawing/2014/main" id="{D61423D5-43B6-0FFB-3C1F-2DDB99215B16}"/>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6561" b="9169"/>
          <a:stretch/>
        </p:blipFill>
        <p:spPr>
          <a:xfrm>
            <a:off x="20" y="10"/>
            <a:ext cx="12191980" cy="6857990"/>
          </a:xfrm>
          <a:prstGeom prst="rect">
            <a:avLst/>
          </a:prstGeom>
          <a:noFill/>
        </p:spPr>
      </p:pic>
      <p:sp>
        <p:nvSpPr>
          <p:cNvPr id="5" name="Rectangle 4">
            <a:extLst>
              <a:ext uri="{FF2B5EF4-FFF2-40B4-BE49-F238E27FC236}">
                <a16:creationId xmlns:a16="http://schemas.microsoft.com/office/drawing/2014/main" id="{5196091C-8FA8-6DAB-3768-E5BA818B2D3C}"/>
              </a:ext>
            </a:extLst>
          </p:cNvPr>
          <p:cNvSpPr/>
          <p:nvPr/>
        </p:nvSpPr>
        <p:spPr>
          <a:xfrm>
            <a:off x="451092" y="779927"/>
            <a:ext cx="11237843" cy="568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sz="7200" dirty="0"/>
              <a:t>PERFORMANCES</a:t>
            </a:r>
          </a:p>
        </p:txBody>
      </p:sp>
    </p:spTree>
    <p:extLst>
      <p:ext uri="{BB962C8B-B14F-4D97-AF65-F5344CB8AC3E}">
        <p14:creationId xmlns:p14="http://schemas.microsoft.com/office/powerpoint/2010/main" val="178322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latin typeface="Berlin Sans FB" panose="020E0602020502020306" pitchFamily="34" charset="0"/>
              </a:rPr>
              <a:t>Performance </a:t>
            </a:r>
            <a:r>
              <a:rPr lang="it-IT" dirty="0" err="1">
                <a:latin typeface="Berlin Sans FB" panose="020E0602020502020306" pitchFamily="34" charset="0"/>
              </a:rPr>
              <a:t>analysis</a:t>
            </a:r>
            <a:r>
              <a:rPr lang="it-IT" dirty="0">
                <a:latin typeface="Berlin Sans FB" panose="020E0602020502020306" pitchFamily="34" charset="0"/>
              </a:rPr>
              <a:t> </a:t>
            </a:r>
            <a:r>
              <a:rPr lang="it-IT" dirty="0" err="1">
                <a:latin typeface="Berlin Sans FB" panose="020E0602020502020306" pitchFamily="34" charset="0"/>
              </a:rPr>
              <a:t>summary</a:t>
            </a:r>
            <a:endParaRPr lang="it-IT" dirty="0">
              <a:latin typeface="Berlin Sans FB" panose="020E0602020502020306" pitchFamily="34" charset="0"/>
            </a:endParaRPr>
          </a:p>
        </p:txBody>
      </p:sp>
      <p:sp>
        <p:nvSpPr>
          <p:cNvPr id="5" name="TextBox 4">
            <a:extLst>
              <a:ext uri="{FF2B5EF4-FFF2-40B4-BE49-F238E27FC236}">
                <a16:creationId xmlns:a16="http://schemas.microsoft.com/office/drawing/2014/main" id="{F697420F-18AE-88DA-ACAA-F806B3D53EF9}"/>
              </a:ext>
            </a:extLst>
          </p:cNvPr>
          <p:cNvSpPr txBox="1"/>
          <p:nvPr/>
        </p:nvSpPr>
        <p:spPr>
          <a:xfrm>
            <a:off x="1327866" y="2435023"/>
            <a:ext cx="2425148" cy="2585323"/>
          </a:xfrm>
          <a:prstGeom prst="rect">
            <a:avLst/>
          </a:prstGeom>
          <a:noFill/>
        </p:spPr>
        <p:txBody>
          <a:bodyPr wrap="square" rtlCol="0">
            <a:spAutoFit/>
          </a:bodyPr>
          <a:lstStyle/>
          <a:p>
            <a:pPr algn="ctr"/>
            <a:r>
              <a:rPr lang="en-IT" b="1" dirty="0"/>
              <a:t>Dataset</a:t>
            </a:r>
          </a:p>
          <a:p>
            <a:endParaRPr lang="en-IT" dirty="0"/>
          </a:p>
          <a:p>
            <a:r>
              <a:rPr lang="en-IT" dirty="0"/>
              <a:t>The dataset used for performance analysis consists of 1000 rows, with 6 columns for public elements and 24 columns for private elements.</a:t>
            </a:r>
          </a:p>
        </p:txBody>
      </p:sp>
      <p:sp>
        <p:nvSpPr>
          <p:cNvPr id="6" name="TextBox 5">
            <a:extLst>
              <a:ext uri="{FF2B5EF4-FFF2-40B4-BE49-F238E27FC236}">
                <a16:creationId xmlns:a16="http://schemas.microsoft.com/office/drawing/2014/main" id="{AE2D75B2-A088-EACC-97E0-6231382625EC}"/>
              </a:ext>
            </a:extLst>
          </p:cNvPr>
          <p:cNvSpPr txBox="1"/>
          <p:nvPr/>
        </p:nvSpPr>
        <p:spPr>
          <a:xfrm>
            <a:off x="4711146" y="2435023"/>
            <a:ext cx="2425148" cy="3693319"/>
          </a:xfrm>
          <a:prstGeom prst="rect">
            <a:avLst/>
          </a:prstGeom>
          <a:noFill/>
        </p:spPr>
        <p:txBody>
          <a:bodyPr wrap="square" rtlCol="0">
            <a:spAutoFit/>
          </a:bodyPr>
          <a:lstStyle/>
          <a:p>
            <a:pPr algn="ctr"/>
            <a:r>
              <a:rPr lang="en-IT" b="1" dirty="0"/>
              <a:t>Interest</a:t>
            </a:r>
          </a:p>
          <a:p>
            <a:endParaRPr lang="en-IT" dirty="0"/>
          </a:p>
          <a:p>
            <a:r>
              <a:rPr lang="en-IT" dirty="0"/>
              <a:t>Our objective was to assess the efficiency by varying h, k and p, using four different approaches for minimal moles elimination:</a:t>
            </a:r>
          </a:p>
          <a:p>
            <a:pPr marL="285750" indent="-285750">
              <a:buFont typeface="Arial" panose="020B0604020202020204" pitchFamily="34" charset="0"/>
              <a:buChar char="•"/>
            </a:pPr>
            <a:r>
              <a:rPr lang="en-IT" dirty="0"/>
              <a:t>One at a time</a:t>
            </a:r>
          </a:p>
          <a:p>
            <a:pPr marL="285750" indent="-285750">
              <a:buFont typeface="Arial" panose="020B0604020202020204" pitchFamily="34" charset="0"/>
              <a:buChar char="•"/>
            </a:pPr>
            <a:r>
              <a:rPr lang="en-IT" dirty="0"/>
              <a:t>Half of them</a:t>
            </a:r>
          </a:p>
          <a:p>
            <a:pPr marL="285750" indent="-285750">
              <a:buFont typeface="Arial" panose="020B0604020202020204" pitchFamily="34" charset="0"/>
              <a:buChar char="•"/>
            </a:pPr>
            <a:r>
              <a:rPr lang="en-IT" dirty="0"/>
              <a:t>All of them</a:t>
            </a:r>
          </a:p>
          <a:p>
            <a:pPr marL="285750" indent="-285750">
              <a:buFont typeface="Arial" panose="020B0604020202020204" pitchFamily="34" charset="0"/>
              <a:buChar char="•"/>
            </a:pPr>
            <a:r>
              <a:rPr lang="en-IT" dirty="0"/>
              <a:t>Only the first 10-15-20-25</a:t>
            </a:r>
          </a:p>
        </p:txBody>
      </p:sp>
      <p:sp>
        <p:nvSpPr>
          <p:cNvPr id="7" name="TextBox 6">
            <a:extLst>
              <a:ext uri="{FF2B5EF4-FFF2-40B4-BE49-F238E27FC236}">
                <a16:creationId xmlns:a16="http://schemas.microsoft.com/office/drawing/2014/main" id="{103674EC-4116-20E6-96B3-3ED43611354B}"/>
              </a:ext>
            </a:extLst>
          </p:cNvPr>
          <p:cNvSpPr txBox="1"/>
          <p:nvPr/>
        </p:nvSpPr>
        <p:spPr>
          <a:xfrm>
            <a:off x="8094426" y="2435023"/>
            <a:ext cx="2425148" cy="3416320"/>
          </a:xfrm>
          <a:prstGeom prst="rect">
            <a:avLst/>
          </a:prstGeom>
          <a:noFill/>
        </p:spPr>
        <p:txBody>
          <a:bodyPr wrap="square" rtlCol="0">
            <a:spAutoFit/>
          </a:bodyPr>
          <a:lstStyle/>
          <a:p>
            <a:pPr algn="ctr"/>
            <a:r>
              <a:rPr lang="en-IT" b="1" dirty="0"/>
              <a:t>Method</a:t>
            </a:r>
          </a:p>
          <a:p>
            <a:endParaRPr lang="en-IT" dirty="0"/>
          </a:p>
          <a:p>
            <a:r>
              <a:rPr lang="en-IT" dirty="0"/>
              <a:t>We employed a Python notebook to execute the script with diverse heuristic and of h, k and p values, saving the performance data. Subsequently, we used these results to generate statistics and visual representations</a:t>
            </a:r>
          </a:p>
        </p:txBody>
      </p:sp>
    </p:spTree>
    <p:extLst>
      <p:ext uri="{BB962C8B-B14F-4D97-AF65-F5344CB8AC3E}">
        <p14:creationId xmlns:p14="http://schemas.microsoft.com/office/powerpoint/2010/main" val="51674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latin typeface="Berlin Sans FB" panose="020E0602020502020306" pitchFamily="34" charset="0"/>
              </a:rPr>
              <a:t>paper </a:t>
            </a:r>
            <a:r>
              <a:rPr lang="it-IT" dirty="0" err="1">
                <a:latin typeface="Berlin Sans FB" panose="020E0602020502020306" pitchFamily="34" charset="0"/>
              </a:rPr>
              <a:t>approach</a:t>
            </a:r>
            <a:r>
              <a:rPr lang="it-IT" dirty="0">
                <a:latin typeface="Berlin Sans FB" panose="020E0602020502020306" pitchFamily="34" charset="0"/>
              </a:rPr>
              <a:t> (</a:t>
            </a:r>
            <a:r>
              <a:rPr lang="it-IT" dirty="0" err="1">
                <a:latin typeface="Berlin Sans FB" panose="020E0602020502020306" pitchFamily="34" charset="0"/>
              </a:rPr>
              <a:t>Onlymax</a:t>
            </a:r>
            <a:r>
              <a:rPr lang="it-IT" dirty="0">
                <a:latin typeface="Berlin Sans FB" panose="020E0602020502020306" pitchFamily="34" charset="0"/>
              </a:rPr>
              <a:t>)</a:t>
            </a:r>
          </a:p>
        </p:txBody>
      </p:sp>
      <p:pic>
        <p:nvPicPr>
          <p:cNvPr id="3" name="Picture 2">
            <a:extLst>
              <a:ext uri="{FF2B5EF4-FFF2-40B4-BE49-F238E27FC236}">
                <a16:creationId xmlns:a16="http://schemas.microsoft.com/office/drawing/2014/main" id="{FD3F2A08-AD60-08CC-E0A3-F158FF5A3401}"/>
              </a:ext>
            </a:extLst>
          </p:cNvPr>
          <p:cNvPicPr>
            <a:picLocks noChangeAspect="1"/>
          </p:cNvPicPr>
          <p:nvPr/>
        </p:nvPicPr>
        <p:blipFill>
          <a:blip r:embed="rId3"/>
          <a:stretch>
            <a:fillRect/>
          </a:stretch>
        </p:blipFill>
        <p:spPr>
          <a:xfrm>
            <a:off x="178013" y="2864280"/>
            <a:ext cx="3503731" cy="3062963"/>
          </a:xfrm>
          <a:prstGeom prst="rect">
            <a:avLst/>
          </a:prstGeom>
        </p:spPr>
      </p:pic>
      <p:pic>
        <p:nvPicPr>
          <p:cNvPr id="4" name="Picture 3">
            <a:extLst>
              <a:ext uri="{FF2B5EF4-FFF2-40B4-BE49-F238E27FC236}">
                <a16:creationId xmlns:a16="http://schemas.microsoft.com/office/drawing/2014/main" id="{34EC6DEC-C149-5C08-553A-8C5EDFBECF04}"/>
              </a:ext>
            </a:extLst>
          </p:cNvPr>
          <p:cNvPicPr>
            <a:picLocks noChangeAspect="1"/>
          </p:cNvPicPr>
          <p:nvPr/>
        </p:nvPicPr>
        <p:blipFill>
          <a:blip r:embed="rId4"/>
          <a:stretch>
            <a:fillRect/>
          </a:stretch>
        </p:blipFill>
        <p:spPr>
          <a:xfrm>
            <a:off x="3791139" y="3124618"/>
            <a:ext cx="4609722" cy="2504616"/>
          </a:xfrm>
          <a:prstGeom prst="rect">
            <a:avLst/>
          </a:prstGeom>
        </p:spPr>
      </p:pic>
      <p:pic>
        <p:nvPicPr>
          <p:cNvPr id="5" name="Picture 4">
            <a:extLst>
              <a:ext uri="{FF2B5EF4-FFF2-40B4-BE49-F238E27FC236}">
                <a16:creationId xmlns:a16="http://schemas.microsoft.com/office/drawing/2014/main" id="{C2B155ED-C9F9-BFBD-44CD-DFD73C2A985C}"/>
              </a:ext>
            </a:extLst>
          </p:cNvPr>
          <p:cNvPicPr>
            <a:picLocks noChangeAspect="1"/>
          </p:cNvPicPr>
          <p:nvPr/>
        </p:nvPicPr>
        <p:blipFill>
          <a:blip r:embed="rId5"/>
          <a:stretch>
            <a:fillRect/>
          </a:stretch>
        </p:blipFill>
        <p:spPr>
          <a:xfrm>
            <a:off x="8510257" y="2864280"/>
            <a:ext cx="3458907" cy="3062963"/>
          </a:xfrm>
          <a:prstGeom prst="rect">
            <a:avLst/>
          </a:prstGeom>
        </p:spPr>
      </p:pic>
    </p:spTree>
    <p:extLst>
      <p:ext uri="{BB962C8B-B14F-4D97-AF65-F5344CB8AC3E}">
        <p14:creationId xmlns:p14="http://schemas.microsoft.com/office/powerpoint/2010/main" val="359565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err="1">
                <a:latin typeface="Berlin Sans FB" panose="020E0602020502020306" pitchFamily="34" charset="0"/>
              </a:rPr>
              <a:t>Heuristic</a:t>
            </a:r>
            <a:r>
              <a:rPr lang="it-IT" dirty="0">
                <a:latin typeface="Berlin Sans FB" panose="020E0602020502020306" pitchFamily="34" charset="0"/>
              </a:rPr>
              <a:t> i ( </a:t>
            </a:r>
            <a:r>
              <a:rPr lang="it-IT" dirty="0" err="1">
                <a:latin typeface="Berlin Sans FB" panose="020E0602020502020306" pitchFamily="34" charset="0"/>
              </a:rPr>
              <a:t>half</a:t>
            </a:r>
            <a:r>
              <a:rPr lang="it-IT" dirty="0">
                <a:latin typeface="Berlin Sans FB" panose="020E0602020502020306" pitchFamily="34" charset="0"/>
              </a:rPr>
              <a:t>)</a:t>
            </a:r>
          </a:p>
        </p:txBody>
      </p:sp>
      <p:sp>
        <p:nvSpPr>
          <p:cNvPr id="3" name="TextBox 2">
            <a:extLst>
              <a:ext uri="{FF2B5EF4-FFF2-40B4-BE49-F238E27FC236}">
                <a16:creationId xmlns:a16="http://schemas.microsoft.com/office/drawing/2014/main" id="{17F85841-F9DA-B89B-2458-11B9B3104DA3}"/>
              </a:ext>
            </a:extLst>
          </p:cNvPr>
          <p:cNvSpPr txBox="1"/>
          <p:nvPr/>
        </p:nvSpPr>
        <p:spPr>
          <a:xfrm>
            <a:off x="2798859" y="1510748"/>
            <a:ext cx="184731" cy="369332"/>
          </a:xfrm>
          <a:prstGeom prst="rect">
            <a:avLst/>
          </a:prstGeom>
          <a:noFill/>
        </p:spPr>
        <p:txBody>
          <a:bodyPr wrap="none" rtlCol="0">
            <a:spAutoFit/>
          </a:bodyPr>
          <a:lstStyle/>
          <a:p>
            <a:endParaRPr lang="en-IT" dirty="0"/>
          </a:p>
        </p:txBody>
      </p:sp>
      <p:pic>
        <p:nvPicPr>
          <p:cNvPr id="4" name="Picture 3">
            <a:extLst>
              <a:ext uri="{FF2B5EF4-FFF2-40B4-BE49-F238E27FC236}">
                <a16:creationId xmlns:a16="http://schemas.microsoft.com/office/drawing/2014/main" id="{08DA9282-6872-9613-200A-5EC006B31C92}"/>
              </a:ext>
            </a:extLst>
          </p:cNvPr>
          <p:cNvPicPr>
            <a:picLocks noChangeAspect="1"/>
          </p:cNvPicPr>
          <p:nvPr/>
        </p:nvPicPr>
        <p:blipFill>
          <a:blip r:embed="rId3"/>
          <a:stretch>
            <a:fillRect/>
          </a:stretch>
        </p:blipFill>
        <p:spPr>
          <a:xfrm>
            <a:off x="189296" y="2746208"/>
            <a:ext cx="3502503" cy="3149180"/>
          </a:xfrm>
          <a:prstGeom prst="rect">
            <a:avLst/>
          </a:prstGeom>
        </p:spPr>
      </p:pic>
      <p:pic>
        <p:nvPicPr>
          <p:cNvPr id="5" name="Picture 4">
            <a:extLst>
              <a:ext uri="{FF2B5EF4-FFF2-40B4-BE49-F238E27FC236}">
                <a16:creationId xmlns:a16="http://schemas.microsoft.com/office/drawing/2014/main" id="{0063EA21-6EB8-0A46-FF53-DD5D23AE25C3}"/>
              </a:ext>
            </a:extLst>
          </p:cNvPr>
          <p:cNvPicPr>
            <a:picLocks noChangeAspect="1"/>
          </p:cNvPicPr>
          <p:nvPr/>
        </p:nvPicPr>
        <p:blipFill>
          <a:blip r:embed="rId4"/>
          <a:stretch>
            <a:fillRect/>
          </a:stretch>
        </p:blipFill>
        <p:spPr>
          <a:xfrm>
            <a:off x="8477158" y="2746208"/>
            <a:ext cx="3525546" cy="3149180"/>
          </a:xfrm>
          <a:prstGeom prst="rect">
            <a:avLst/>
          </a:prstGeom>
        </p:spPr>
      </p:pic>
      <p:pic>
        <p:nvPicPr>
          <p:cNvPr id="6" name="Picture 5">
            <a:extLst>
              <a:ext uri="{FF2B5EF4-FFF2-40B4-BE49-F238E27FC236}">
                <a16:creationId xmlns:a16="http://schemas.microsoft.com/office/drawing/2014/main" id="{0ABFB582-2514-1D6D-39B6-4AE8D6940791}"/>
              </a:ext>
            </a:extLst>
          </p:cNvPr>
          <p:cNvPicPr>
            <a:picLocks noChangeAspect="1"/>
          </p:cNvPicPr>
          <p:nvPr/>
        </p:nvPicPr>
        <p:blipFill>
          <a:blip r:embed="rId5"/>
          <a:stretch>
            <a:fillRect/>
          </a:stretch>
        </p:blipFill>
        <p:spPr>
          <a:xfrm>
            <a:off x="3912379" y="3123446"/>
            <a:ext cx="4367241" cy="2394704"/>
          </a:xfrm>
          <a:prstGeom prst="rect">
            <a:avLst/>
          </a:prstGeom>
        </p:spPr>
      </p:pic>
    </p:spTree>
    <p:extLst>
      <p:ext uri="{BB962C8B-B14F-4D97-AF65-F5344CB8AC3E}">
        <p14:creationId xmlns:p14="http://schemas.microsoft.com/office/powerpoint/2010/main" val="395421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err="1">
                <a:latin typeface="Berlin Sans FB" panose="020E0602020502020306" pitchFamily="34" charset="0"/>
              </a:rPr>
              <a:t>Heuristic</a:t>
            </a:r>
            <a:r>
              <a:rPr lang="it-IT" dirty="0">
                <a:latin typeface="Berlin Sans FB" panose="020E0602020502020306" pitchFamily="34" charset="0"/>
              </a:rPr>
              <a:t> ii (TOP X)</a:t>
            </a:r>
          </a:p>
        </p:txBody>
      </p:sp>
      <p:pic>
        <p:nvPicPr>
          <p:cNvPr id="9" name="Picture 8">
            <a:extLst>
              <a:ext uri="{FF2B5EF4-FFF2-40B4-BE49-F238E27FC236}">
                <a16:creationId xmlns:a16="http://schemas.microsoft.com/office/drawing/2014/main" id="{818D38C5-37CC-B687-25BD-3C2ED1CD28B8}"/>
              </a:ext>
            </a:extLst>
          </p:cNvPr>
          <p:cNvPicPr>
            <a:picLocks noChangeAspect="1"/>
          </p:cNvPicPr>
          <p:nvPr/>
        </p:nvPicPr>
        <p:blipFill>
          <a:blip r:embed="rId3"/>
          <a:stretch>
            <a:fillRect/>
          </a:stretch>
        </p:blipFill>
        <p:spPr>
          <a:xfrm>
            <a:off x="64007" y="2824681"/>
            <a:ext cx="3810448" cy="3005939"/>
          </a:xfrm>
          <a:prstGeom prst="rect">
            <a:avLst/>
          </a:prstGeom>
        </p:spPr>
      </p:pic>
      <p:pic>
        <p:nvPicPr>
          <p:cNvPr id="10" name="Picture 9">
            <a:extLst>
              <a:ext uri="{FF2B5EF4-FFF2-40B4-BE49-F238E27FC236}">
                <a16:creationId xmlns:a16="http://schemas.microsoft.com/office/drawing/2014/main" id="{37448B6E-D604-3132-8FF8-DAA5448C4700}"/>
              </a:ext>
            </a:extLst>
          </p:cNvPr>
          <p:cNvPicPr>
            <a:picLocks noChangeAspect="1"/>
          </p:cNvPicPr>
          <p:nvPr/>
        </p:nvPicPr>
        <p:blipFill>
          <a:blip r:embed="rId4"/>
          <a:stretch>
            <a:fillRect/>
          </a:stretch>
        </p:blipFill>
        <p:spPr>
          <a:xfrm>
            <a:off x="4223227" y="2900788"/>
            <a:ext cx="3810000" cy="2781300"/>
          </a:xfrm>
          <a:prstGeom prst="rect">
            <a:avLst/>
          </a:prstGeom>
        </p:spPr>
      </p:pic>
      <p:pic>
        <p:nvPicPr>
          <p:cNvPr id="11" name="Picture 10">
            <a:extLst>
              <a:ext uri="{FF2B5EF4-FFF2-40B4-BE49-F238E27FC236}">
                <a16:creationId xmlns:a16="http://schemas.microsoft.com/office/drawing/2014/main" id="{FAC0814D-F562-F1EE-A8DC-C221EF37A525}"/>
              </a:ext>
            </a:extLst>
          </p:cNvPr>
          <p:cNvPicPr>
            <a:picLocks noChangeAspect="1"/>
          </p:cNvPicPr>
          <p:nvPr/>
        </p:nvPicPr>
        <p:blipFill>
          <a:blip r:embed="rId5"/>
          <a:stretch>
            <a:fillRect/>
          </a:stretch>
        </p:blipFill>
        <p:spPr>
          <a:xfrm>
            <a:off x="8382000" y="2837381"/>
            <a:ext cx="3810000" cy="2768600"/>
          </a:xfrm>
          <a:prstGeom prst="rect">
            <a:avLst/>
          </a:prstGeom>
        </p:spPr>
      </p:pic>
    </p:spTree>
    <p:extLst>
      <p:ext uri="{BB962C8B-B14F-4D97-AF65-F5344CB8AC3E}">
        <p14:creationId xmlns:p14="http://schemas.microsoft.com/office/powerpoint/2010/main" val="143579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ttangolo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8" name="Segnaposto contenuto 4" descr="Numeri digitali">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po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ttangolo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ttangolo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8" name="Rettangolo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 name="Tito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it-IT" sz="2800" dirty="0">
                <a:solidFill>
                  <a:schemeClr val="bg1"/>
                </a:solidFill>
                <a:latin typeface="Berlin Sans FB" panose="020E0602020502020306" pitchFamily="34" charset="0"/>
              </a:rPr>
              <a:t>Checking </a:t>
            </a:r>
            <a:r>
              <a:rPr lang="it-IT" sz="2800" dirty="0" err="1">
                <a:solidFill>
                  <a:schemeClr val="bg1"/>
                </a:solidFill>
                <a:latin typeface="Berlin Sans FB" panose="020E0602020502020306" pitchFamily="34" charset="0"/>
              </a:rPr>
              <a:t>anonimity</a:t>
            </a:r>
            <a:r>
              <a:rPr lang="it-IT" sz="2800" dirty="0">
                <a:solidFill>
                  <a:schemeClr val="bg1"/>
                </a:solidFill>
                <a:latin typeface="Berlin Sans FB" panose="020E0602020502020306" pitchFamily="34" charset="0"/>
              </a:rPr>
              <a:t> of </a:t>
            </a:r>
            <a:r>
              <a:rPr lang="it-IT" sz="2800" dirty="0" err="1">
                <a:solidFill>
                  <a:schemeClr val="bg1"/>
                </a:solidFill>
                <a:latin typeface="Berlin Sans FB" panose="020E0602020502020306" pitchFamily="34" charset="0"/>
              </a:rPr>
              <a:t>transaction</a:t>
            </a:r>
            <a:r>
              <a:rPr lang="it-IT" sz="2800" dirty="0">
                <a:solidFill>
                  <a:schemeClr val="bg1"/>
                </a:solidFill>
                <a:latin typeface="Berlin Sans FB" panose="020E0602020502020306" pitchFamily="34" charset="0"/>
              </a:rPr>
              <a:t> databases </a:t>
            </a:r>
            <a:r>
              <a:rPr lang="it-IT" sz="2800" dirty="0" err="1">
                <a:solidFill>
                  <a:schemeClr val="bg1"/>
                </a:solidFill>
                <a:latin typeface="Berlin Sans FB" panose="020E0602020502020306" pitchFamily="34" charset="0"/>
              </a:rPr>
              <a:t>through</a:t>
            </a:r>
            <a:r>
              <a:rPr lang="it-IT" sz="2800" dirty="0">
                <a:solidFill>
                  <a:schemeClr val="bg1"/>
                </a:solidFill>
                <a:latin typeface="Berlin Sans FB" panose="020E0602020502020306" pitchFamily="34" charset="0"/>
              </a:rPr>
              <a:t> (</a:t>
            </a:r>
            <a:r>
              <a:rPr lang="it-IT" sz="2800" dirty="0" err="1">
                <a:solidFill>
                  <a:schemeClr val="bg1"/>
                </a:solidFill>
                <a:latin typeface="Berlin Sans FB" panose="020E0602020502020306" pitchFamily="34" charset="0"/>
              </a:rPr>
              <a:t>h,k,p</a:t>
            </a:r>
            <a:r>
              <a:rPr lang="it-IT" sz="2800" dirty="0">
                <a:solidFill>
                  <a:schemeClr val="bg1"/>
                </a:solidFill>
                <a:latin typeface="Berlin Sans FB" panose="020E0602020502020306" pitchFamily="34" charset="0"/>
              </a:rPr>
              <a:t>)-</a:t>
            </a:r>
            <a:r>
              <a:rPr lang="it-IT" sz="2800" dirty="0" err="1">
                <a:solidFill>
                  <a:schemeClr val="bg1"/>
                </a:solidFill>
                <a:latin typeface="Berlin Sans FB" panose="020E0602020502020306" pitchFamily="34" charset="0"/>
              </a:rPr>
              <a:t>Coherence</a:t>
            </a:r>
            <a:endParaRPr lang="it-IT" dirty="0">
              <a:latin typeface="Berlin Sans FB" panose="020E0602020502020306" pitchFamily="34" charset="0"/>
            </a:endParaRPr>
          </a:p>
        </p:txBody>
      </p:sp>
      <p:graphicFrame>
        <p:nvGraphicFramePr>
          <p:cNvPr id="6" name="Segnaposto contenut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8788002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err="1">
                <a:latin typeface="Berlin Sans FB" panose="020E0602020502020306" pitchFamily="34" charset="0"/>
              </a:rPr>
              <a:t>Heuristic</a:t>
            </a:r>
            <a:r>
              <a:rPr lang="it-IT" dirty="0">
                <a:latin typeface="Berlin Sans FB" panose="020E0602020502020306" pitchFamily="34" charset="0"/>
              </a:rPr>
              <a:t> ii (TOP X) </a:t>
            </a:r>
            <a:r>
              <a:rPr lang="it-IT" sz="1600" dirty="0">
                <a:latin typeface="Berlin Sans FB" panose="020E0602020502020306" pitchFamily="34" charset="0"/>
              </a:rPr>
              <a:t>continue</a:t>
            </a:r>
          </a:p>
        </p:txBody>
      </p:sp>
      <p:pic>
        <p:nvPicPr>
          <p:cNvPr id="3" name="Picture 2">
            <a:extLst>
              <a:ext uri="{FF2B5EF4-FFF2-40B4-BE49-F238E27FC236}">
                <a16:creationId xmlns:a16="http://schemas.microsoft.com/office/drawing/2014/main" id="{3FFAFEDE-30C1-F2D7-A1BA-2FD0385FA5F8}"/>
              </a:ext>
            </a:extLst>
          </p:cNvPr>
          <p:cNvPicPr>
            <a:picLocks noChangeAspect="1"/>
          </p:cNvPicPr>
          <p:nvPr/>
        </p:nvPicPr>
        <p:blipFill>
          <a:blip r:embed="rId3"/>
          <a:stretch>
            <a:fillRect/>
          </a:stretch>
        </p:blipFill>
        <p:spPr>
          <a:xfrm>
            <a:off x="1298583" y="2174592"/>
            <a:ext cx="9883955" cy="4217154"/>
          </a:xfrm>
          <a:prstGeom prst="rect">
            <a:avLst/>
          </a:prstGeom>
        </p:spPr>
      </p:pic>
    </p:spTree>
    <p:extLst>
      <p:ext uri="{BB962C8B-B14F-4D97-AF65-F5344CB8AC3E}">
        <p14:creationId xmlns:p14="http://schemas.microsoft.com/office/powerpoint/2010/main" val="254546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err="1">
                <a:latin typeface="Berlin Sans FB" panose="020E0602020502020306" pitchFamily="34" charset="0"/>
              </a:rPr>
              <a:t>heuristic</a:t>
            </a:r>
            <a:r>
              <a:rPr lang="it-IT" dirty="0">
                <a:latin typeface="Berlin Sans FB" panose="020E0602020502020306" pitchFamily="34" charset="0"/>
              </a:rPr>
              <a:t> iii (</a:t>
            </a:r>
            <a:r>
              <a:rPr lang="it-IT" dirty="0" err="1">
                <a:latin typeface="Berlin Sans FB" panose="020E0602020502020306" pitchFamily="34" charset="0"/>
              </a:rPr>
              <a:t>suppress</a:t>
            </a:r>
            <a:r>
              <a:rPr lang="it-IT" dirty="0">
                <a:latin typeface="Berlin Sans FB" panose="020E0602020502020306" pitchFamily="34" charset="0"/>
              </a:rPr>
              <a:t> </a:t>
            </a:r>
            <a:r>
              <a:rPr lang="it-IT" dirty="0" err="1">
                <a:latin typeface="Berlin Sans FB" panose="020E0602020502020306" pitchFamily="34" charset="0"/>
              </a:rPr>
              <a:t>all</a:t>
            </a:r>
            <a:r>
              <a:rPr lang="it-IT" dirty="0">
                <a:latin typeface="Berlin Sans FB" panose="020E0602020502020306" pitchFamily="34" charset="0"/>
              </a:rPr>
              <a:t>)</a:t>
            </a:r>
          </a:p>
        </p:txBody>
      </p:sp>
      <p:pic>
        <p:nvPicPr>
          <p:cNvPr id="3" name="Picture 2">
            <a:extLst>
              <a:ext uri="{FF2B5EF4-FFF2-40B4-BE49-F238E27FC236}">
                <a16:creationId xmlns:a16="http://schemas.microsoft.com/office/drawing/2014/main" id="{DE4FDC83-A716-4221-67A0-4220E5CE6D69}"/>
              </a:ext>
            </a:extLst>
          </p:cNvPr>
          <p:cNvPicPr>
            <a:picLocks noChangeAspect="1"/>
          </p:cNvPicPr>
          <p:nvPr/>
        </p:nvPicPr>
        <p:blipFill>
          <a:blip r:embed="rId3"/>
          <a:stretch>
            <a:fillRect/>
          </a:stretch>
        </p:blipFill>
        <p:spPr>
          <a:xfrm>
            <a:off x="3802455" y="2665698"/>
            <a:ext cx="4587089" cy="2729318"/>
          </a:xfrm>
          <a:prstGeom prst="rect">
            <a:avLst/>
          </a:prstGeom>
        </p:spPr>
      </p:pic>
      <p:pic>
        <p:nvPicPr>
          <p:cNvPr id="4" name="Picture 3">
            <a:extLst>
              <a:ext uri="{FF2B5EF4-FFF2-40B4-BE49-F238E27FC236}">
                <a16:creationId xmlns:a16="http://schemas.microsoft.com/office/drawing/2014/main" id="{EFC57289-E2DD-441E-8862-074089A68692}"/>
              </a:ext>
            </a:extLst>
          </p:cNvPr>
          <p:cNvPicPr>
            <a:picLocks noChangeAspect="1"/>
          </p:cNvPicPr>
          <p:nvPr/>
        </p:nvPicPr>
        <p:blipFill>
          <a:blip r:embed="rId4"/>
          <a:stretch>
            <a:fillRect/>
          </a:stretch>
        </p:blipFill>
        <p:spPr>
          <a:xfrm>
            <a:off x="8562658" y="2447163"/>
            <a:ext cx="3496145" cy="3122918"/>
          </a:xfrm>
          <a:prstGeom prst="rect">
            <a:avLst/>
          </a:prstGeom>
        </p:spPr>
      </p:pic>
      <p:pic>
        <p:nvPicPr>
          <p:cNvPr id="6" name="Picture 5">
            <a:extLst>
              <a:ext uri="{FF2B5EF4-FFF2-40B4-BE49-F238E27FC236}">
                <a16:creationId xmlns:a16="http://schemas.microsoft.com/office/drawing/2014/main" id="{3A9BFBBC-17BF-0263-4829-A5AF46EACE05}"/>
              </a:ext>
            </a:extLst>
          </p:cNvPr>
          <p:cNvPicPr>
            <a:picLocks noChangeAspect="1"/>
          </p:cNvPicPr>
          <p:nvPr/>
        </p:nvPicPr>
        <p:blipFill>
          <a:blip r:embed="rId5"/>
          <a:stretch>
            <a:fillRect/>
          </a:stretch>
        </p:blipFill>
        <p:spPr>
          <a:xfrm>
            <a:off x="133196" y="2458625"/>
            <a:ext cx="3496145" cy="3143464"/>
          </a:xfrm>
          <a:prstGeom prst="rect">
            <a:avLst/>
          </a:prstGeom>
        </p:spPr>
      </p:pic>
    </p:spTree>
    <p:extLst>
      <p:ext uri="{BB962C8B-B14F-4D97-AF65-F5344CB8AC3E}">
        <p14:creationId xmlns:p14="http://schemas.microsoft.com/office/powerpoint/2010/main" val="298119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latin typeface="Berlin Sans FB" panose="020E0602020502020306" pitchFamily="34" charset="0"/>
              </a:rPr>
              <a:t>Utility </a:t>
            </a:r>
            <a:r>
              <a:rPr lang="it-IT" dirty="0" err="1">
                <a:latin typeface="Berlin Sans FB" panose="020E0602020502020306" pitchFamily="34" charset="0"/>
              </a:rPr>
              <a:t>loss</a:t>
            </a:r>
            <a:endParaRPr lang="it-IT" dirty="0">
              <a:latin typeface="Berlin Sans FB" panose="020E0602020502020306" pitchFamily="34" charset="0"/>
            </a:endParaRPr>
          </a:p>
        </p:txBody>
      </p:sp>
      <p:pic>
        <p:nvPicPr>
          <p:cNvPr id="4" name="Picture 3">
            <a:extLst>
              <a:ext uri="{FF2B5EF4-FFF2-40B4-BE49-F238E27FC236}">
                <a16:creationId xmlns:a16="http://schemas.microsoft.com/office/drawing/2014/main" id="{B8B496B4-1CEF-1DB9-19C0-7440F712F8A1}"/>
              </a:ext>
            </a:extLst>
          </p:cNvPr>
          <p:cNvPicPr>
            <a:picLocks noChangeAspect="1"/>
          </p:cNvPicPr>
          <p:nvPr/>
        </p:nvPicPr>
        <p:blipFill>
          <a:blip r:embed="rId3"/>
          <a:stretch>
            <a:fillRect/>
          </a:stretch>
        </p:blipFill>
        <p:spPr>
          <a:xfrm>
            <a:off x="5390010" y="2876990"/>
            <a:ext cx="6825569" cy="2843987"/>
          </a:xfrm>
          <a:prstGeom prst="rect">
            <a:avLst/>
          </a:prstGeom>
        </p:spPr>
      </p:pic>
      <p:pic>
        <p:nvPicPr>
          <p:cNvPr id="5" name="Picture 4">
            <a:extLst>
              <a:ext uri="{FF2B5EF4-FFF2-40B4-BE49-F238E27FC236}">
                <a16:creationId xmlns:a16="http://schemas.microsoft.com/office/drawing/2014/main" id="{FFDBCF71-8750-0D5E-02EB-D32FAEE9164E}"/>
              </a:ext>
            </a:extLst>
          </p:cNvPr>
          <p:cNvPicPr>
            <a:picLocks noChangeAspect="1"/>
          </p:cNvPicPr>
          <p:nvPr/>
        </p:nvPicPr>
        <p:blipFill>
          <a:blip r:embed="rId4"/>
          <a:stretch>
            <a:fillRect/>
          </a:stretch>
        </p:blipFill>
        <p:spPr>
          <a:xfrm>
            <a:off x="0" y="2876990"/>
            <a:ext cx="5344281" cy="3019519"/>
          </a:xfrm>
          <a:prstGeom prst="rect">
            <a:avLst/>
          </a:prstGeom>
        </p:spPr>
      </p:pic>
      <p:sp>
        <p:nvSpPr>
          <p:cNvPr id="6" name="TextBox 5">
            <a:extLst>
              <a:ext uri="{FF2B5EF4-FFF2-40B4-BE49-F238E27FC236}">
                <a16:creationId xmlns:a16="http://schemas.microsoft.com/office/drawing/2014/main" id="{649DEF36-EE83-2994-3ADB-FD1FFB2BD1C7}"/>
              </a:ext>
            </a:extLst>
          </p:cNvPr>
          <p:cNvSpPr txBox="1"/>
          <p:nvPr/>
        </p:nvSpPr>
        <p:spPr>
          <a:xfrm>
            <a:off x="1032095" y="2286807"/>
            <a:ext cx="3587909" cy="369332"/>
          </a:xfrm>
          <a:prstGeom prst="rect">
            <a:avLst/>
          </a:prstGeom>
          <a:noFill/>
        </p:spPr>
        <p:txBody>
          <a:bodyPr wrap="square" rtlCol="0">
            <a:spAutoFit/>
          </a:bodyPr>
          <a:lstStyle/>
          <a:p>
            <a:pPr algn="ctr"/>
            <a:r>
              <a:rPr lang="en-IT" b="1" dirty="0"/>
              <a:t>Only_max, Half, Suppress_all</a:t>
            </a:r>
          </a:p>
        </p:txBody>
      </p:sp>
      <p:sp>
        <p:nvSpPr>
          <p:cNvPr id="7" name="TextBox 6">
            <a:extLst>
              <a:ext uri="{FF2B5EF4-FFF2-40B4-BE49-F238E27FC236}">
                <a16:creationId xmlns:a16="http://schemas.microsoft.com/office/drawing/2014/main" id="{E2AAA1A2-4BC6-0549-D938-D32BE0864E43}"/>
              </a:ext>
            </a:extLst>
          </p:cNvPr>
          <p:cNvSpPr txBox="1"/>
          <p:nvPr/>
        </p:nvSpPr>
        <p:spPr>
          <a:xfrm>
            <a:off x="7205049" y="2270560"/>
            <a:ext cx="3587909" cy="369332"/>
          </a:xfrm>
          <a:prstGeom prst="rect">
            <a:avLst/>
          </a:prstGeom>
          <a:noFill/>
        </p:spPr>
        <p:txBody>
          <a:bodyPr wrap="square" rtlCol="0">
            <a:spAutoFit/>
          </a:bodyPr>
          <a:lstStyle/>
          <a:p>
            <a:pPr algn="ctr"/>
            <a:r>
              <a:rPr lang="en-IT" b="1" dirty="0"/>
              <a:t>Top X</a:t>
            </a:r>
          </a:p>
        </p:txBody>
      </p:sp>
    </p:spTree>
    <p:extLst>
      <p:ext uri="{BB962C8B-B14F-4D97-AF65-F5344CB8AC3E}">
        <p14:creationId xmlns:p14="http://schemas.microsoft.com/office/powerpoint/2010/main" val="120598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latin typeface="Berlin Sans FB" panose="020E0602020502020306" pitchFamily="34" charset="0"/>
              </a:rPr>
              <a:t>Utility </a:t>
            </a:r>
            <a:r>
              <a:rPr lang="it-IT" dirty="0" err="1">
                <a:latin typeface="Berlin Sans FB" panose="020E0602020502020306" pitchFamily="34" charset="0"/>
              </a:rPr>
              <a:t>loss</a:t>
            </a:r>
            <a:endParaRPr lang="it-IT" dirty="0">
              <a:latin typeface="Berlin Sans FB" panose="020E0602020502020306" pitchFamily="34" charset="0"/>
            </a:endParaRPr>
          </a:p>
        </p:txBody>
      </p:sp>
      <p:pic>
        <p:nvPicPr>
          <p:cNvPr id="4" name="Picture 3">
            <a:extLst>
              <a:ext uri="{FF2B5EF4-FFF2-40B4-BE49-F238E27FC236}">
                <a16:creationId xmlns:a16="http://schemas.microsoft.com/office/drawing/2014/main" id="{B8B496B4-1CEF-1DB9-19C0-7440F712F8A1}"/>
              </a:ext>
            </a:extLst>
          </p:cNvPr>
          <p:cNvPicPr>
            <a:picLocks noChangeAspect="1"/>
          </p:cNvPicPr>
          <p:nvPr/>
        </p:nvPicPr>
        <p:blipFill>
          <a:blip r:embed="rId3"/>
          <a:stretch>
            <a:fillRect/>
          </a:stretch>
        </p:blipFill>
        <p:spPr>
          <a:xfrm>
            <a:off x="4366032" y="2632549"/>
            <a:ext cx="7798810" cy="3249504"/>
          </a:xfrm>
          <a:prstGeom prst="rect">
            <a:avLst/>
          </a:prstGeom>
        </p:spPr>
      </p:pic>
      <p:sp>
        <p:nvSpPr>
          <p:cNvPr id="6" name="TextBox 5">
            <a:extLst>
              <a:ext uri="{FF2B5EF4-FFF2-40B4-BE49-F238E27FC236}">
                <a16:creationId xmlns:a16="http://schemas.microsoft.com/office/drawing/2014/main" id="{649DEF36-EE83-2994-3ADB-FD1FFB2BD1C7}"/>
              </a:ext>
            </a:extLst>
          </p:cNvPr>
          <p:cNvSpPr txBox="1"/>
          <p:nvPr/>
        </p:nvSpPr>
        <p:spPr>
          <a:xfrm>
            <a:off x="439924" y="2308482"/>
            <a:ext cx="3587909" cy="369332"/>
          </a:xfrm>
          <a:prstGeom prst="rect">
            <a:avLst/>
          </a:prstGeom>
          <a:noFill/>
        </p:spPr>
        <p:txBody>
          <a:bodyPr wrap="square" rtlCol="0">
            <a:spAutoFit/>
          </a:bodyPr>
          <a:lstStyle/>
          <a:p>
            <a:pPr algn="ctr"/>
            <a:r>
              <a:rPr lang="en-IT" b="1" dirty="0"/>
              <a:t>Only_max, Half, Suppress_all</a:t>
            </a:r>
          </a:p>
        </p:txBody>
      </p:sp>
      <p:sp>
        <p:nvSpPr>
          <p:cNvPr id="7" name="TextBox 6">
            <a:extLst>
              <a:ext uri="{FF2B5EF4-FFF2-40B4-BE49-F238E27FC236}">
                <a16:creationId xmlns:a16="http://schemas.microsoft.com/office/drawing/2014/main" id="{E2AAA1A2-4BC6-0549-D938-D32BE0864E43}"/>
              </a:ext>
            </a:extLst>
          </p:cNvPr>
          <p:cNvSpPr txBox="1"/>
          <p:nvPr/>
        </p:nvSpPr>
        <p:spPr>
          <a:xfrm>
            <a:off x="6719743" y="2308482"/>
            <a:ext cx="3587909" cy="369332"/>
          </a:xfrm>
          <a:prstGeom prst="rect">
            <a:avLst/>
          </a:prstGeom>
          <a:noFill/>
        </p:spPr>
        <p:txBody>
          <a:bodyPr wrap="square" rtlCol="0">
            <a:spAutoFit/>
          </a:bodyPr>
          <a:lstStyle/>
          <a:p>
            <a:pPr algn="ctr"/>
            <a:r>
              <a:rPr lang="en-IT" b="1" dirty="0"/>
              <a:t>Top X</a:t>
            </a:r>
          </a:p>
        </p:txBody>
      </p:sp>
      <p:pic>
        <p:nvPicPr>
          <p:cNvPr id="3" name="Picture 2">
            <a:extLst>
              <a:ext uri="{FF2B5EF4-FFF2-40B4-BE49-F238E27FC236}">
                <a16:creationId xmlns:a16="http://schemas.microsoft.com/office/drawing/2014/main" id="{93F469F7-F659-6449-793A-1F6E402A39B7}"/>
              </a:ext>
            </a:extLst>
          </p:cNvPr>
          <p:cNvPicPr>
            <a:picLocks noChangeAspect="1"/>
          </p:cNvPicPr>
          <p:nvPr/>
        </p:nvPicPr>
        <p:blipFill>
          <a:blip r:embed="rId4"/>
          <a:stretch>
            <a:fillRect/>
          </a:stretch>
        </p:blipFill>
        <p:spPr>
          <a:xfrm>
            <a:off x="13645" y="2806451"/>
            <a:ext cx="4135732" cy="3249504"/>
          </a:xfrm>
          <a:prstGeom prst="rect">
            <a:avLst/>
          </a:prstGeom>
        </p:spPr>
      </p:pic>
    </p:spTree>
    <p:extLst>
      <p:ext uri="{BB962C8B-B14F-4D97-AF65-F5344CB8AC3E}">
        <p14:creationId xmlns:p14="http://schemas.microsoft.com/office/powerpoint/2010/main" val="2729949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763746" y="2380889"/>
            <a:ext cx="2260121" cy="810977"/>
          </a:xfrm>
        </p:spPr>
        <p:txBody>
          <a:bodyPr rtlCol="0">
            <a:normAutofit/>
          </a:bodyPr>
          <a:lstStyle/>
          <a:p>
            <a:pPr rtl="0"/>
            <a:r>
              <a:rPr lang="it-IT" dirty="0">
                <a:solidFill>
                  <a:srgbClr val="FFFFFF"/>
                </a:solidFill>
              </a:rPr>
              <a:t>thanks</a:t>
            </a:r>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4" descr="Numeri digitali">
            <a:extLst>
              <a:ext uri="{FF2B5EF4-FFF2-40B4-BE49-F238E27FC236}">
                <a16:creationId xmlns:a16="http://schemas.microsoft.com/office/drawing/2014/main" id="{D61423D5-43B6-0FFB-3C1F-2DDB99215B16}"/>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6561" b="9169"/>
          <a:stretch/>
        </p:blipFill>
        <p:spPr>
          <a:xfrm>
            <a:off x="20" y="10"/>
            <a:ext cx="12191980" cy="6857990"/>
          </a:xfrm>
          <a:prstGeom prst="rect">
            <a:avLst/>
          </a:prstGeom>
          <a:noFill/>
        </p:spPr>
      </p:pic>
      <p:sp>
        <p:nvSpPr>
          <p:cNvPr id="5" name="Rectangle 4">
            <a:extLst>
              <a:ext uri="{FF2B5EF4-FFF2-40B4-BE49-F238E27FC236}">
                <a16:creationId xmlns:a16="http://schemas.microsoft.com/office/drawing/2014/main" id="{5196091C-8FA8-6DAB-3768-E5BA818B2D3C}"/>
              </a:ext>
            </a:extLst>
          </p:cNvPr>
          <p:cNvSpPr/>
          <p:nvPr/>
        </p:nvSpPr>
        <p:spPr>
          <a:xfrm>
            <a:off x="451092" y="779927"/>
            <a:ext cx="11237843" cy="568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sz="7200" dirty="0"/>
              <a:t>HKP COHERENCE</a:t>
            </a:r>
          </a:p>
        </p:txBody>
      </p:sp>
    </p:spTree>
    <p:extLst>
      <p:ext uri="{BB962C8B-B14F-4D97-AF65-F5344CB8AC3E}">
        <p14:creationId xmlns:p14="http://schemas.microsoft.com/office/powerpoint/2010/main" val="18789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rtlCol="0" anchor="b">
            <a:normAutofit/>
          </a:bodyPr>
          <a:lstStyle/>
          <a:p>
            <a:pPr rtl="0"/>
            <a:r>
              <a:rPr lang="it-IT" dirty="0">
                <a:latin typeface="Berlin Sans FB" panose="020E0602020502020306" pitchFamily="34" charset="0"/>
              </a:rPr>
              <a:t>The </a:t>
            </a:r>
            <a:r>
              <a:rPr lang="it-IT" dirty="0" err="1">
                <a:latin typeface="Berlin Sans FB" panose="020E0602020502020306" pitchFamily="34" charset="0"/>
              </a:rPr>
              <a:t>Issue</a:t>
            </a:r>
            <a:endParaRPr lang="it-IT" dirty="0">
              <a:latin typeface="Berlin Sans FB" panose="020E0602020502020306" pitchFamily="34" charset="0"/>
            </a:endParaRPr>
          </a:p>
        </p:txBody>
      </p:sp>
      <p:sp>
        <p:nvSpPr>
          <p:cNvPr id="3" name="CasellaDiTesto 2">
            <a:extLst>
              <a:ext uri="{FF2B5EF4-FFF2-40B4-BE49-F238E27FC236}">
                <a16:creationId xmlns:a16="http://schemas.microsoft.com/office/drawing/2014/main" id="{AD1DDE8B-1AED-E708-0583-8189E3AC1EE3}"/>
              </a:ext>
            </a:extLst>
          </p:cNvPr>
          <p:cNvSpPr txBox="1"/>
          <p:nvPr/>
        </p:nvSpPr>
        <p:spPr>
          <a:xfrm>
            <a:off x="1512498" y="2664444"/>
            <a:ext cx="9046234" cy="2923877"/>
          </a:xfrm>
          <a:prstGeom prst="rect">
            <a:avLst/>
          </a:prstGeom>
          <a:noFill/>
        </p:spPr>
        <p:txBody>
          <a:bodyPr wrap="square" rtlCol="0">
            <a:spAutoFit/>
          </a:bodyPr>
          <a:lstStyle/>
          <a:p>
            <a:pPr algn="ctr"/>
            <a:r>
              <a:rPr lang="it-IT" sz="2300" b="1" i="1" dirty="0"/>
              <a:t>By Paper (Example_1):</a:t>
            </a:r>
          </a:p>
          <a:p>
            <a:pPr algn="ctr"/>
            <a:r>
              <a:rPr lang="it-IT" sz="2300" dirty="0"/>
              <a:t>AOL </a:t>
            </a:r>
            <a:r>
              <a:rPr lang="it-IT" sz="2300" dirty="0" err="1"/>
              <a:t>has</a:t>
            </a:r>
            <a:r>
              <a:rPr lang="it-IT" sz="2300" dirty="0"/>
              <a:t> </a:t>
            </a:r>
            <a:r>
              <a:rPr lang="it-IT" sz="2300" dirty="0" err="1"/>
              <a:t>recently</a:t>
            </a:r>
            <a:r>
              <a:rPr lang="it-IT" sz="2300" dirty="0"/>
              <a:t> made </a:t>
            </a:r>
            <a:r>
              <a:rPr lang="it-IT" sz="2300" dirty="0" err="1"/>
              <a:t>available</a:t>
            </a:r>
            <a:r>
              <a:rPr lang="it-IT" sz="2300" dirty="0"/>
              <a:t> a query logs database to the public, </a:t>
            </a:r>
            <a:r>
              <a:rPr lang="it-IT" sz="2300" dirty="0" err="1"/>
              <a:t>primarily</a:t>
            </a:r>
            <a:r>
              <a:rPr lang="it-IT" sz="2300" dirty="0"/>
              <a:t> for </a:t>
            </a:r>
            <a:r>
              <a:rPr lang="it-IT" sz="2300" dirty="0" err="1"/>
              <a:t>research</a:t>
            </a:r>
            <a:r>
              <a:rPr lang="it-IT" sz="2300" dirty="0"/>
              <a:t> </a:t>
            </a:r>
            <a:r>
              <a:rPr lang="it-IT" sz="2300" dirty="0" err="1"/>
              <a:t>purposes</a:t>
            </a:r>
            <a:r>
              <a:rPr lang="it-IT" sz="2300" dirty="0"/>
              <a:t>. </a:t>
            </a:r>
            <a:r>
              <a:rPr lang="it-IT" sz="2300" dirty="0" err="1"/>
              <a:t>Nevertheless</a:t>
            </a:r>
            <a:r>
              <a:rPr lang="it-IT" sz="2300" dirty="0"/>
              <a:t>, </a:t>
            </a:r>
            <a:r>
              <a:rPr lang="it-IT" sz="2300" dirty="0" err="1"/>
              <a:t>through</a:t>
            </a:r>
            <a:r>
              <a:rPr lang="it-IT" sz="2300" dirty="0"/>
              <a:t> the </a:t>
            </a:r>
            <a:r>
              <a:rPr lang="it-IT" sz="2300" dirty="0" err="1"/>
              <a:t>analysis</a:t>
            </a:r>
            <a:r>
              <a:rPr lang="it-IT" sz="2300" dirty="0"/>
              <a:t> of </a:t>
            </a:r>
            <a:r>
              <a:rPr lang="it-IT" sz="2300" dirty="0" err="1"/>
              <a:t>search</a:t>
            </a:r>
            <a:r>
              <a:rPr lang="it-IT" sz="2300" dirty="0"/>
              <a:t> items, the user </a:t>
            </a:r>
            <a:r>
              <a:rPr lang="it-IT" sz="2300" dirty="0" err="1"/>
              <a:t>identified</a:t>
            </a:r>
            <a:r>
              <a:rPr lang="it-IT" sz="2300" dirty="0"/>
              <a:t> </a:t>
            </a:r>
            <a:r>
              <a:rPr lang="it-IT" sz="2300" dirty="0" err="1"/>
              <a:t>as</a:t>
            </a:r>
            <a:r>
              <a:rPr lang="it-IT" sz="2300" dirty="0"/>
              <a:t> No. 4417749 </a:t>
            </a:r>
            <a:r>
              <a:rPr lang="it-IT" sz="2300" dirty="0" err="1"/>
              <a:t>was</a:t>
            </a:r>
            <a:r>
              <a:rPr lang="it-IT" sz="2300" dirty="0"/>
              <a:t> </a:t>
            </a:r>
            <a:r>
              <a:rPr lang="it-IT" sz="2300" dirty="0" err="1"/>
              <a:t>successfully</a:t>
            </a:r>
            <a:r>
              <a:rPr lang="it-IT" sz="2300" dirty="0"/>
              <a:t> </a:t>
            </a:r>
            <a:r>
              <a:rPr lang="it-IT" sz="2300" dirty="0" err="1"/>
              <a:t>linked</a:t>
            </a:r>
            <a:r>
              <a:rPr lang="it-IT" sz="2300" dirty="0"/>
              <a:t> to Thelma Arnold, a 62-year-old </a:t>
            </a:r>
            <a:r>
              <a:rPr lang="it-IT" sz="2300" dirty="0" err="1"/>
              <a:t>widow</a:t>
            </a:r>
            <a:r>
              <a:rPr lang="it-IT" sz="2300" dirty="0"/>
              <a:t> </a:t>
            </a:r>
            <a:r>
              <a:rPr lang="it-IT" sz="2300" dirty="0" err="1"/>
              <a:t>residing</a:t>
            </a:r>
            <a:r>
              <a:rPr lang="it-IT" sz="2300" dirty="0"/>
              <a:t> in </a:t>
            </a:r>
            <a:r>
              <a:rPr lang="it-IT" sz="2300" dirty="0" err="1"/>
              <a:t>Lilburn</a:t>
            </a:r>
            <a:r>
              <a:rPr lang="it-IT" sz="2300" dirty="0"/>
              <a:t>. </a:t>
            </a:r>
            <a:r>
              <a:rPr lang="it-IT" sz="2300" dirty="0" err="1"/>
              <a:t>This</a:t>
            </a:r>
            <a:r>
              <a:rPr lang="it-IT" sz="2300" dirty="0"/>
              <a:t> </a:t>
            </a:r>
            <a:r>
              <a:rPr lang="it-IT" sz="2300" dirty="0" err="1"/>
              <a:t>exemple</a:t>
            </a:r>
            <a:r>
              <a:rPr lang="it-IT" sz="2300" dirty="0"/>
              <a:t> show </a:t>
            </a:r>
            <a:r>
              <a:rPr lang="it-IT" sz="2300" dirty="0" err="1"/>
              <a:t>that</a:t>
            </a:r>
            <a:r>
              <a:rPr lang="it-IT" sz="2300" dirty="0"/>
              <a:t> </a:t>
            </a:r>
            <a:r>
              <a:rPr lang="it-IT" sz="2300" dirty="0" err="1"/>
              <a:t>even</a:t>
            </a:r>
            <a:r>
              <a:rPr lang="it-IT" sz="2300" dirty="0"/>
              <a:t> </a:t>
            </a:r>
            <a:r>
              <a:rPr lang="it-IT" sz="2300" dirty="0" err="1"/>
              <a:t>when</a:t>
            </a:r>
            <a:r>
              <a:rPr lang="it-IT" sz="2300" dirty="0"/>
              <a:t> queries </a:t>
            </a:r>
            <a:r>
              <a:rPr lang="it-IT" sz="2300" dirty="0" err="1"/>
              <a:t>lack</a:t>
            </a:r>
            <a:r>
              <a:rPr lang="it-IT" sz="2300" dirty="0"/>
              <a:t> of </a:t>
            </a:r>
            <a:r>
              <a:rPr lang="it-IT" sz="2300" dirty="0" err="1"/>
              <a:t>specific</a:t>
            </a:r>
            <a:r>
              <a:rPr lang="it-IT" sz="2300" dirty="0"/>
              <a:t> </a:t>
            </a:r>
            <a:r>
              <a:rPr lang="it-IT" sz="2300" dirty="0" err="1"/>
              <a:t>address</a:t>
            </a:r>
            <a:r>
              <a:rPr lang="it-IT" sz="2300" dirty="0"/>
              <a:t> or name information, </a:t>
            </a:r>
            <a:r>
              <a:rPr lang="it-IT" sz="2300" dirty="0" err="1"/>
              <a:t>it</a:t>
            </a:r>
            <a:r>
              <a:rPr lang="it-IT" sz="2300" dirty="0"/>
              <a:t> </a:t>
            </a:r>
            <a:r>
              <a:rPr lang="it-IT" sz="2300" dirty="0" err="1"/>
              <a:t>remains</a:t>
            </a:r>
            <a:r>
              <a:rPr lang="it-IT" sz="2300" dirty="0"/>
              <a:t> </a:t>
            </a:r>
            <a:r>
              <a:rPr lang="it-IT" sz="2300" dirty="0" err="1"/>
              <a:t>possible</a:t>
            </a:r>
            <a:r>
              <a:rPr lang="it-IT" sz="2300" dirty="0"/>
              <a:t> to re-</a:t>
            </a:r>
            <a:r>
              <a:rPr lang="it-IT" sz="2300" dirty="0" err="1"/>
              <a:t>identify</a:t>
            </a:r>
            <a:r>
              <a:rPr lang="it-IT" sz="2300" dirty="0"/>
              <a:t> a user, </a:t>
            </a:r>
            <a:r>
              <a:rPr lang="it-IT" sz="2300" dirty="0" err="1"/>
              <a:t>based</a:t>
            </a:r>
            <a:r>
              <a:rPr lang="it-IT" sz="2300" dirty="0"/>
              <a:t> on </a:t>
            </a:r>
            <a:r>
              <a:rPr lang="it-IT" sz="2300" dirty="0" err="1"/>
              <a:t>distincitve</a:t>
            </a:r>
            <a:r>
              <a:rPr lang="it-IT" sz="2300" dirty="0"/>
              <a:t> </a:t>
            </a:r>
            <a:r>
              <a:rPr lang="it-IT" sz="2300" dirty="0" err="1"/>
              <a:t>combinations</a:t>
            </a:r>
            <a:r>
              <a:rPr lang="it-IT" sz="2300" dirty="0"/>
              <a:t> of query </a:t>
            </a:r>
            <a:r>
              <a:rPr lang="it-IT" sz="2300" dirty="0" err="1"/>
              <a:t>terms</a:t>
            </a:r>
            <a:r>
              <a:rPr lang="it-IT" sz="2300" dirty="0"/>
              <a:t>.</a:t>
            </a:r>
            <a:endParaRPr lang="it-IT" sz="2200" dirty="0"/>
          </a:p>
        </p:txBody>
      </p:sp>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latin typeface="Berlin Sans FB" panose="020E0602020502020306" pitchFamily="34" charset="0"/>
              </a:rPr>
              <a:t>A </a:t>
            </a:r>
            <a:r>
              <a:rPr lang="it-IT" dirty="0" err="1">
                <a:latin typeface="Berlin Sans FB" panose="020E0602020502020306" pitchFamily="34" charset="0"/>
              </a:rPr>
              <a:t>possible</a:t>
            </a:r>
            <a:r>
              <a:rPr lang="it-IT" dirty="0">
                <a:latin typeface="Berlin Sans FB" panose="020E0602020502020306" pitchFamily="34" charset="0"/>
              </a:rPr>
              <a:t> </a:t>
            </a:r>
            <a:r>
              <a:rPr lang="it-IT" dirty="0" err="1">
                <a:latin typeface="Berlin Sans FB" panose="020E0602020502020306" pitchFamily="34" charset="0"/>
              </a:rPr>
              <a:t>solution</a:t>
            </a:r>
            <a:endParaRPr lang="it-IT" dirty="0">
              <a:latin typeface="Berlin Sans FB" panose="020E0602020502020306" pitchFamily="34" charset="0"/>
            </a:endParaRPr>
          </a:p>
        </p:txBody>
      </p:sp>
      <p:sp>
        <p:nvSpPr>
          <p:cNvPr id="7" name="CasellaDiTesto 6">
            <a:extLst>
              <a:ext uri="{FF2B5EF4-FFF2-40B4-BE49-F238E27FC236}">
                <a16:creationId xmlns:a16="http://schemas.microsoft.com/office/drawing/2014/main" id="{9D458003-580C-C415-D1D7-42B8FF6FF79D}"/>
              </a:ext>
            </a:extLst>
          </p:cNvPr>
          <p:cNvSpPr txBox="1"/>
          <p:nvPr/>
        </p:nvSpPr>
        <p:spPr>
          <a:xfrm>
            <a:off x="418322" y="2068621"/>
            <a:ext cx="11355355" cy="2677656"/>
          </a:xfrm>
          <a:prstGeom prst="rect">
            <a:avLst/>
          </a:prstGeom>
          <a:noFill/>
        </p:spPr>
        <p:txBody>
          <a:bodyPr wrap="square" rtlCol="0">
            <a:spAutoFit/>
          </a:bodyPr>
          <a:lstStyle/>
          <a:p>
            <a:pPr algn="ctr"/>
            <a:r>
              <a:rPr lang="en-US" sz="2400" dirty="0"/>
              <a:t>HKP-Coherence</a:t>
            </a:r>
          </a:p>
          <a:p>
            <a:pPr algn="ctr"/>
            <a:endParaRPr lang="en-US" sz="2400" dirty="0"/>
          </a:p>
          <a:p>
            <a:pPr algn="ctr"/>
            <a:r>
              <a:rPr lang="en-US" sz="2400" dirty="0"/>
              <a:t>We define a database property where, for a given combination of public items, it ensures that an attacker with a limited and known power (up to “</a:t>
            </a:r>
            <a:r>
              <a:rPr lang="en-US" sz="2400" i="1" dirty="0"/>
              <a:t>p</a:t>
            </a:r>
            <a:r>
              <a:rPr lang="en-US" sz="2400" dirty="0"/>
              <a:t>”) cannot easily link individuals to transactions or private items.</a:t>
            </a:r>
          </a:p>
          <a:p>
            <a:pPr algn="ctr"/>
            <a:r>
              <a:rPr lang="en-US" sz="2400" dirty="0"/>
              <a:t>To do so, we require a certain number of transaction containing a combination (</a:t>
            </a:r>
            <a:r>
              <a:rPr lang="el-GR" sz="2400" dirty="0"/>
              <a:t>β-</a:t>
            </a:r>
            <a:r>
              <a:rPr lang="en-US" sz="2400" dirty="0"/>
              <a:t>cohort) and </a:t>
            </a:r>
            <a:r>
              <a:rPr lang="en-US" sz="2400" dirty="0" err="1"/>
              <a:t>restrinct</a:t>
            </a:r>
            <a:r>
              <a:rPr lang="en-US" sz="2400" dirty="0"/>
              <a:t> the presence of common private items in transactions.</a:t>
            </a:r>
          </a:p>
        </p:txBody>
      </p:sp>
    </p:spTree>
    <p:extLst>
      <p:ext uri="{BB962C8B-B14F-4D97-AF65-F5344CB8AC3E}">
        <p14:creationId xmlns:p14="http://schemas.microsoft.com/office/powerpoint/2010/main" val="149393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latin typeface="Berlin Sans FB" panose="020E0602020502020306" pitchFamily="34" charset="0"/>
              </a:rPr>
              <a:t>The </a:t>
            </a:r>
            <a:r>
              <a:rPr lang="it-IT" dirty="0" err="1">
                <a:latin typeface="Berlin Sans FB" panose="020E0602020502020306" pitchFamily="34" charset="0"/>
              </a:rPr>
              <a:t>basic</a:t>
            </a:r>
            <a:r>
              <a:rPr lang="it-IT" dirty="0">
                <a:latin typeface="Berlin Sans FB" panose="020E0602020502020306" pitchFamily="34" charset="0"/>
              </a:rPr>
              <a:t> idea</a:t>
            </a:r>
          </a:p>
        </p:txBody>
      </p:sp>
      <p:pic>
        <p:nvPicPr>
          <p:cNvPr id="8" name="Segnaposto contenuto 7">
            <a:extLst>
              <a:ext uri="{FF2B5EF4-FFF2-40B4-BE49-F238E27FC236}">
                <a16:creationId xmlns:a16="http://schemas.microsoft.com/office/drawing/2014/main" id="{A18C1923-971D-F6F2-D521-C2311CB9559F}"/>
              </a:ext>
            </a:extLst>
          </p:cNvPr>
          <p:cNvPicPr>
            <a:picLocks noGrp="1" noChangeAspect="1"/>
          </p:cNvPicPr>
          <p:nvPr>
            <p:ph sz="half" idx="2"/>
          </p:nvPr>
        </p:nvPicPr>
        <p:blipFill>
          <a:blip r:embed="rId3"/>
          <a:stretch>
            <a:fillRect/>
          </a:stretch>
        </p:blipFill>
        <p:spPr>
          <a:xfrm>
            <a:off x="296915" y="2410797"/>
            <a:ext cx="5920794" cy="3670892"/>
          </a:xfrm>
          <a:noFill/>
        </p:spPr>
      </p:pic>
      <p:pic>
        <p:nvPicPr>
          <p:cNvPr id="6" name="Segnaposto contenuto 5" descr="Immagine che contiene testo, diagramma, schermata, linea&#10;&#10;Descrizione generata automaticamente">
            <a:extLst>
              <a:ext uri="{FF2B5EF4-FFF2-40B4-BE49-F238E27FC236}">
                <a16:creationId xmlns:a16="http://schemas.microsoft.com/office/drawing/2014/main" id="{5CBD4787-DFF3-609E-CBDF-87718EF23C82}"/>
              </a:ext>
            </a:extLst>
          </p:cNvPr>
          <p:cNvPicPr>
            <a:picLocks noGrp="1" noChangeAspect="1"/>
          </p:cNvPicPr>
          <p:nvPr>
            <p:ph sz="quarter" idx="4"/>
          </p:nvPr>
        </p:nvPicPr>
        <p:blipFill>
          <a:blip r:embed="rId4"/>
          <a:stretch>
            <a:fillRect/>
          </a:stretch>
        </p:blipFill>
        <p:spPr>
          <a:xfrm>
            <a:off x="6541584" y="2543207"/>
            <a:ext cx="4134511" cy="3279095"/>
          </a:xfrm>
        </p:spPr>
      </p:pic>
    </p:spTree>
    <p:extLst>
      <p:ext uri="{BB962C8B-B14F-4D97-AF65-F5344CB8AC3E}">
        <p14:creationId xmlns:p14="http://schemas.microsoft.com/office/powerpoint/2010/main" val="49760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a:latin typeface="Berlin Sans FB" panose="020E0602020502020306" pitchFamily="34" charset="0"/>
              </a:rPr>
              <a:t>The concept of MOLE</a:t>
            </a:r>
          </a:p>
        </p:txBody>
      </p:sp>
      <p:pic>
        <p:nvPicPr>
          <p:cNvPr id="6" name="Segnaposto contenuto 5">
            <a:extLst>
              <a:ext uri="{FF2B5EF4-FFF2-40B4-BE49-F238E27FC236}">
                <a16:creationId xmlns:a16="http://schemas.microsoft.com/office/drawing/2014/main" id="{336F3758-4586-8EDE-F44C-13FEADB9B258}"/>
              </a:ext>
            </a:extLst>
          </p:cNvPr>
          <p:cNvPicPr>
            <a:picLocks noGrp="1" noChangeAspect="1"/>
          </p:cNvPicPr>
          <p:nvPr>
            <p:ph sz="half" idx="1"/>
          </p:nvPr>
        </p:nvPicPr>
        <p:blipFill>
          <a:blip r:embed="rId3"/>
          <a:stretch>
            <a:fillRect/>
          </a:stretch>
        </p:blipFill>
        <p:spPr>
          <a:xfrm>
            <a:off x="1106710" y="2025490"/>
            <a:ext cx="2684736" cy="4550402"/>
          </a:xfrm>
          <a:noFill/>
        </p:spPr>
      </p:pic>
      <p:sp>
        <p:nvSpPr>
          <p:cNvPr id="7" name="CasellaDiTesto 6">
            <a:extLst>
              <a:ext uri="{FF2B5EF4-FFF2-40B4-BE49-F238E27FC236}">
                <a16:creationId xmlns:a16="http://schemas.microsoft.com/office/drawing/2014/main" id="{9D458003-580C-C415-D1D7-42B8FF6FF79D}"/>
              </a:ext>
            </a:extLst>
          </p:cNvPr>
          <p:cNvSpPr txBox="1"/>
          <p:nvPr/>
        </p:nvSpPr>
        <p:spPr>
          <a:xfrm>
            <a:off x="4896187" y="2026871"/>
            <a:ext cx="680394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β-</a:t>
            </a:r>
            <a:r>
              <a:rPr lang="en-US" sz="2400" i="1" dirty="0"/>
              <a:t>cohort</a:t>
            </a:r>
            <a:r>
              <a:rPr lang="en-US" sz="2400" dirty="0"/>
              <a:t> refers to the set of transactions that contain β as a subset.</a:t>
            </a:r>
          </a:p>
          <a:p>
            <a:pPr marL="285750" indent="-285750">
              <a:buFont typeface="Arial" panose="020B0604020202020204" pitchFamily="34" charset="0"/>
              <a:buChar char="•"/>
            </a:pPr>
            <a:endParaRPr lang="en-US" sz="2400" dirty="0"/>
          </a:p>
          <a:p>
            <a:pPr marL="342900" indent="-342900">
              <a:buFont typeface="Arial" panose="020B0604020202020204" pitchFamily="34" charset="0"/>
              <a:buChar char="•"/>
            </a:pPr>
            <a:r>
              <a:rPr lang="en-US" sz="2400" i="1" dirty="0"/>
              <a:t>Sup(</a:t>
            </a:r>
            <a:r>
              <a:rPr lang="en-US" sz="2400" dirty="0"/>
              <a:t>β</a:t>
            </a:r>
            <a:r>
              <a:rPr lang="en-US" sz="2400" i="1" dirty="0"/>
              <a:t>)</a:t>
            </a:r>
            <a:r>
              <a:rPr lang="en-US" sz="2400" dirty="0"/>
              <a:t>, the support of β, denotes the number of transactions in β-</a:t>
            </a:r>
            <a:r>
              <a:rPr lang="en-US" sz="2400" i="1" dirty="0"/>
              <a:t>cohort</a:t>
            </a:r>
            <a:r>
              <a:rPr lang="en-US" sz="2400" dirty="0"/>
              <a:t>.</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i="1" dirty="0"/>
              <a:t>Sup(</a:t>
            </a:r>
            <a:r>
              <a:rPr lang="en-US" sz="2400" dirty="0"/>
              <a:t>β∪</a:t>
            </a:r>
            <a:r>
              <a:rPr lang="en-US" sz="2400" i="1" dirty="0"/>
              <a:t>{e}) </a:t>
            </a:r>
            <a:r>
              <a:rPr lang="en-US" sz="2400" dirty="0"/>
              <a:t>is the probability that a transaction contains </a:t>
            </a:r>
            <a:r>
              <a:rPr lang="en-US" sz="2400" i="1" dirty="0"/>
              <a:t>e</a:t>
            </a:r>
            <a:r>
              <a:rPr lang="en-US" sz="2400" dirty="0"/>
              <a:t>, given that it contains β.</a:t>
            </a:r>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i="1" dirty="0" err="1"/>
              <a:t>P</a:t>
            </a:r>
            <a:r>
              <a:rPr lang="en-US" sz="2000" i="1" dirty="0" err="1"/>
              <a:t>breach</a:t>
            </a:r>
            <a:r>
              <a:rPr lang="en-US" sz="2400" dirty="0"/>
              <a:t>(β), called the breach probability of β, is the maximum </a:t>
            </a:r>
            <a:r>
              <a:rPr lang="en-US" sz="2400" i="1" dirty="0"/>
              <a:t>P(</a:t>
            </a:r>
            <a:r>
              <a:rPr lang="en-US" sz="2400" dirty="0"/>
              <a:t>β</a:t>
            </a:r>
            <a:r>
              <a:rPr lang="en-US" sz="2400" i="1" dirty="0"/>
              <a:t>→e)</a:t>
            </a:r>
            <a:r>
              <a:rPr lang="en-US" sz="2400" dirty="0"/>
              <a:t> for any private item </a:t>
            </a:r>
            <a:r>
              <a:rPr lang="en-US" sz="2400" i="1" dirty="0"/>
              <a:t>e</a:t>
            </a:r>
            <a:r>
              <a:rPr lang="en-US" sz="2400" dirty="0"/>
              <a:t>, where </a:t>
            </a:r>
            <a:r>
              <a:rPr lang="en-US" sz="2400" i="1" dirty="0"/>
              <a:t>P(</a:t>
            </a:r>
            <a:r>
              <a:rPr lang="en-US" sz="2400" dirty="0"/>
              <a:t>β</a:t>
            </a:r>
            <a:r>
              <a:rPr lang="en-US" sz="2400" i="1" dirty="0"/>
              <a:t>→e) </a:t>
            </a:r>
            <a:r>
              <a:rPr lang="en-US" sz="2400" dirty="0"/>
              <a:t>= </a:t>
            </a:r>
            <a:r>
              <a:rPr lang="en-US" sz="2400" i="1" dirty="0"/>
              <a:t>Sup(</a:t>
            </a:r>
            <a:r>
              <a:rPr lang="en-US" sz="2400" dirty="0"/>
              <a:t>β∪</a:t>
            </a:r>
            <a:r>
              <a:rPr lang="en-US" sz="2400" i="1" dirty="0"/>
              <a:t>{e})/Sup(</a:t>
            </a:r>
            <a:r>
              <a:rPr lang="en-US" sz="2400" dirty="0"/>
              <a:t>β</a:t>
            </a:r>
            <a:r>
              <a:rPr lang="en-US" sz="2400" i="1" dirty="0"/>
              <a:t>)</a:t>
            </a:r>
            <a:r>
              <a:rPr lang="en-US" sz="2400" dirty="0"/>
              <a:t>. </a:t>
            </a:r>
          </a:p>
          <a:p>
            <a:pPr marL="285750" indent="-285750">
              <a:buFont typeface="Arial" panose="020B0604020202020204" pitchFamily="34" charset="0"/>
              <a:buChar char="•"/>
            </a:pPr>
            <a:endParaRPr lang="en-US" sz="2400" i="1" dirty="0"/>
          </a:p>
        </p:txBody>
      </p:sp>
    </p:spTree>
    <p:extLst>
      <p:ext uri="{BB962C8B-B14F-4D97-AF65-F5344CB8AC3E}">
        <p14:creationId xmlns:p14="http://schemas.microsoft.com/office/powerpoint/2010/main" val="428428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err="1">
                <a:latin typeface="Berlin Sans FB" panose="020E0602020502020306" pitchFamily="34" charset="0"/>
              </a:rPr>
              <a:t>Identifying</a:t>
            </a:r>
            <a:r>
              <a:rPr lang="it-IT" dirty="0">
                <a:latin typeface="Berlin Sans FB" panose="020E0602020502020306" pitchFamily="34" charset="0"/>
              </a:rPr>
              <a:t> </a:t>
            </a:r>
            <a:r>
              <a:rPr lang="it-IT" dirty="0" err="1">
                <a:latin typeface="Berlin Sans FB" panose="020E0602020502020306" pitchFamily="34" charset="0"/>
              </a:rPr>
              <a:t>minimal</a:t>
            </a:r>
            <a:r>
              <a:rPr lang="it-IT" dirty="0">
                <a:latin typeface="Berlin Sans FB" panose="020E0602020502020306" pitchFamily="34" charset="0"/>
              </a:rPr>
              <a:t> </a:t>
            </a:r>
            <a:r>
              <a:rPr lang="it-IT" dirty="0" err="1">
                <a:latin typeface="Berlin Sans FB" panose="020E0602020502020306" pitchFamily="34" charset="0"/>
              </a:rPr>
              <a:t>moles</a:t>
            </a:r>
            <a:endParaRPr lang="it-IT" dirty="0">
              <a:latin typeface="Berlin Sans FB" panose="020E0602020502020306" pitchFamily="34" charset="0"/>
            </a:endParaRPr>
          </a:p>
        </p:txBody>
      </p:sp>
      <p:pic>
        <p:nvPicPr>
          <p:cNvPr id="13" name="Immagine 12" descr="Immagine che contiene testo, schermata, Carattere, numero&#10;&#10;Descrizione generata automaticamente">
            <a:extLst>
              <a:ext uri="{FF2B5EF4-FFF2-40B4-BE49-F238E27FC236}">
                <a16:creationId xmlns:a16="http://schemas.microsoft.com/office/drawing/2014/main" id="{D70AF31B-CCC8-46EE-46CC-1ACD88A40680}"/>
              </a:ext>
            </a:extLst>
          </p:cNvPr>
          <p:cNvPicPr>
            <a:picLocks noChangeAspect="1"/>
          </p:cNvPicPr>
          <p:nvPr/>
        </p:nvPicPr>
        <p:blipFill>
          <a:blip r:embed="rId3"/>
          <a:stretch>
            <a:fillRect/>
          </a:stretch>
        </p:blipFill>
        <p:spPr>
          <a:xfrm>
            <a:off x="718452" y="2956223"/>
            <a:ext cx="4964660" cy="3148321"/>
          </a:xfrm>
          <a:prstGeom prst="rect">
            <a:avLst/>
          </a:prstGeom>
        </p:spPr>
      </p:pic>
      <p:sp>
        <p:nvSpPr>
          <p:cNvPr id="4" name="TextBox 3">
            <a:extLst>
              <a:ext uri="{FF2B5EF4-FFF2-40B4-BE49-F238E27FC236}">
                <a16:creationId xmlns:a16="http://schemas.microsoft.com/office/drawing/2014/main" id="{77130B76-8F55-10DD-5801-3A678A374527}"/>
              </a:ext>
            </a:extLst>
          </p:cNvPr>
          <p:cNvSpPr txBox="1"/>
          <p:nvPr/>
        </p:nvSpPr>
        <p:spPr>
          <a:xfrm>
            <a:off x="5516135" y="1852728"/>
            <a:ext cx="6094674" cy="5078313"/>
          </a:xfrm>
          <a:prstGeom prst="rect">
            <a:avLst/>
          </a:prstGeom>
          <a:noFill/>
        </p:spPr>
        <p:txBody>
          <a:bodyPr wrap="square">
            <a:spAutoFit/>
          </a:bodyPr>
          <a:lstStyle/>
          <a:p>
            <a:pPr algn="ctr"/>
            <a:r>
              <a:rPr lang="en-GB" b="1" i="0" u="none" strike="noStrike" dirty="0">
                <a:effectLst/>
                <a:latin typeface="Söhne"/>
              </a:rPr>
              <a:t>Our implementation</a:t>
            </a:r>
          </a:p>
          <a:p>
            <a:r>
              <a:rPr lang="en-GB" dirty="0">
                <a:latin typeface="Söhne"/>
              </a:rPr>
              <a:t>A loop that iteratively find moles of increasing sizes up to a limit (p) in which we:</a:t>
            </a:r>
          </a:p>
          <a:p>
            <a:pPr marL="742950" lvl="1" indent="-285750" algn="l">
              <a:buFont typeface="+mj-lt"/>
              <a:buAutoNum type="arabicPeriod"/>
            </a:pPr>
            <a:r>
              <a:rPr lang="en-GB" b="0" i="0" u="none" strike="noStrike" dirty="0">
                <a:effectLst/>
                <a:latin typeface="Söhne"/>
              </a:rPr>
              <a:t>Obtain size-1 moles.</a:t>
            </a:r>
          </a:p>
          <a:p>
            <a:pPr marL="742950" lvl="1" indent="-285750" algn="l">
              <a:buFont typeface="+mj-lt"/>
              <a:buAutoNum type="arabicPeriod"/>
            </a:pPr>
            <a:r>
              <a:rPr lang="en-GB" b="0" i="0" u="none" strike="noStrike" dirty="0">
                <a:effectLst/>
                <a:latin typeface="Söhne"/>
              </a:rPr>
              <a:t>Remove size-1 moles from consideration for further iterations.</a:t>
            </a:r>
          </a:p>
          <a:p>
            <a:pPr marL="742950" lvl="1" indent="-285750" algn="l">
              <a:buFont typeface="+mj-lt"/>
              <a:buAutoNum type="arabicPeriod"/>
            </a:pPr>
            <a:r>
              <a:rPr lang="en-GB" b="0" i="0" u="none" strike="noStrike" dirty="0">
                <a:effectLst/>
                <a:latin typeface="Söhne"/>
              </a:rPr>
              <a:t>Explore larger moles' combinations.</a:t>
            </a:r>
          </a:p>
          <a:p>
            <a:pPr marL="742950" lvl="1" indent="-285750" algn="l">
              <a:buFont typeface="+mj-lt"/>
              <a:buAutoNum type="arabicPeriod"/>
            </a:pPr>
            <a:r>
              <a:rPr lang="en-GB" b="0" i="0" u="none" strike="noStrike" dirty="0">
                <a:effectLst/>
                <a:latin typeface="Söhne"/>
              </a:rPr>
              <a:t>Apply conditions to find minimal moles </a:t>
            </a:r>
          </a:p>
          <a:p>
            <a:pPr marL="742950" lvl="1" indent="-285750" algn="l">
              <a:buFont typeface="+mj-lt"/>
              <a:buAutoNum type="arabicPeriod"/>
            </a:pPr>
            <a:r>
              <a:rPr lang="en-GB" b="0" i="0" u="none" strike="noStrike" dirty="0">
                <a:effectLst/>
                <a:latin typeface="Söhne"/>
              </a:rPr>
              <a:t>Update </a:t>
            </a:r>
            <a:r>
              <a:rPr lang="en-GB" b="1" i="0" u="none" strike="noStrike" dirty="0">
                <a:effectLst/>
                <a:latin typeface="Söhne"/>
              </a:rPr>
              <a:t>MM</a:t>
            </a:r>
            <a:r>
              <a:rPr lang="en-GB" b="0" i="0" u="none" strike="noStrike" dirty="0">
                <a:effectLst/>
                <a:latin typeface="Söhne"/>
              </a:rPr>
              <a:t> dictionary to count elements in minimal moles.</a:t>
            </a:r>
          </a:p>
          <a:p>
            <a:pPr marL="742950" lvl="1" indent="-285750" algn="l">
              <a:buFont typeface="+mj-lt"/>
              <a:buAutoNum type="arabicPeriod"/>
            </a:pPr>
            <a:r>
              <a:rPr lang="en-GB" dirty="0">
                <a:latin typeface="Söhne"/>
              </a:rPr>
              <a:t>Return:</a:t>
            </a:r>
          </a:p>
          <a:p>
            <a:pPr marL="1200150" lvl="2" indent="-285750">
              <a:buFont typeface="+mj-lt"/>
              <a:buAutoNum type="arabicPeriod"/>
            </a:pPr>
            <a:r>
              <a:rPr lang="en-GB" b="0" i="0" u="none" strike="noStrike" dirty="0">
                <a:effectLst/>
                <a:latin typeface="Söhne"/>
              </a:rPr>
              <a:t>The dictionary M, holding minimal moles of different sizes.</a:t>
            </a:r>
          </a:p>
          <a:p>
            <a:pPr marL="1200150" lvl="2" indent="-285750">
              <a:buFont typeface="+mj-lt"/>
              <a:buAutoNum type="arabicPeriod"/>
            </a:pPr>
            <a:r>
              <a:rPr lang="en-GB" b="0" i="0" u="none" strike="noStrike" dirty="0">
                <a:effectLst/>
                <a:latin typeface="Söhne"/>
              </a:rPr>
              <a:t>The dictionary F, with non-moles founded during iterations.</a:t>
            </a:r>
          </a:p>
          <a:p>
            <a:pPr marL="1200150" lvl="2" indent="-285750">
              <a:buFont typeface="+mj-lt"/>
              <a:buAutoNum type="arabicPeriod"/>
            </a:pPr>
            <a:r>
              <a:rPr lang="en-GB" b="0" i="0" u="none" strike="noStrike" dirty="0">
                <a:effectLst/>
                <a:latin typeface="Söhne"/>
              </a:rPr>
              <a:t>The dictionary MM, tracking element occurrences in minimal moles.</a:t>
            </a:r>
          </a:p>
          <a:p>
            <a:pPr marL="1200150" lvl="2" indent="-285750">
              <a:buFont typeface="+mj-lt"/>
              <a:buAutoNum type="arabicPeriod"/>
            </a:pPr>
            <a:endParaRPr lang="en-GB" b="0" i="0" u="none" strike="noStrike" dirty="0">
              <a:effectLst/>
              <a:latin typeface="Söhne"/>
            </a:endParaRPr>
          </a:p>
        </p:txBody>
      </p:sp>
    </p:spTree>
    <p:extLst>
      <p:ext uri="{BB962C8B-B14F-4D97-AF65-F5344CB8AC3E}">
        <p14:creationId xmlns:p14="http://schemas.microsoft.com/office/powerpoint/2010/main" val="223300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it-IT" dirty="0" err="1">
                <a:latin typeface="Berlin Sans FB" panose="020E0602020502020306" pitchFamily="34" charset="0"/>
              </a:rPr>
              <a:t>eliminating</a:t>
            </a:r>
            <a:r>
              <a:rPr lang="it-IT" dirty="0">
                <a:latin typeface="Berlin Sans FB" panose="020E0602020502020306" pitchFamily="34" charset="0"/>
              </a:rPr>
              <a:t> </a:t>
            </a:r>
            <a:r>
              <a:rPr lang="it-IT" dirty="0" err="1">
                <a:latin typeface="Berlin Sans FB" panose="020E0602020502020306" pitchFamily="34" charset="0"/>
              </a:rPr>
              <a:t>minimal</a:t>
            </a:r>
            <a:r>
              <a:rPr lang="it-IT" dirty="0">
                <a:latin typeface="Berlin Sans FB" panose="020E0602020502020306" pitchFamily="34" charset="0"/>
              </a:rPr>
              <a:t> </a:t>
            </a:r>
            <a:r>
              <a:rPr lang="it-IT" dirty="0" err="1">
                <a:latin typeface="Berlin Sans FB" panose="020E0602020502020306" pitchFamily="34" charset="0"/>
              </a:rPr>
              <a:t>moles</a:t>
            </a:r>
            <a:endParaRPr lang="it-IT" dirty="0">
              <a:latin typeface="Berlin Sans FB" panose="020E0602020502020306" pitchFamily="34" charset="0"/>
            </a:endParaRPr>
          </a:p>
        </p:txBody>
      </p:sp>
      <p:sp>
        <p:nvSpPr>
          <p:cNvPr id="3" name="TextBox 2">
            <a:extLst>
              <a:ext uri="{FF2B5EF4-FFF2-40B4-BE49-F238E27FC236}">
                <a16:creationId xmlns:a16="http://schemas.microsoft.com/office/drawing/2014/main" id="{A280681A-505C-5942-DBAD-F4A3860666F8}"/>
              </a:ext>
            </a:extLst>
          </p:cNvPr>
          <p:cNvSpPr txBox="1"/>
          <p:nvPr/>
        </p:nvSpPr>
        <p:spPr>
          <a:xfrm>
            <a:off x="3971676" y="2068030"/>
            <a:ext cx="4248648" cy="461665"/>
          </a:xfrm>
          <a:prstGeom prst="rect">
            <a:avLst/>
          </a:prstGeom>
          <a:noFill/>
        </p:spPr>
        <p:txBody>
          <a:bodyPr wrap="square" rtlCol="0">
            <a:spAutoFit/>
          </a:bodyPr>
          <a:lstStyle/>
          <a:p>
            <a:r>
              <a:rPr lang="it-IT" sz="2400" dirty="0" err="1">
                <a:latin typeface="Berlin Sans FB" panose="020E0602020502020306" pitchFamily="34" charset="77"/>
              </a:rPr>
              <a:t>Four</a:t>
            </a:r>
            <a:r>
              <a:rPr lang="en-IT" sz="2400" dirty="0">
                <a:latin typeface="Berlin Sans FB" panose="020E0602020502020306" pitchFamily="34" charset="77"/>
              </a:rPr>
              <a:t> different heuristic</a:t>
            </a:r>
            <a:r>
              <a:rPr lang="it-IT" sz="2400" dirty="0" err="1">
                <a:latin typeface="Berlin Sans FB" panose="020E0602020502020306" pitchFamily="34" charset="77"/>
              </a:rPr>
              <a:t>s</a:t>
            </a:r>
            <a:r>
              <a:rPr lang="en-IT" sz="2400" dirty="0">
                <a:latin typeface="Berlin Sans FB" panose="020E0602020502020306" pitchFamily="34" charset="77"/>
              </a:rPr>
              <a:t>:</a:t>
            </a:r>
          </a:p>
        </p:txBody>
      </p:sp>
      <p:sp>
        <p:nvSpPr>
          <p:cNvPr id="5" name="TextBox 4">
            <a:extLst>
              <a:ext uri="{FF2B5EF4-FFF2-40B4-BE49-F238E27FC236}">
                <a16:creationId xmlns:a16="http://schemas.microsoft.com/office/drawing/2014/main" id="{F269BA9F-4290-AC33-6382-6F5C4E59D7A7}"/>
              </a:ext>
            </a:extLst>
          </p:cNvPr>
          <p:cNvSpPr txBox="1"/>
          <p:nvPr/>
        </p:nvSpPr>
        <p:spPr>
          <a:xfrm>
            <a:off x="134497" y="3554975"/>
            <a:ext cx="2727297" cy="2862322"/>
          </a:xfrm>
          <a:prstGeom prst="rect">
            <a:avLst/>
          </a:prstGeom>
          <a:noFill/>
        </p:spPr>
        <p:txBody>
          <a:bodyPr wrap="square" rtlCol="0">
            <a:spAutoFit/>
          </a:bodyPr>
          <a:lstStyle/>
          <a:p>
            <a:pPr algn="ctr"/>
            <a:r>
              <a:rPr lang="en-GB" b="1" dirty="0"/>
              <a:t>Paper approach:</a:t>
            </a:r>
          </a:p>
          <a:p>
            <a:r>
              <a:rPr lang="en-GB" dirty="0"/>
              <a:t>Remove each time the element with the highest MM/IL ratio and repeat this operation until the dataset is anonymized.</a:t>
            </a:r>
          </a:p>
          <a:p>
            <a:endParaRPr lang="en-GB" dirty="0"/>
          </a:p>
          <a:p>
            <a:r>
              <a:rPr lang="en-GB" dirty="0"/>
              <a:t>Pro: optimal solution</a:t>
            </a:r>
          </a:p>
          <a:p>
            <a:r>
              <a:rPr lang="en-GB" dirty="0"/>
              <a:t>Cons: high computational burden</a:t>
            </a:r>
            <a:endParaRPr lang="en-IT" dirty="0"/>
          </a:p>
        </p:txBody>
      </p:sp>
      <p:sp>
        <p:nvSpPr>
          <p:cNvPr id="7" name="TextBox 6">
            <a:extLst>
              <a:ext uri="{FF2B5EF4-FFF2-40B4-BE49-F238E27FC236}">
                <a16:creationId xmlns:a16="http://schemas.microsoft.com/office/drawing/2014/main" id="{0BBE2EF8-F52D-A30C-3C7F-1AADBC548E5D}"/>
              </a:ext>
            </a:extLst>
          </p:cNvPr>
          <p:cNvSpPr txBox="1"/>
          <p:nvPr/>
        </p:nvSpPr>
        <p:spPr>
          <a:xfrm>
            <a:off x="2472192" y="2529695"/>
            <a:ext cx="7247615" cy="923330"/>
          </a:xfrm>
          <a:prstGeom prst="rect">
            <a:avLst/>
          </a:prstGeom>
          <a:noFill/>
        </p:spPr>
        <p:txBody>
          <a:bodyPr wrap="square" rtlCol="0">
            <a:spAutoFit/>
          </a:bodyPr>
          <a:lstStyle/>
          <a:p>
            <a:r>
              <a:rPr lang="en-IT" dirty="0"/>
              <a:t>Let’s define:</a:t>
            </a:r>
          </a:p>
          <a:p>
            <a:pPr marL="285750" indent="-285750">
              <a:buFont typeface="Arial" panose="020B0604020202020204" pitchFamily="34" charset="0"/>
              <a:buChar char="•"/>
            </a:pPr>
            <a:r>
              <a:rPr lang="en-IT" i="1" dirty="0"/>
              <a:t>MM</a:t>
            </a:r>
            <a:r>
              <a:rPr lang="en-IT" dirty="0"/>
              <a:t> as the number of times an element appears in a minimal mole</a:t>
            </a:r>
          </a:p>
          <a:p>
            <a:pPr marL="285750" indent="-285750">
              <a:buFont typeface="Arial" panose="020B0604020202020204" pitchFamily="34" charset="0"/>
              <a:buChar char="•"/>
            </a:pPr>
            <a:r>
              <a:rPr lang="en-IT" i="1" dirty="0"/>
              <a:t>IL</a:t>
            </a:r>
            <a:r>
              <a:rPr lang="en-IT" dirty="0"/>
              <a:t> as the information lost by eliminating it</a:t>
            </a:r>
          </a:p>
        </p:txBody>
      </p:sp>
      <p:sp>
        <p:nvSpPr>
          <p:cNvPr id="8" name="TextBox 7">
            <a:extLst>
              <a:ext uri="{FF2B5EF4-FFF2-40B4-BE49-F238E27FC236}">
                <a16:creationId xmlns:a16="http://schemas.microsoft.com/office/drawing/2014/main" id="{28BE7400-72F4-E382-6A73-36E27FC0973F}"/>
              </a:ext>
            </a:extLst>
          </p:cNvPr>
          <p:cNvSpPr txBox="1"/>
          <p:nvPr/>
        </p:nvSpPr>
        <p:spPr>
          <a:xfrm>
            <a:off x="3276513" y="3554975"/>
            <a:ext cx="2727297" cy="3139321"/>
          </a:xfrm>
          <a:prstGeom prst="rect">
            <a:avLst/>
          </a:prstGeom>
          <a:noFill/>
        </p:spPr>
        <p:txBody>
          <a:bodyPr wrap="square" rtlCol="0">
            <a:spAutoFit/>
          </a:bodyPr>
          <a:lstStyle/>
          <a:p>
            <a:pPr algn="ctr"/>
            <a:r>
              <a:rPr lang="en-GB" b="1" dirty="0"/>
              <a:t>Half: </a:t>
            </a:r>
          </a:p>
          <a:p>
            <a:r>
              <a:rPr lang="en-GB" dirty="0"/>
              <a:t>Remove each time half of the public elements with the highest MM/IL ratio and continue this process until complete anonymization is achieved.</a:t>
            </a:r>
          </a:p>
          <a:p>
            <a:endParaRPr lang="en-GB" dirty="0"/>
          </a:p>
          <a:p>
            <a:r>
              <a:rPr lang="en-GB" dirty="0"/>
              <a:t>Pros: High execution speed</a:t>
            </a:r>
          </a:p>
          <a:p>
            <a:r>
              <a:rPr lang="en-GB" dirty="0"/>
              <a:t>Cons: Overshooting information loss</a:t>
            </a:r>
            <a:endParaRPr lang="en-IT" dirty="0"/>
          </a:p>
        </p:txBody>
      </p:sp>
      <p:sp>
        <p:nvSpPr>
          <p:cNvPr id="9" name="TextBox 8">
            <a:extLst>
              <a:ext uri="{FF2B5EF4-FFF2-40B4-BE49-F238E27FC236}">
                <a16:creationId xmlns:a16="http://schemas.microsoft.com/office/drawing/2014/main" id="{1973444E-6FFD-890E-FE8C-327F089157E0}"/>
              </a:ext>
            </a:extLst>
          </p:cNvPr>
          <p:cNvSpPr txBox="1"/>
          <p:nvPr/>
        </p:nvSpPr>
        <p:spPr>
          <a:xfrm>
            <a:off x="6418529" y="3545656"/>
            <a:ext cx="2727297" cy="3139321"/>
          </a:xfrm>
          <a:prstGeom prst="rect">
            <a:avLst/>
          </a:prstGeom>
          <a:noFill/>
        </p:spPr>
        <p:txBody>
          <a:bodyPr wrap="square" rtlCol="0">
            <a:spAutoFit/>
          </a:bodyPr>
          <a:lstStyle/>
          <a:p>
            <a:pPr algn="ctr"/>
            <a:r>
              <a:rPr lang="en-GB" b="1" dirty="0"/>
              <a:t>Top X:</a:t>
            </a:r>
          </a:p>
          <a:p>
            <a:r>
              <a:rPr lang="en-GB" dirty="0"/>
              <a:t>Remove each time the top X public elements with the highest MM/IL ratio and continue this operation until the dataset is fully anonymized.</a:t>
            </a:r>
          </a:p>
          <a:p>
            <a:endParaRPr lang="en-GB" dirty="0"/>
          </a:p>
          <a:p>
            <a:r>
              <a:rPr lang="en-GB" dirty="0"/>
              <a:t>Execution speed and overshooting information loss can be adjusted at will.</a:t>
            </a:r>
            <a:endParaRPr lang="en-IT" dirty="0"/>
          </a:p>
        </p:txBody>
      </p:sp>
      <p:sp>
        <p:nvSpPr>
          <p:cNvPr id="4" name="TextBox 8">
            <a:extLst>
              <a:ext uri="{FF2B5EF4-FFF2-40B4-BE49-F238E27FC236}">
                <a16:creationId xmlns:a16="http://schemas.microsoft.com/office/drawing/2014/main" id="{A13F815A-DF20-F5A8-D90A-4BF0A386B691}"/>
              </a:ext>
            </a:extLst>
          </p:cNvPr>
          <p:cNvSpPr txBox="1"/>
          <p:nvPr/>
        </p:nvSpPr>
        <p:spPr>
          <a:xfrm>
            <a:off x="9560545" y="3554976"/>
            <a:ext cx="2727297" cy="3139321"/>
          </a:xfrm>
          <a:prstGeom prst="rect">
            <a:avLst/>
          </a:prstGeom>
          <a:noFill/>
        </p:spPr>
        <p:txBody>
          <a:bodyPr wrap="square" rtlCol="0">
            <a:spAutoFit/>
          </a:bodyPr>
          <a:lstStyle/>
          <a:p>
            <a:pPr algn="ctr"/>
            <a:r>
              <a:rPr lang="en-GB" b="1" dirty="0"/>
              <a:t>Suppress all:</a:t>
            </a:r>
          </a:p>
          <a:p>
            <a:r>
              <a:rPr lang="en-GB" dirty="0"/>
              <a:t>Remove all the public items contained in a minimal mole.</a:t>
            </a:r>
          </a:p>
          <a:p>
            <a:endParaRPr lang="en-GB" dirty="0"/>
          </a:p>
          <a:p>
            <a:r>
              <a:rPr lang="en-GB" dirty="0"/>
              <a:t>This operation anonymizes the dataset in a single iteration, making the execution speed dependent solely on the number of minimal moles. </a:t>
            </a:r>
          </a:p>
        </p:txBody>
      </p:sp>
    </p:spTree>
    <p:extLst>
      <p:ext uri="{BB962C8B-B14F-4D97-AF65-F5344CB8AC3E}">
        <p14:creationId xmlns:p14="http://schemas.microsoft.com/office/powerpoint/2010/main" val="185327522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13599F32-7343-4D0D-BE4F-3E2A86DD4A1E}" vid="{E0F6A7F6-6972-4051-97EB-04153E23BE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Modello tecnologico</Template>
  <TotalTime>1259</TotalTime>
  <Words>1041</Words>
  <Application>Microsoft Macintosh PowerPoint</Application>
  <PresentationFormat>Widescreen</PresentationFormat>
  <Paragraphs>123</Paragraphs>
  <Slides>24</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Berlin Sans FB</vt:lpstr>
      <vt:lpstr>Calibri</vt:lpstr>
      <vt:lpstr>Corbel</vt:lpstr>
      <vt:lpstr>Gill Sans MT</vt:lpstr>
      <vt:lpstr>High Tower Text</vt:lpstr>
      <vt:lpstr>Söhne</vt:lpstr>
      <vt:lpstr>Wingdings 2</vt:lpstr>
      <vt:lpstr>Dividendo</vt:lpstr>
      <vt:lpstr>Data Protection &amp; Privacy</vt:lpstr>
      <vt:lpstr>Checking anonimity of transaction databases through (h,k,p)-Coherence</vt:lpstr>
      <vt:lpstr>PowerPoint Presentation</vt:lpstr>
      <vt:lpstr>The Issue</vt:lpstr>
      <vt:lpstr>A possible solution</vt:lpstr>
      <vt:lpstr>The basic idea</vt:lpstr>
      <vt:lpstr>The concept of MOLE</vt:lpstr>
      <vt:lpstr>Identifying minimal moles</vt:lpstr>
      <vt:lpstr>eliminating minimal moles</vt:lpstr>
      <vt:lpstr>PowerPoint Presentation</vt:lpstr>
      <vt:lpstr>Size one moles search and elimination</vt:lpstr>
      <vt:lpstr>Find minimal moles</vt:lpstr>
      <vt:lpstr>Suppress minimal moles</vt:lpstr>
      <vt:lpstr>Suppress minimal moles</vt:lpstr>
      <vt:lpstr>PowerPoint Presentation</vt:lpstr>
      <vt:lpstr>Performance analysis summary</vt:lpstr>
      <vt:lpstr>paper approach (Onlymax)</vt:lpstr>
      <vt:lpstr>Heuristic i ( half)</vt:lpstr>
      <vt:lpstr>Heuristic ii (TOP X)</vt:lpstr>
      <vt:lpstr>Heuristic ii (TOP X) continue</vt:lpstr>
      <vt:lpstr>heuristic iii (suppress all)</vt:lpstr>
      <vt:lpstr>Utility loss</vt:lpstr>
      <vt:lpstr>Utility loss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Protection &amp; Privacy</dc:title>
  <dc:creator>Flavio Bava</dc:creator>
  <cp:lastModifiedBy>Edoardo Oldrini</cp:lastModifiedBy>
  <cp:revision>13</cp:revision>
  <dcterms:created xsi:type="dcterms:W3CDTF">2023-03-12T14:23:07Z</dcterms:created>
  <dcterms:modified xsi:type="dcterms:W3CDTF">2023-09-04T14:07:40Z</dcterms:modified>
</cp:coreProperties>
</file>