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5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60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5" autoAdjust="0"/>
    <p:restoredTop sz="94638"/>
  </p:normalViewPr>
  <p:slideViewPr>
    <p:cSldViewPr snapToGrid="0" snapToObjects="1">
      <p:cViewPr>
        <p:scale>
          <a:sx n="104" d="100"/>
          <a:sy n="104" d="100"/>
        </p:scale>
        <p:origin x="148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Francesco Re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12/07/23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Real-world model for bitcoin price </a:t>
            </a:r>
            <a:r>
              <a:rPr lang="it-IT" dirty="0" err="1"/>
              <a:t>prediction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Re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data import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straightforward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Import csv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pandas</a:t>
            </a:r>
            <a:r>
              <a:rPr lang="it-IT" dirty="0"/>
              <a:t>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unwanted</a:t>
            </a:r>
            <a:r>
              <a:rPr lang="it-IT" dirty="0"/>
              <a:t> </a:t>
            </a:r>
            <a:r>
              <a:rPr lang="it-IT" dirty="0" err="1"/>
              <a:t>columns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Rename</a:t>
            </a:r>
            <a:r>
              <a:rPr lang="it-IT" dirty="0"/>
              <a:t> Close to price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FD5E02-91DE-5CE1-C952-EF1C065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7" y="3341915"/>
            <a:ext cx="4811486" cy="26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exploratory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r>
              <a:rPr lang="it-IT" dirty="0"/>
              <a:t> of the data trends and patterns</a:t>
            </a:r>
          </a:p>
        </p:txBody>
      </p:sp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B900CE8F-801B-CD41-2375-EB23CDB0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37" y="2465334"/>
            <a:ext cx="5968009" cy="33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stationarity</a:t>
            </a:r>
            <a:r>
              <a:rPr lang="it-IT" dirty="0"/>
              <a:t>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Use the </a:t>
                </a:r>
                <a:r>
                  <a:rPr lang="it-IT" b="1" dirty="0" err="1"/>
                  <a:t>ADFuller</a:t>
                </a:r>
                <a:r>
                  <a:rPr lang="it-IT" dirty="0"/>
                  <a:t> test to check </a:t>
                </a:r>
                <a:r>
                  <a:rPr lang="it-IT" dirty="0" err="1"/>
                  <a:t>stationarity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Steps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Compute the log </a:t>
                </a:r>
                <a:r>
                  <a:rPr lang="it-IT" dirty="0" err="1"/>
                  <a:t>transformation</a:t>
                </a:r>
                <a:r>
                  <a:rPr lang="it-IT" dirty="0"/>
                  <a:t> of the time </a:t>
                </a:r>
                <a:r>
                  <a:rPr lang="it-IT" dirty="0" err="1"/>
                  <a:t>series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Compute 7 days </a:t>
                </a:r>
                <a:r>
                  <a:rPr lang="it-IT" dirty="0" err="1"/>
                  <a:t>rolling</a:t>
                </a:r>
                <a:r>
                  <a:rPr lang="it-IT" dirty="0"/>
                  <a:t> </a:t>
                </a:r>
                <a:r>
                  <a:rPr lang="it-IT" dirty="0" err="1"/>
                  <a:t>mean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Difference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given</a:t>
                </a:r>
                <a:r>
                  <a:rPr lang="it-IT" dirty="0"/>
                  <a:t> to the tool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Check </a:t>
                </a:r>
                <a:r>
                  <a:rPr lang="it-IT" b="1" dirty="0" err="1"/>
                  <a:t>p-value</a:t>
                </a:r>
                <a:endParaRPr lang="it-IT" b="1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 small </a:t>
                </a:r>
                <a:r>
                  <a:rPr lang="it-IT" dirty="0" err="1"/>
                  <a:t>p-value</a:t>
                </a:r>
                <a:r>
                  <a:rPr lang="it-IT" dirty="0"/>
                  <a:t> (&lt; 0.05) </a:t>
                </a:r>
                <a:r>
                  <a:rPr lang="it-IT" dirty="0" err="1"/>
                  <a:t>means</a:t>
                </a:r>
                <a:r>
                  <a:rPr lang="it-IT" dirty="0"/>
                  <a:t> </a:t>
                </a:r>
                <a:r>
                  <a:rPr lang="it-IT" dirty="0" err="1"/>
                  <a:t>stationary</a:t>
                </a:r>
                <a:endParaRPr lang="it-IT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Otherwise</a:t>
                </a:r>
                <a:r>
                  <a:rPr lang="it-IT" dirty="0"/>
                  <a:t>, non-</a:t>
                </a:r>
                <a:r>
                  <a:rPr lang="it-IT" dirty="0" err="1"/>
                  <a:t>stationary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In </a:t>
                </a:r>
                <a:r>
                  <a:rPr lang="it-IT" dirty="0" err="1"/>
                  <a:t>this</a:t>
                </a:r>
                <a:r>
                  <a:rPr lang="it-IT" dirty="0"/>
                  <a:t> case </a:t>
                </a:r>
                <a:r>
                  <a:rPr lang="it-IT" dirty="0" err="1"/>
                  <a:t>p-value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2.54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hence</a:t>
                </a:r>
                <a:r>
                  <a:rPr lang="it-IT" dirty="0"/>
                  <a:t> </a:t>
                </a:r>
                <a:r>
                  <a:rPr lang="it-IT" b="1" dirty="0" err="1"/>
                  <a:t>stationary</a:t>
                </a:r>
                <a:endParaRPr lang="it-IT" b="1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" t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15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naive</a:t>
            </a:r>
            <a:r>
              <a:rPr lang="it-IT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Baseline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Rely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 </a:t>
                </a:r>
                <a:r>
                  <a:rPr lang="it-IT" dirty="0" err="1"/>
                  <a:t>historical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Considering</a:t>
                </a:r>
                <a:r>
                  <a:rPr lang="it-IT" dirty="0"/>
                  <a:t> just the </a:t>
                </a:r>
                <a:r>
                  <a:rPr lang="it-IT" dirty="0" err="1"/>
                  <a:t>previous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endParaRPr lang="it-IT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b="0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Considering</a:t>
                </a:r>
                <a:r>
                  <a:rPr lang="it-IT" dirty="0"/>
                  <a:t> </a:t>
                </a:r>
                <a:r>
                  <a:rPr lang="it-IT" dirty="0" err="1"/>
                  <a:t>also</a:t>
                </a:r>
                <a:r>
                  <a:rPr lang="it-IT" dirty="0"/>
                  <a:t> the trend of the </a:t>
                </a:r>
                <a:r>
                  <a:rPr lang="it-IT" dirty="0" err="1"/>
                  <a:t>prevous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Results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37.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Limitations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Just </a:t>
                </a:r>
                <a:r>
                  <a:rPr lang="it-IT" b="1" dirty="0"/>
                  <a:t>one-day</a:t>
                </a:r>
                <a:r>
                  <a:rPr lang="it-IT" dirty="0"/>
                  <a:t> time </a:t>
                </a:r>
                <a:r>
                  <a:rPr lang="it-IT" dirty="0" err="1"/>
                  <a:t>horizon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5" t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Prophet</a:t>
            </a:r>
            <a:r>
              <a:rPr lang="it-IT" dirty="0"/>
              <a:t>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Open-source toolkit </a:t>
            </a:r>
            <a:r>
              <a:rPr lang="it-IT" dirty="0" err="1"/>
              <a:t>developed</a:t>
            </a:r>
            <a:r>
              <a:rPr lang="it-IT" dirty="0"/>
              <a:t> by 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Univariate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Resilient</a:t>
            </a:r>
            <a:r>
              <a:rPr lang="it-IT" dirty="0"/>
              <a:t> to </a:t>
            </a:r>
            <a:r>
              <a:rPr lang="it-IT" dirty="0" err="1"/>
              <a:t>missing</a:t>
            </a:r>
            <a:r>
              <a:rPr lang="it-IT" dirty="0"/>
              <a:t> data, </a:t>
            </a:r>
            <a:r>
              <a:rPr lang="it-IT" dirty="0" err="1"/>
              <a:t>outliers</a:t>
            </a:r>
            <a:r>
              <a:rPr lang="it-IT" dirty="0"/>
              <a:t> and </a:t>
            </a:r>
            <a:r>
              <a:rPr lang="it-IT" dirty="0" err="1"/>
              <a:t>seasonality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Steps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Prepare</a:t>
            </a:r>
            <a:r>
              <a:rPr lang="it-IT" dirty="0"/>
              <a:t> data for the </a:t>
            </a:r>
            <a:r>
              <a:rPr lang="it-IT" dirty="0" err="1"/>
              <a:t>prophet</a:t>
            </a:r>
            <a:r>
              <a:rPr lang="it-IT" dirty="0"/>
              <a:t> library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Train the 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Forecast for a </a:t>
            </a:r>
            <a:r>
              <a:rPr lang="it-IT" dirty="0" err="1"/>
              <a:t>given</a:t>
            </a:r>
            <a:r>
              <a:rPr lang="it-IT" dirty="0"/>
              <a:t> time </a:t>
            </a:r>
            <a:r>
              <a:rPr lang="it-IT" dirty="0" err="1"/>
              <a:t>horizon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178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Prophet</a:t>
            </a:r>
            <a:r>
              <a:rPr lang="it-IT" dirty="0"/>
              <a:t>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Results</a:t>
            </a:r>
            <a:r>
              <a:rPr lang="it-IT" dirty="0"/>
              <a:t> for 500 days time </a:t>
            </a:r>
            <a:r>
              <a:rPr lang="it-IT" dirty="0" err="1"/>
              <a:t>horizon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941AF5-6A23-B1D4-6204-18FC7DB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05" y="2245068"/>
            <a:ext cx="6060989" cy="36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: </a:t>
            </a:r>
            <a:r>
              <a:rPr lang="it-IT" dirty="0" err="1"/>
              <a:t>Prophet</a:t>
            </a:r>
            <a:r>
              <a:rPr lang="it-IT" dirty="0"/>
              <a:t> model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Performed</a:t>
            </a:r>
            <a:r>
              <a:rPr lang="it-IT" dirty="0"/>
              <a:t> with cross </a:t>
            </a:r>
            <a:r>
              <a:rPr lang="it-IT" dirty="0" err="1"/>
              <a:t>validation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Good </a:t>
            </a:r>
            <a:r>
              <a:rPr lang="it-IT" dirty="0" err="1"/>
              <a:t>results</a:t>
            </a:r>
            <a:r>
              <a:rPr lang="it-IT" dirty="0"/>
              <a:t> for </a:t>
            </a:r>
            <a:r>
              <a:rPr lang="it-IT" dirty="0" err="1"/>
              <a:t>horizon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250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BEB822-E473-1123-8D84-24485E11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67" y="2633268"/>
            <a:ext cx="5467865" cy="334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5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</a:t>
            </a:r>
            <a:r>
              <a:rPr lang="it-IT" dirty="0" err="1"/>
              <a:t>developments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Handling long-</a:t>
            </a:r>
            <a:r>
              <a:rPr lang="it-IT" dirty="0" err="1"/>
              <a:t>term</a:t>
            </a:r>
            <a:r>
              <a:rPr lang="it-IT" dirty="0"/>
              <a:t> forecasts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Incorporating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features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Volume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Market </a:t>
            </a:r>
            <a:r>
              <a:rPr lang="it-IT" dirty="0" err="1"/>
              <a:t>cap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Sentiment </a:t>
            </a:r>
            <a:r>
              <a:rPr lang="it-IT" dirty="0" err="1"/>
              <a:t>analysis</a:t>
            </a:r>
            <a:r>
              <a:rPr lang="it-IT" dirty="0"/>
              <a:t> from social media</a:t>
            </a:r>
          </a:p>
        </p:txBody>
      </p:sp>
    </p:spTree>
    <p:extLst>
      <p:ext uri="{BB962C8B-B14F-4D97-AF65-F5344CB8AC3E}">
        <p14:creationId xmlns:p14="http://schemas.microsoft.com/office/powerpoint/2010/main" val="91776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br>
              <a:rPr lang="it-IT" sz="2800" dirty="0"/>
            </a:br>
            <a:r>
              <a:rPr lang="it-IT" sz="2800" dirty="0"/>
              <a:t>Politecnico di Milano e 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743574"/>
            <a:ext cx="7772400" cy="7080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12" y="1567243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Predict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Bitcoin</a:t>
            </a:r>
          </a:p>
        </p:txBody>
      </p:sp>
      <p:pic>
        <p:nvPicPr>
          <p:cNvPr id="1026" name="Picture 2" descr="Bitcoin - Wikipedia">
            <a:extLst>
              <a:ext uri="{FF2B5EF4-FFF2-40B4-BE49-F238E27FC236}">
                <a16:creationId xmlns:a16="http://schemas.microsoft.com/office/drawing/2014/main" id="{6CAD80B0-D529-946E-3033-D2B88AF19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94" y="3104701"/>
            <a:ext cx="1526006" cy="152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tcoin Price History 2009-2023: Start to All-Time-High | SoFi">
            <a:extLst>
              <a:ext uri="{FF2B5EF4-FFF2-40B4-BE49-F238E27FC236}">
                <a16:creationId xmlns:a16="http://schemas.microsoft.com/office/drawing/2014/main" id="{FAB59890-4092-6F37-1E29-649C0970D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/>
          <a:stretch/>
        </p:blipFill>
        <p:spPr bwMode="auto">
          <a:xfrm>
            <a:off x="666035" y="2699970"/>
            <a:ext cx="4419600" cy="27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Bitcoin vs Stocks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predicting</a:t>
            </a:r>
            <a:r>
              <a:rPr lang="it-IT" dirty="0"/>
              <a:t> Bitcoin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harder</a:t>
            </a:r>
            <a:r>
              <a:rPr lang="it-IT" dirty="0"/>
              <a:t>?</a:t>
            </a:r>
          </a:p>
          <a:p>
            <a:endParaRPr lang="it-IT" dirty="0"/>
          </a:p>
          <a:p>
            <a:r>
              <a:rPr lang="it-IT" dirty="0" err="1"/>
              <a:t>Several</a:t>
            </a:r>
            <a:r>
              <a:rPr lang="it-IT" dirty="0"/>
              <a:t> challenges to 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indicators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Patterns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rapidly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Fairly</a:t>
            </a:r>
            <a:r>
              <a:rPr lang="it-IT" dirty="0"/>
              <a:t> new (2009)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00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Aim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study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Building a machine learning model </a:t>
            </a:r>
            <a:r>
              <a:rPr lang="it-IT" dirty="0" err="1"/>
              <a:t>that</a:t>
            </a:r>
            <a:r>
              <a:rPr lang="it-IT" dirty="0"/>
              <a:t> must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Not </a:t>
            </a:r>
            <a:r>
              <a:rPr lang="it-IT" dirty="0" err="1"/>
              <a:t>require</a:t>
            </a:r>
            <a:r>
              <a:rPr lang="it-IT" dirty="0"/>
              <a:t> special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Not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knowledge of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Be </a:t>
            </a:r>
            <a:r>
              <a:rPr lang="it-IT" dirty="0" err="1"/>
              <a:t>robust</a:t>
            </a:r>
            <a:r>
              <a:rPr lang="it-IT" dirty="0"/>
              <a:t> to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dirty="0" err="1"/>
              <a:t>outliers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FbProphet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51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models - ARIMA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581043" cy="4525963"/>
          </a:xfrm>
        </p:spPr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2 </a:t>
            </a:r>
            <a:r>
              <a:rPr lang="it-IT" dirty="0" err="1"/>
              <a:t>main</a:t>
            </a:r>
            <a:r>
              <a:rPr lang="it-IT" dirty="0"/>
              <a:t> models in the literature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ARIMA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AutoRegressive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in time </a:t>
            </a:r>
            <a:r>
              <a:rPr lang="it-IT" dirty="0" err="1"/>
              <a:t>series</a:t>
            </a:r>
            <a:r>
              <a:rPr lang="it-IT" dirty="0"/>
              <a:t> forecasting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robust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in the </a:t>
            </a:r>
            <a:r>
              <a:rPr lang="it-IT" dirty="0" err="1"/>
              <a:t>presence</a:t>
            </a:r>
            <a:r>
              <a:rPr lang="it-IT" dirty="0"/>
              <a:t> of non-</a:t>
            </a:r>
            <a:r>
              <a:rPr lang="it-IT" dirty="0" err="1"/>
              <a:t>stationarity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65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Current</a:t>
            </a:r>
            <a:r>
              <a:rPr lang="it-IT" dirty="0"/>
              <a:t> models - LSTM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990114" cy="4525963"/>
          </a:xfrm>
        </p:spPr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are 2 </a:t>
            </a:r>
            <a:r>
              <a:rPr lang="it-IT" dirty="0" err="1"/>
              <a:t>main</a:t>
            </a:r>
            <a:r>
              <a:rPr lang="it-IT" dirty="0"/>
              <a:t> models in the literature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LSTM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Deep learning model (RNN)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performant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Hyperparameters</a:t>
            </a:r>
            <a:r>
              <a:rPr lang="it-IT" dirty="0"/>
              <a:t> tuning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demanding</a:t>
            </a:r>
            <a:endParaRPr lang="it-IT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dirty="0"/>
              <a:t>Sentiment </a:t>
            </a:r>
            <a:r>
              <a:rPr lang="it-IT" dirty="0" err="1"/>
              <a:t>analysis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122" name="Picture 2" descr="Understanding LSTM Networks -- colah's blog">
            <a:extLst>
              <a:ext uri="{FF2B5EF4-FFF2-40B4-BE49-F238E27FC236}">
                <a16:creationId xmlns:a16="http://schemas.microsoft.com/office/drawing/2014/main" id="{4F4533B6-0BB1-7AAB-2627-29867DCD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42" y="4600350"/>
            <a:ext cx="5018315" cy="13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series</a:t>
            </a:r>
            <a:r>
              <a:rPr lang="it-IT" dirty="0"/>
              <a:t>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O</a:t>
                </a:r>
                <a:r>
                  <a:rPr lang="it-IT" dirty="0" err="1"/>
                  <a:t>ften</a:t>
                </a:r>
                <a:r>
                  <a:rPr lang="it-IT" dirty="0"/>
                  <a:t> </a:t>
                </a:r>
                <a:r>
                  <a:rPr lang="it-IT" dirty="0" err="1"/>
                  <a:t>modeled</a:t>
                </a:r>
                <a:r>
                  <a:rPr lang="it-IT" dirty="0"/>
                  <a:t> with a discrete-time </a:t>
                </a:r>
                <a:r>
                  <a:rPr lang="it-IT" dirty="0" err="1"/>
                  <a:t>stochastic</a:t>
                </a:r>
                <a:r>
                  <a:rPr lang="it-IT" dirty="0"/>
                  <a:t> </a:t>
                </a:r>
                <a:r>
                  <a:rPr lang="it-IT" dirty="0" err="1"/>
                  <a:t>process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Sequence</a:t>
                </a:r>
                <a:r>
                  <a:rPr lang="it-IT" dirty="0"/>
                  <a:t> of </a:t>
                </a:r>
                <a:r>
                  <a:rPr lang="it-IT" b="1" dirty="0"/>
                  <a:t>random </a:t>
                </a:r>
                <a:r>
                  <a:rPr lang="it-IT" b="1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index </a:t>
                </a:r>
                <a:r>
                  <a:rPr lang="it-IT" dirty="0" err="1"/>
                  <a:t>is</a:t>
                </a:r>
                <a:r>
                  <a:rPr lang="it-IT" dirty="0"/>
                  <a:t>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Example</a:t>
                </a:r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b="0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Given a time instant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Mean</a:t>
                </a:r>
                <a:r>
                  <a:rPr lang="it-IT" dirty="0"/>
                  <a:t> of SP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Defined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Covariance</a:t>
                </a:r>
                <a:r>
                  <a:rPr lang="it-IT" dirty="0"/>
                  <a:t> of SP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Defined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877" t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series</a:t>
            </a:r>
            <a:r>
              <a:rPr lang="it-IT" dirty="0"/>
              <a:t>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15686" y="1600200"/>
                <a:ext cx="8904514" cy="452596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Stationarity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Intuitive </a:t>
                </a:r>
                <a:r>
                  <a:rPr lang="it-IT" dirty="0" err="1"/>
                  <a:t>definition</a:t>
                </a:r>
                <a:endParaRPr lang="it-IT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 err="1"/>
                  <a:t>statistical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the </a:t>
                </a:r>
                <a:r>
                  <a:rPr lang="it-IT" dirty="0" err="1"/>
                  <a:t>process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change</a:t>
                </a:r>
                <a:r>
                  <a:rPr lang="it-IT" dirty="0"/>
                  <a:t> over time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Formal</a:t>
                </a:r>
                <a:r>
                  <a:rPr lang="it-IT" dirty="0"/>
                  <a:t> </a:t>
                </a:r>
                <a:r>
                  <a:rPr lang="it-IT" dirty="0" err="1"/>
                  <a:t>definition</a:t>
                </a:r>
                <a:endParaRPr lang="it-IT" dirty="0"/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equation</a:t>
                </a:r>
                <a:r>
                  <a:rPr lang="it-IT" dirty="0"/>
                  <a:t> </a:t>
                </a:r>
                <a:r>
                  <a:rPr lang="it-IT" dirty="0" err="1"/>
                  <a:t>satisfied</a:t>
                </a:r>
                <a:endParaRPr lang="it-IT" dirty="0"/>
              </a:p>
              <a:p>
                <a:pPr marL="19431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 constant</a:t>
                </a:r>
              </a:p>
              <a:p>
                <a:pPr marL="19431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dirty="0"/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it-IT" dirty="0" err="1"/>
                  <a:t>ADFuller</a:t>
                </a:r>
                <a:r>
                  <a:rPr lang="it-IT" dirty="0"/>
                  <a:t> test</a:t>
                </a:r>
              </a:p>
              <a:p>
                <a:pPr marL="1485900" lvl="2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Statistical tool </a:t>
                </a:r>
                <a:r>
                  <a:rPr lang="it-IT" dirty="0" err="1"/>
                  <a:t>used</a:t>
                </a:r>
                <a:r>
                  <a:rPr lang="it-IT" dirty="0"/>
                  <a:t> to check </a:t>
                </a:r>
                <a:r>
                  <a:rPr lang="it-IT" dirty="0" err="1"/>
                  <a:t>if</a:t>
                </a:r>
                <a:r>
                  <a:rPr lang="it-IT" dirty="0"/>
                  <a:t> a time </a:t>
                </a:r>
                <a:r>
                  <a:rPr lang="it-IT" dirty="0" err="1"/>
                  <a:t>series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stationary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686" y="1600200"/>
                <a:ext cx="8904514" cy="4525963"/>
              </a:xfrm>
              <a:blipFill>
                <a:blip r:embed="rId2"/>
                <a:stretch>
                  <a:fillRect l="-711" t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downloaded</a:t>
            </a:r>
            <a:r>
              <a:rPr lang="it-IT" dirty="0"/>
              <a:t> from </a:t>
            </a:r>
            <a:r>
              <a:rPr lang="it-IT" dirty="0" err="1"/>
              <a:t>Kaggle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Collection of 1556 </a:t>
            </a:r>
            <a:r>
              <a:rPr lang="it-IT" dirty="0" err="1"/>
              <a:t>records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From 28th April 2013 to 31st </a:t>
            </a:r>
            <a:r>
              <a:rPr lang="it-IT" dirty="0" err="1"/>
              <a:t>July</a:t>
            </a:r>
            <a:r>
              <a:rPr lang="it-IT" dirty="0"/>
              <a:t> 2017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i="1" dirty="0"/>
              <a:t>Date</a:t>
            </a:r>
            <a:r>
              <a:rPr lang="it-IT" dirty="0"/>
              <a:t> and </a:t>
            </a:r>
            <a:r>
              <a:rPr lang="it-IT" b="1" i="1" dirty="0"/>
              <a:t>Close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kept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b="1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2ACF77-007A-2BE4-3D61-776D96DD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73" y="3624782"/>
            <a:ext cx="3940737" cy="21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588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1202</TotalTime>
  <Words>525</Words>
  <Application>Microsoft Macintosh PowerPoint</Application>
  <PresentationFormat>Presentazione su schermo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POLI</vt:lpstr>
      <vt:lpstr>Real-world model for bitcoin price prediction </vt:lpstr>
      <vt:lpstr>Problem introduction</vt:lpstr>
      <vt:lpstr>Bitcoin vs Stocks</vt:lpstr>
      <vt:lpstr>Aim of this study</vt:lpstr>
      <vt:lpstr>Current models - ARIMA</vt:lpstr>
      <vt:lpstr>Current models - LSTM</vt:lpstr>
      <vt:lpstr>Time series concepts</vt:lpstr>
      <vt:lpstr>Time series concepts</vt:lpstr>
      <vt:lpstr>Dataset</vt:lpstr>
      <vt:lpstr>Implementation: data import</vt:lpstr>
      <vt:lpstr>Implementation: exploratory analysis</vt:lpstr>
      <vt:lpstr>Implementation: stationarity test</vt:lpstr>
      <vt:lpstr>Implementation: naive model</vt:lpstr>
      <vt:lpstr>Implementation: Prophet model</vt:lpstr>
      <vt:lpstr>Implementation: Prophet model</vt:lpstr>
      <vt:lpstr>Implementation: Prophet model evaluation</vt:lpstr>
      <vt:lpstr>Future developments</vt:lpstr>
      <vt:lpstr>Firma convenzione  Politecnico di Milano e Veneranda Fabbrica del Duomo di Milano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Francesco Re</cp:lastModifiedBy>
  <cp:revision>32</cp:revision>
  <dcterms:created xsi:type="dcterms:W3CDTF">2015-05-26T12:27:57Z</dcterms:created>
  <dcterms:modified xsi:type="dcterms:W3CDTF">2023-07-13T08:54:51Z</dcterms:modified>
</cp:coreProperties>
</file>