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56" r:id="rId4"/>
    <p:sldId id="264" r:id="rId5"/>
    <p:sldId id="257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6227-BE5A-4D99-9360-33E908C3DAE6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01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sv-SE" dirty="0" smtClean="0"/>
              <a:t>Index</a:t>
            </a:r>
          </a:p>
          <a:p>
            <a:pPr marL="514350" indent="-514350">
              <a:buAutoNum type="arabicPeriod"/>
            </a:pPr>
            <a:r>
              <a:rPr lang="sv-SE" dirty="0" err="1" smtClean="0"/>
              <a:t>Overview</a:t>
            </a:r>
            <a:endParaRPr lang="sv-SE" dirty="0" smtClean="0"/>
          </a:p>
          <a:p>
            <a:pPr marL="514350" indent="-514350">
              <a:buAutoNum type="arabicPeriod"/>
            </a:pPr>
            <a:r>
              <a:rPr lang="sv-SE" dirty="0" smtClean="0"/>
              <a:t>Full system</a:t>
            </a:r>
          </a:p>
          <a:p>
            <a:pPr marL="514350" indent="-514350">
              <a:buAutoNum type="arabicPeriod"/>
            </a:pPr>
            <a:r>
              <a:rPr lang="sv-SE" dirty="0" smtClean="0"/>
              <a:t>Full system (</a:t>
            </a:r>
            <a:r>
              <a:rPr lang="sv-SE" dirty="0" err="1" smtClean="0"/>
              <a:t>case</a:t>
            </a:r>
            <a:r>
              <a:rPr lang="sv-SE" dirty="0" smtClean="0"/>
              <a:t> 1,3)</a:t>
            </a:r>
          </a:p>
          <a:p>
            <a:pPr marL="514350" indent="-514350">
              <a:buAutoNum type="arabicPeriod"/>
            </a:pPr>
            <a:r>
              <a:rPr lang="sv-SE" dirty="0" smtClean="0"/>
              <a:t>Full system (</a:t>
            </a:r>
            <a:r>
              <a:rPr lang="sv-SE" dirty="0" err="1" smtClean="0"/>
              <a:t>case</a:t>
            </a:r>
            <a:r>
              <a:rPr lang="sv-SE" dirty="0" smtClean="0"/>
              <a:t> 2,4)</a:t>
            </a:r>
          </a:p>
          <a:p>
            <a:pPr marL="514350" indent="-514350"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LT </a:t>
            </a:r>
            <a:r>
              <a:rPr lang="sv-SE" dirty="0" err="1"/>
              <a:t>cooling</a:t>
            </a:r>
            <a:r>
              <a:rPr lang="sv-SE" dirty="0"/>
              <a:t>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HT </a:t>
            </a:r>
            <a:r>
              <a:rPr lang="sv-SE" dirty="0" err="1"/>
              <a:t>cooling</a:t>
            </a:r>
            <a:r>
              <a:rPr lang="sv-SE" dirty="0"/>
              <a:t>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HR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Boilers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</a:t>
            </a:r>
            <a:r>
              <a:rPr lang="sv-SE" dirty="0" err="1"/>
              <a:t>Steam</a:t>
            </a:r>
            <a:r>
              <a:rPr lang="sv-SE" dirty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 smtClean="0"/>
              <a:t>And </a:t>
            </a:r>
            <a:r>
              <a:rPr lang="sv-SE" dirty="0" err="1" smtClean="0"/>
              <a:t>following</a:t>
            </a:r>
            <a:r>
              <a:rPr lang="sv-SE" dirty="0" smtClean="0"/>
              <a:t>: </a:t>
            </a:r>
            <a:r>
              <a:rPr lang="sv-SE" dirty="0" err="1" smtClean="0"/>
              <a:t>Details</a:t>
            </a:r>
            <a:r>
              <a:rPr lang="sv-SE" dirty="0" smtClean="0"/>
              <a:t> of different parts of the system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1748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223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/>
                <a:gridCol w="1507524"/>
                <a:gridCol w="3669957"/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Galley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Tank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heating</a:t>
                      </a:r>
                      <a:r>
                        <a:rPr lang="sv-SE" baseline="0" dirty="0" smtClean="0"/>
                        <a:t> (LT)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Tank </a:t>
                      </a:r>
                      <a:r>
                        <a:rPr lang="sv-SE" dirty="0" err="1" smtClean="0"/>
                        <a:t>heating</a:t>
                      </a:r>
                      <a:r>
                        <a:rPr lang="sv-SE" dirty="0" smtClean="0"/>
                        <a:t> (HT)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Hot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r>
                        <a:rPr lang="sv-SE" dirty="0" smtClean="0"/>
                        <a:t> (AKA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Calorifier</a:t>
                      </a:r>
                      <a:r>
                        <a:rPr lang="sv-SE" baseline="0" dirty="0" smtClean="0"/>
                        <a:t>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Others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err="1" smtClean="0"/>
              <a:t>Steam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users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425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869192" y="1665488"/>
            <a:ext cx="6352528" cy="4539244"/>
            <a:chOff x="869192" y="1665488"/>
            <a:chExt cx="6352528" cy="4539244"/>
          </a:xfrm>
        </p:grpSpPr>
        <p:cxnSp>
          <p:nvCxnSpPr>
            <p:cNvPr id="2" name="Straight Connector 1"/>
            <p:cNvCxnSpPr/>
            <p:nvPr/>
          </p:nvCxnSpPr>
          <p:spPr>
            <a:xfrm flipH="1" flipV="1">
              <a:off x="2193833" y="2486226"/>
              <a:ext cx="3724" cy="244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090243" y="2362232"/>
              <a:ext cx="213057" cy="144973"/>
              <a:chOff x="4167530" y="4121050"/>
              <a:chExt cx="545846" cy="371417"/>
            </a:xfrm>
          </p:grpSpPr>
          <p:sp>
            <p:nvSpPr>
              <p:cNvPr id="4" name="Isosceles Triangle 3"/>
              <p:cNvSpPr/>
              <p:nvPr/>
            </p:nvSpPr>
            <p:spPr>
              <a:xfrm rot="16200000">
                <a:off x="4484776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5400000">
                <a:off x="4205630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4345203" y="4225767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/>
            <p:cNvCxnSpPr>
              <a:stCxn id="133" idx="0"/>
            </p:cNvCxnSpPr>
            <p:nvPr/>
          </p:nvCxnSpPr>
          <p:spPr>
            <a:xfrm flipV="1">
              <a:off x="1698091" y="2745437"/>
              <a:ext cx="3011183" cy="242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686247" y="3509243"/>
              <a:ext cx="407231" cy="400328"/>
              <a:chOff x="1510748" y="884583"/>
              <a:chExt cx="586409" cy="57646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9" idx="2"/>
                <a:endCxn id="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9" idx="2"/>
                <a:endCxn id="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5400000">
              <a:off x="4525551" y="2963825"/>
              <a:ext cx="372720" cy="372720"/>
              <a:chOff x="2667000" y="924338"/>
              <a:chExt cx="536714" cy="53671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/>
              <p:cNvCxnSpPr>
                <a:stCxn id="14" idx="3"/>
                <a:endCxn id="1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6"/>
                <a:endCxn id="1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292953" y="3505718"/>
              <a:ext cx="407231" cy="400328"/>
              <a:chOff x="1510748" y="884583"/>
              <a:chExt cx="586409" cy="5764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1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1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899658" y="3505718"/>
              <a:ext cx="407231" cy="400328"/>
              <a:chOff x="1510748" y="884583"/>
              <a:chExt cx="586409" cy="57646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2"/>
                <a:endCxn id="2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2"/>
                <a:endCxn id="2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505658" y="3505718"/>
              <a:ext cx="407231" cy="400328"/>
              <a:chOff x="1510748" y="884583"/>
              <a:chExt cx="586409" cy="57646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9" idx="2"/>
                <a:endCxn id="2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2"/>
                <a:endCxn id="2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692734" y="4071837"/>
              <a:ext cx="407231" cy="400328"/>
              <a:chOff x="1510748" y="884583"/>
              <a:chExt cx="586409" cy="57646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  <a:endCxn id="3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4" idx="2"/>
                <a:endCxn id="3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3291020" y="4071837"/>
              <a:ext cx="407231" cy="400328"/>
              <a:chOff x="1510748" y="884583"/>
              <a:chExt cx="586409" cy="57646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2"/>
                <a:endCxn id="3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2"/>
                <a:endCxn id="3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99658" y="4071837"/>
              <a:ext cx="407231" cy="400328"/>
              <a:chOff x="1510748" y="884583"/>
              <a:chExt cx="586409" cy="57646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Connector 44"/>
              <p:cNvCxnSpPr>
                <a:stCxn id="44" idx="1"/>
                <a:endCxn id="4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  <a:endCxn id="4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4" idx="2"/>
                <a:endCxn id="4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508296" y="4071837"/>
              <a:ext cx="407231" cy="400328"/>
              <a:chOff x="1510748" y="884583"/>
              <a:chExt cx="586409" cy="57646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  <a:endCxn id="4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9" idx="2"/>
                <a:endCxn id="4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5400000">
              <a:off x="3916208" y="2974257"/>
              <a:ext cx="372720" cy="372720"/>
              <a:chOff x="2667000" y="924338"/>
              <a:chExt cx="536714" cy="53671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/>
              <p:cNvCxnSpPr>
                <a:stCxn id="54" idx="3"/>
                <a:endCxn id="5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4" idx="6"/>
                <a:endCxn id="5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5400000">
              <a:off x="3309419" y="2967207"/>
              <a:ext cx="372720" cy="372720"/>
              <a:chOff x="2667000" y="924338"/>
              <a:chExt cx="536714" cy="53671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/>
              <p:cNvCxnSpPr>
                <a:stCxn id="59" idx="3"/>
                <a:endCxn id="59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9" idx="6"/>
                <a:endCxn id="59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59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2703502" y="2974257"/>
              <a:ext cx="372720" cy="372720"/>
              <a:chOff x="2667000" y="924338"/>
              <a:chExt cx="536714" cy="53671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" name="Straight Connector 64"/>
              <p:cNvCxnSpPr>
                <a:stCxn id="64" idx="3"/>
                <a:endCxn id="6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4" idx="6"/>
                <a:endCxn id="6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6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stCxn id="9" idx="0"/>
              <a:endCxn id="64" idx="6"/>
            </p:cNvCxnSpPr>
            <p:nvPr/>
          </p:nvCxnSpPr>
          <p:spPr>
            <a:xfrm flipH="1" flipV="1">
              <a:off x="2889862" y="3346977"/>
              <a:ext cx="1" cy="1622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9" idx="0"/>
              <a:endCxn id="59" idx="6"/>
            </p:cNvCxnSpPr>
            <p:nvPr/>
          </p:nvCxnSpPr>
          <p:spPr>
            <a:xfrm flipH="1" flipV="1">
              <a:off x="3495779" y="3339927"/>
              <a:ext cx="790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4" idx="0"/>
              <a:endCxn id="54" idx="6"/>
            </p:cNvCxnSpPr>
            <p:nvPr/>
          </p:nvCxnSpPr>
          <p:spPr>
            <a:xfrm flipH="1" flipV="1">
              <a:off x="4102568" y="3346977"/>
              <a:ext cx="706" cy="158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9" idx="0"/>
              <a:endCxn id="14" idx="6"/>
            </p:cNvCxnSpPr>
            <p:nvPr/>
          </p:nvCxnSpPr>
          <p:spPr>
            <a:xfrm flipV="1">
              <a:off x="4709274" y="3336545"/>
              <a:ext cx="2637" cy="1691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4" idx="0"/>
              <a:endCxn id="9" idx="2"/>
            </p:cNvCxnSpPr>
            <p:nvPr/>
          </p:nvCxnSpPr>
          <p:spPr>
            <a:xfrm flipH="1" flipV="1">
              <a:off x="2889863" y="3909571"/>
              <a:ext cx="6487" cy="1622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9" idx="0"/>
              <a:endCxn id="19" idx="2"/>
            </p:cNvCxnSpPr>
            <p:nvPr/>
          </p:nvCxnSpPr>
          <p:spPr>
            <a:xfrm flipV="1">
              <a:off x="3494636" y="3906046"/>
              <a:ext cx="1933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4" idx="2"/>
              <a:endCxn id="44" idx="0"/>
            </p:cNvCxnSpPr>
            <p:nvPr/>
          </p:nvCxnSpPr>
          <p:spPr>
            <a:xfrm>
              <a:off x="4103274" y="3906046"/>
              <a:ext cx="0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9" idx="2"/>
              <a:endCxn id="49" idx="0"/>
            </p:cNvCxnSpPr>
            <p:nvPr/>
          </p:nvCxnSpPr>
          <p:spPr>
            <a:xfrm>
              <a:off x="4709274" y="3906046"/>
              <a:ext cx="2638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4" idx="2"/>
            </p:cNvCxnSpPr>
            <p:nvPr/>
          </p:nvCxnSpPr>
          <p:spPr>
            <a:xfrm flipH="1" flipV="1">
              <a:off x="2889073" y="2751506"/>
              <a:ext cx="789" cy="2227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9" idx="2"/>
            </p:cNvCxnSpPr>
            <p:nvPr/>
          </p:nvCxnSpPr>
          <p:spPr>
            <a:xfrm flipH="1" flipV="1">
              <a:off x="3494635" y="2759034"/>
              <a:ext cx="1144" cy="2081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4" idx="2"/>
            </p:cNvCxnSpPr>
            <p:nvPr/>
          </p:nvCxnSpPr>
          <p:spPr>
            <a:xfrm flipH="1" flipV="1">
              <a:off x="4099583" y="2751506"/>
              <a:ext cx="2985" cy="2227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4" idx="2"/>
            </p:cNvCxnSpPr>
            <p:nvPr/>
          </p:nvCxnSpPr>
          <p:spPr>
            <a:xfrm flipH="1" flipV="1">
              <a:off x="4711910" y="2759034"/>
              <a:ext cx="1" cy="204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34" idx="2"/>
            </p:cNvCxnSpPr>
            <p:nvPr/>
          </p:nvCxnSpPr>
          <p:spPr>
            <a:xfrm flipH="1" flipV="1">
              <a:off x="2896350" y="4472165"/>
              <a:ext cx="3724" cy="2442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39" idx="2"/>
            </p:cNvCxnSpPr>
            <p:nvPr/>
          </p:nvCxnSpPr>
          <p:spPr>
            <a:xfrm flipV="1">
              <a:off x="3494635" y="4472165"/>
              <a:ext cx="1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44" idx="2"/>
            </p:cNvCxnSpPr>
            <p:nvPr/>
          </p:nvCxnSpPr>
          <p:spPr>
            <a:xfrm flipH="1" flipV="1">
              <a:off x="4103274" y="4472165"/>
              <a:ext cx="2638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49" idx="2"/>
            </p:cNvCxnSpPr>
            <p:nvPr/>
          </p:nvCxnSpPr>
          <p:spPr>
            <a:xfrm flipH="1" flipV="1">
              <a:off x="4711912" y="4472165"/>
              <a:ext cx="2639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76400" y="4713849"/>
              <a:ext cx="30328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687887" y="2403106"/>
              <a:ext cx="0" cy="2310743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849087" y="4394929"/>
              <a:ext cx="586409" cy="576469"/>
              <a:chOff x="1510748" y="884583"/>
              <a:chExt cx="586409" cy="57646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8" name="Straight Connector 87"/>
              <p:cNvCxnSpPr>
                <a:stCxn id="87" idx="1"/>
                <a:endCxn id="87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2"/>
                <a:endCxn id="87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2"/>
                <a:endCxn id="87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2271889" y="2377598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LT1.2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63785" y="2383681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LT2.2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55681" y="2389764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LT3.2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47577" y="2395847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LT4.2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64325" y="2725967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HT2.1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59754" y="301556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HT2.2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56689" y="339659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HT1.1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51758" y="377442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HT1.2</a:t>
              </a:r>
            </a:p>
          </p:txBody>
        </p:sp>
        <p:cxnSp>
          <p:nvCxnSpPr>
            <p:cNvPr id="116" name="Straight Connector 115"/>
            <p:cNvCxnSpPr>
              <a:endCxn id="112" idx="3"/>
            </p:cNvCxnSpPr>
            <p:nvPr/>
          </p:nvCxnSpPr>
          <p:spPr>
            <a:xfrm flipH="1" flipV="1">
              <a:off x="2581564" y="2910633"/>
              <a:ext cx="829927" cy="82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534320" y="3277872"/>
              <a:ext cx="867183" cy="956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2528819" y="3645111"/>
              <a:ext cx="265723" cy="12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5" idx="3"/>
            </p:cNvCxnSpPr>
            <p:nvPr/>
          </p:nvCxnSpPr>
          <p:spPr>
            <a:xfrm flipH="1" flipV="1">
              <a:off x="2568997" y="3959088"/>
              <a:ext cx="280677" cy="3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068337" y="272264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HT3.1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88411" y="27429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HT4.1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52554" y="3165809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HT3.2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04481" y="317143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HT4.2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4202337" y="2981645"/>
              <a:ext cx="1151824" cy="620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1" idx="1"/>
            </p:cNvCxnSpPr>
            <p:nvPr/>
          </p:nvCxnSpPr>
          <p:spPr>
            <a:xfrm flipH="1">
              <a:off x="4896322" y="2927610"/>
              <a:ext cx="1192089" cy="629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187091" y="3429341"/>
              <a:ext cx="1200956" cy="724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825899" y="3488642"/>
              <a:ext cx="1525732" cy="68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869192" y="473075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HT-HR1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 rot="16200000">
              <a:off x="1626870" y="2672950"/>
              <a:ext cx="213057" cy="144973"/>
              <a:chOff x="4167530" y="4121050"/>
              <a:chExt cx="545846" cy="371417"/>
            </a:xfrm>
          </p:grpSpPr>
          <p:sp>
            <p:nvSpPr>
              <p:cNvPr id="132" name="Isosceles Triangle 131"/>
              <p:cNvSpPr/>
              <p:nvPr/>
            </p:nvSpPr>
            <p:spPr>
              <a:xfrm rot="16200000">
                <a:off x="4484776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rot="5400000">
                <a:off x="4205630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>
                <a:off x="4345203" y="4225767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>
            <a:xfrm flipV="1">
              <a:off x="1995689" y="4971400"/>
              <a:ext cx="0" cy="55564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287942" y="4971402"/>
              <a:ext cx="0" cy="565798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135974" y="1665488"/>
              <a:ext cx="2051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To </a:t>
              </a:r>
              <a:r>
                <a:rPr lang="sv-SE" dirty="0" err="1" smtClean="0"/>
                <a:t>Low</a:t>
              </a:r>
              <a:r>
                <a:rPr lang="sv-SE" dirty="0" smtClean="0"/>
                <a:t> </a:t>
              </a:r>
              <a:r>
                <a:rPr lang="sv-SE" dirty="0" err="1" smtClean="0"/>
                <a:t>temperature</a:t>
              </a:r>
              <a:endParaRPr lang="sv-SE" dirty="0" smtClean="0"/>
            </a:p>
            <a:p>
              <a:r>
                <a:rPr lang="sv-SE" dirty="0" err="1" smtClean="0"/>
                <a:t>Cooling</a:t>
              </a:r>
              <a:r>
                <a:rPr lang="sv-SE" dirty="0" smtClean="0"/>
                <a:t> systems</a:t>
              </a:r>
              <a:endParaRPr lang="en-GB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485455" y="5558401"/>
              <a:ext cx="17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To heat </a:t>
              </a:r>
              <a:r>
                <a:rPr lang="sv-SE" dirty="0" err="1" smtClean="0"/>
                <a:t>recovery</a:t>
              </a:r>
              <a:endParaRPr lang="sv-SE" dirty="0" smtClean="0"/>
            </a:p>
            <a:p>
              <a:r>
                <a:rPr lang="sv-SE" dirty="0" smtClean="0"/>
                <a:t>systems</a:t>
              </a:r>
              <a:endParaRPr lang="en-GB" dirty="0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5803557" y="129062"/>
            <a:ext cx="6479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High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(HT)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815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753360" y="3647049"/>
            <a:ext cx="10027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26047" y="3328129"/>
            <a:ext cx="586409" cy="576469"/>
            <a:chOff x="1510748" y="884583"/>
            <a:chExt cx="586409" cy="576469"/>
          </a:xfrm>
        </p:grpSpPr>
        <p:sp>
          <p:nvSpPr>
            <p:cNvPr id="28" name="Rectangle 2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>
              <a:stCxn id="28" idx="1"/>
              <a:endCxn id="2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2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3072649" y="39045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64902" y="39046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756155" y="3802714"/>
            <a:ext cx="586409" cy="576469"/>
            <a:chOff x="1510748" y="884583"/>
            <a:chExt cx="586409" cy="576469"/>
          </a:xfrm>
        </p:grpSpPr>
        <p:sp>
          <p:nvSpPr>
            <p:cNvPr id="35" name="Rectangle 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/>
            <p:cNvCxnSpPr>
              <a:stCxn id="35" idx="1"/>
              <a:endCxn id="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2"/>
              <a:endCxn id="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970851" y="3946831"/>
            <a:ext cx="586409" cy="576469"/>
            <a:chOff x="1510748" y="884583"/>
            <a:chExt cx="586409" cy="576469"/>
          </a:xfrm>
        </p:grpSpPr>
        <p:sp>
          <p:nvSpPr>
            <p:cNvPr id="40" name="Rectangle 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>
              <a:stCxn id="40" idx="1"/>
              <a:endCxn id="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  <a:endCxn id="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2"/>
              <a:endCxn id="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738025" y="42329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33159" y="42329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773108" y="42623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65850" y="42390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795923" y="3243935"/>
            <a:ext cx="407231" cy="400328"/>
            <a:chOff x="1510748" y="884583"/>
            <a:chExt cx="586409" cy="576469"/>
          </a:xfrm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06653" y="3783314"/>
            <a:ext cx="407231" cy="400328"/>
            <a:chOff x="1510748" y="884583"/>
            <a:chExt cx="586409" cy="576469"/>
          </a:xfrm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817383" y="4322693"/>
            <a:ext cx="407231" cy="400328"/>
            <a:chOff x="1510748" y="884583"/>
            <a:chExt cx="586409" cy="576469"/>
          </a:xfrm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28113" y="4862072"/>
            <a:ext cx="407231" cy="400328"/>
            <a:chOff x="1510748" y="884583"/>
            <a:chExt cx="586409" cy="576469"/>
          </a:xfrm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 flipV="1">
            <a:off x="6560430" y="34679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574015" y="34367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4015" y="39834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74015" y="45302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74015" y="50769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80278" y="34652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32605" y="34340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2605" y="39807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32605" y="45274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32605" y="50742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72974" y="42365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714118" y="42350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22982" y="53894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10800000">
            <a:off x="5350262" y="5203132"/>
            <a:ext cx="372720" cy="372720"/>
            <a:chOff x="2667000" y="924338"/>
            <a:chExt cx="536714" cy="536714"/>
          </a:xfrm>
        </p:grpSpPr>
        <p:sp>
          <p:nvSpPr>
            <p:cNvPr id="82" name="Oval 81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/>
            <p:cNvCxnSpPr>
              <a:stCxn id="82" idx="3"/>
              <a:endCxn id="82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6"/>
              <a:endCxn id="82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82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070744" y="53932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521714" y="40835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899028" y="43642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215333" y="43642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63468" y="47230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323741" y="40835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92081" y="38716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113639" y="37602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383849" y="38716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13639" y="37680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46152" y="36639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470553" y="47230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15098" y="47284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52316" y="36639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462881" y="42207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54569" y="50218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83171" y="30951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26672" y="2920769"/>
            <a:ext cx="167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HT </a:t>
            </a:r>
            <a:r>
              <a:rPr lang="sv-SE" dirty="0" err="1" smtClean="0"/>
              <a:t>cooling</a:t>
            </a:r>
            <a:r>
              <a:rPr lang="sv-SE" dirty="0" smtClean="0"/>
              <a:t> systems (1/3)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3512456" y="2914672"/>
            <a:ext cx="167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HT </a:t>
            </a:r>
            <a:r>
              <a:rPr lang="sv-SE" dirty="0" err="1" smtClean="0"/>
              <a:t>cooling</a:t>
            </a:r>
            <a:r>
              <a:rPr lang="sv-SE" dirty="0" smtClean="0"/>
              <a:t> systems (2/4)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5290564" y="2804269"/>
            <a:ext cx="181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steam</a:t>
            </a:r>
            <a:r>
              <a:rPr lang="sv-SE" dirty="0" smtClean="0"/>
              <a:t> distribution </a:t>
            </a:r>
            <a:r>
              <a:rPr lang="sv-SE" dirty="0" err="1" smtClean="0"/>
              <a:t>network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Heat </a:t>
            </a:r>
            <a:r>
              <a:rPr lang="sv-SE" sz="3200" b="1" dirty="0" err="1" smtClean="0"/>
              <a:t>Recovery</a:t>
            </a:r>
            <a:r>
              <a:rPr lang="sv-SE" sz="3200" b="1" dirty="0" smtClean="0"/>
              <a:t> (HR) 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6217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51"/>
          <p:cNvCxnSpPr/>
          <p:nvPr/>
        </p:nvCxnSpPr>
        <p:spPr>
          <a:xfrm flipV="1">
            <a:off x="8329591" y="3808264"/>
            <a:ext cx="0" cy="107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698552" y="3913550"/>
            <a:ext cx="586409" cy="576469"/>
            <a:chOff x="1510748" y="884583"/>
            <a:chExt cx="586409" cy="576469"/>
          </a:xfrm>
        </p:grpSpPr>
        <p:sp>
          <p:nvSpPr>
            <p:cNvPr id="3" name="Rectangle 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/>
            <p:cNvCxnSpPr>
              <a:stCxn id="3" idx="1"/>
              <a:endCxn id="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3" idx="2"/>
              <a:endCxn id="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3" idx="2"/>
              <a:endCxn id="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594994" y="3913550"/>
            <a:ext cx="586409" cy="576469"/>
            <a:chOff x="1510748" y="884583"/>
            <a:chExt cx="586409" cy="576469"/>
          </a:xfrm>
        </p:grpSpPr>
        <p:sp>
          <p:nvSpPr>
            <p:cNvPr id="8" name="Rectangle 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8" idx="1"/>
              <a:endCxn id="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  <a:endCxn id="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  <a:endCxn id="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80306" y="2648778"/>
            <a:ext cx="554318" cy="998595"/>
            <a:chOff x="10724341" y="4719034"/>
            <a:chExt cx="554318" cy="998595"/>
          </a:xfrm>
        </p:grpSpPr>
        <p:sp>
          <p:nvSpPr>
            <p:cNvPr id="13" name="Oval 1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84291" y="3287961"/>
            <a:ext cx="407231" cy="400328"/>
            <a:chOff x="1510748" y="884583"/>
            <a:chExt cx="586409" cy="576469"/>
          </a:xfrm>
        </p:grpSpPr>
        <p:sp>
          <p:nvSpPr>
            <p:cNvPr id="16" name="Rectangle 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16" idx="1"/>
              <a:endCxn id="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2"/>
              <a:endCxn id="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81346" y="3287961"/>
            <a:ext cx="407231" cy="400328"/>
            <a:chOff x="1510748" y="884583"/>
            <a:chExt cx="586409" cy="576469"/>
          </a:xfrm>
        </p:grpSpPr>
        <p:sp>
          <p:nvSpPr>
            <p:cNvPr id="21" name="Rectangle 2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>
              <a:stCxn id="21" idx="1"/>
              <a:endCxn id="2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380733" y="3288944"/>
            <a:ext cx="407231" cy="400328"/>
            <a:chOff x="1510748" y="884583"/>
            <a:chExt cx="586409" cy="576469"/>
          </a:xfrm>
        </p:grpSpPr>
        <p:sp>
          <p:nvSpPr>
            <p:cNvPr id="26" name="Rectangle 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1"/>
              <a:endCxn id="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2"/>
              <a:endCxn id="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2"/>
              <a:endCxn id="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77788" y="3288944"/>
            <a:ext cx="407231" cy="400328"/>
            <a:chOff x="1510748" y="884583"/>
            <a:chExt cx="586409" cy="576469"/>
          </a:xfrm>
        </p:grpSpPr>
        <p:sp>
          <p:nvSpPr>
            <p:cNvPr id="31" name="Rectangle 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>
              <a:stCxn id="31" idx="1"/>
              <a:endCxn id="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2"/>
              <a:endCxn id="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45331" y="2657976"/>
            <a:ext cx="554318" cy="998595"/>
            <a:chOff x="10724341" y="4719034"/>
            <a:chExt cx="554318" cy="998595"/>
          </a:xfrm>
        </p:grpSpPr>
        <p:sp>
          <p:nvSpPr>
            <p:cNvPr id="36" name="Oval 35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4617619" y="25707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87906" y="30449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284961" y="30449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92051" y="30449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84686" y="30449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84348" y="30449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88198" y="30449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61566" y="25468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613378" y="25468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82967" y="30449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104588" y="30449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94987" y="28723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76247" y="28723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575965" y="37093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384229" y="36882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" idx="2"/>
          </p:cNvCxnSpPr>
          <p:nvPr/>
        </p:nvCxnSpPr>
        <p:spPr>
          <a:xfrm flipH="1" flipV="1">
            <a:off x="3991757" y="44900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8" idx="2"/>
          </p:cNvCxnSpPr>
          <p:nvPr/>
        </p:nvCxnSpPr>
        <p:spPr>
          <a:xfrm flipH="1" flipV="1">
            <a:off x="6888199" y="44900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453264" y="36958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306135" y="36956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32029" y="36565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70828" y="36565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84129" y="50989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16200000" flipV="1">
            <a:off x="3394351" y="4660811"/>
            <a:ext cx="372720" cy="372720"/>
            <a:chOff x="2667000" y="924338"/>
            <a:chExt cx="536714" cy="536714"/>
          </a:xfrm>
        </p:grpSpPr>
        <p:sp>
          <p:nvSpPr>
            <p:cNvPr id="61" name="Oval 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6"/>
              <a:endCxn id="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 flipV="1">
            <a:off x="3815091" y="4656704"/>
            <a:ext cx="372720" cy="372720"/>
            <a:chOff x="2667000" y="924338"/>
            <a:chExt cx="536714" cy="536714"/>
          </a:xfrm>
        </p:grpSpPr>
        <p:sp>
          <p:nvSpPr>
            <p:cNvPr id="66" name="Oval 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/>
            <p:cNvCxnSpPr>
              <a:stCxn id="66" idx="3"/>
              <a:endCxn id="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6"/>
              <a:endCxn id="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6200000" flipV="1">
            <a:off x="4195198" y="4654318"/>
            <a:ext cx="372720" cy="372720"/>
            <a:chOff x="2667000" y="924338"/>
            <a:chExt cx="536714" cy="536714"/>
          </a:xfrm>
        </p:grpSpPr>
        <p:sp>
          <p:nvSpPr>
            <p:cNvPr id="71" name="Oval 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>
              <a:stCxn id="71" idx="3"/>
              <a:endCxn id="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1" idx="6"/>
              <a:endCxn id="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16200000" flipV="1">
            <a:off x="4884713" y="4666519"/>
            <a:ext cx="372720" cy="372720"/>
            <a:chOff x="2667000" y="924338"/>
            <a:chExt cx="536714" cy="536714"/>
          </a:xfrm>
        </p:grpSpPr>
        <p:sp>
          <p:nvSpPr>
            <p:cNvPr id="76" name="Oval 7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Connector 76"/>
            <p:cNvCxnSpPr>
              <a:stCxn id="76" idx="3"/>
              <a:endCxn id="7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7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 rot="16200000" flipV="1">
            <a:off x="5646694" y="4642373"/>
            <a:ext cx="372720" cy="372720"/>
            <a:chOff x="2667000" y="924338"/>
            <a:chExt cx="536714" cy="536714"/>
          </a:xfrm>
        </p:grpSpPr>
        <p:sp>
          <p:nvSpPr>
            <p:cNvPr id="81" name="Oval 8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/>
            <p:cNvCxnSpPr>
              <a:stCxn id="81" idx="3"/>
              <a:endCxn id="8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1" idx="6"/>
              <a:endCxn id="8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6200000" flipV="1">
            <a:off x="6269182" y="4675143"/>
            <a:ext cx="372720" cy="372720"/>
            <a:chOff x="2667000" y="924338"/>
            <a:chExt cx="536714" cy="536714"/>
          </a:xfrm>
        </p:grpSpPr>
        <p:sp>
          <p:nvSpPr>
            <p:cNvPr id="86" name="Oval 8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3"/>
              <a:endCxn id="8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6"/>
              <a:endCxn id="8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16200000" flipV="1">
            <a:off x="6712050" y="4675143"/>
            <a:ext cx="372720" cy="372720"/>
            <a:chOff x="2667000" y="924338"/>
            <a:chExt cx="536714" cy="536714"/>
          </a:xfrm>
        </p:grpSpPr>
        <p:sp>
          <p:nvSpPr>
            <p:cNvPr id="91" name="Oval 9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2" name="Straight Connector 91"/>
            <p:cNvCxnSpPr>
              <a:stCxn id="91" idx="3"/>
              <a:endCxn id="9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1" idx="6"/>
              <a:endCxn id="9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 flipV="1">
            <a:off x="7119775" y="4675143"/>
            <a:ext cx="372720" cy="372720"/>
            <a:chOff x="2667000" y="924338"/>
            <a:chExt cx="536714" cy="536714"/>
          </a:xfrm>
        </p:grpSpPr>
        <p:sp>
          <p:nvSpPr>
            <p:cNvPr id="96" name="Oval 9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/>
            <p:cNvCxnSpPr>
              <a:stCxn id="96" idx="3"/>
              <a:endCxn id="9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6" idx="6"/>
              <a:endCxn id="9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9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632294" y="40391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26136" y="25845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78755" y="25191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882293" y="29108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26432" y="40215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30206" y="26052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7944" y="37312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37944" y="42017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5625918" y="32213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246879" y="33031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285579" y="2233453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04760" y="1400376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975977" y="1295628"/>
            <a:ext cx="586409" cy="576469"/>
            <a:chOff x="1510748" y="884583"/>
            <a:chExt cx="586409" cy="576469"/>
          </a:xfrm>
        </p:grpSpPr>
        <p:sp>
          <p:nvSpPr>
            <p:cNvPr id="113" name="Rectangle 1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Connector 113"/>
            <p:cNvCxnSpPr>
              <a:stCxn id="113" idx="1"/>
              <a:endCxn id="1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3" idx="2"/>
              <a:endCxn id="1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3" idx="2"/>
              <a:endCxn id="1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183154" y="1295628"/>
            <a:ext cx="586409" cy="576469"/>
            <a:chOff x="1510748" y="884583"/>
            <a:chExt cx="586409" cy="576469"/>
          </a:xfrm>
        </p:grpSpPr>
        <p:sp>
          <p:nvSpPr>
            <p:cNvPr id="118" name="Rectangle 1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stCxn id="118" idx="1"/>
              <a:endCxn id="1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8" idx="2"/>
              <a:endCxn id="1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8" idx="2"/>
              <a:endCxn id="1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/>
          <p:cNvCxnSpPr/>
          <p:nvPr/>
        </p:nvCxnSpPr>
        <p:spPr>
          <a:xfrm flipV="1">
            <a:off x="4613378" y="187623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94987" y="2207838"/>
            <a:ext cx="1674195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81985" y="187623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22961" y="1081564"/>
            <a:ext cx="0" cy="21423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622961" y="1081565"/>
            <a:ext cx="3413424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1508" y="1072821"/>
            <a:ext cx="0" cy="21423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476971" y="1264332"/>
            <a:ext cx="17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heat </a:t>
            </a:r>
            <a:r>
              <a:rPr lang="sv-SE" dirty="0" err="1" smtClean="0"/>
              <a:t>recovery</a:t>
            </a:r>
            <a:endParaRPr lang="sv-SE" dirty="0" smtClean="0"/>
          </a:p>
          <a:p>
            <a:r>
              <a:rPr lang="sv-SE" dirty="0" smtClean="0"/>
              <a:t>Systems</a:t>
            </a:r>
            <a:endParaRPr lang="en-GB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385" y="1068031"/>
            <a:ext cx="0" cy="295353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7887085" y="4021562"/>
            <a:ext cx="586409" cy="576469"/>
            <a:chOff x="1510748" y="884583"/>
            <a:chExt cx="586409" cy="576469"/>
          </a:xfrm>
        </p:grpSpPr>
        <p:sp>
          <p:nvSpPr>
            <p:cNvPr id="141" name="Rectangle 1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/>
            <p:cNvCxnSpPr>
              <a:stCxn id="141" idx="1"/>
              <a:endCxn id="1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1" idx="2"/>
              <a:endCxn id="1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1" idx="2"/>
              <a:endCxn id="1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/>
          <p:cNvCxnSpPr/>
          <p:nvPr/>
        </p:nvCxnSpPr>
        <p:spPr>
          <a:xfrm>
            <a:off x="8033687" y="4605870"/>
            <a:ext cx="0" cy="79163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451280" y="5397500"/>
            <a:ext cx="2584473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5462138" y="5090106"/>
            <a:ext cx="1" cy="30739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057263" y="2910875"/>
            <a:ext cx="166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temperature</a:t>
            </a:r>
            <a:endParaRPr lang="sv-SE" dirty="0" smtClean="0"/>
          </a:p>
          <a:p>
            <a:r>
              <a:rPr lang="sv-SE" dirty="0" err="1" smtClean="0"/>
              <a:t>Cooling</a:t>
            </a:r>
            <a:r>
              <a:rPr lang="sv-SE" dirty="0" smtClean="0"/>
              <a:t> systems</a:t>
            </a:r>
            <a:endParaRPr lang="en-GB" dirty="0"/>
          </a:p>
        </p:txBody>
      </p:sp>
      <p:sp>
        <p:nvSpPr>
          <p:cNvPr id="146" name="Rectangle 14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Boilers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6667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5" name="Straight Connector 904"/>
          <p:cNvCxnSpPr/>
          <p:nvPr/>
        </p:nvCxnSpPr>
        <p:spPr>
          <a:xfrm>
            <a:off x="4051664" y="2479030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V="1">
            <a:off x="4344869" y="2478850"/>
            <a:ext cx="0" cy="96501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/>
          <p:cNvCxnSpPr/>
          <p:nvPr/>
        </p:nvCxnSpPr>
        <p:spPr>
          <a:xfrm>
            <a:off x="7596599" y="4981429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H="1">
            <a:off x="5012949" y="5270578"/>
            <a:ext cx="4047236" cy="2462"/>
          </a:xfrm>
          <a:prstGeom prst="line">
            <a:avLst/>
          </a:prstGeom>
          <a:ln w="28575"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H="1">
            <a:off x="4344869" y="2488937"/>
            <a:ext cx="4599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>
            <a:off x="4632575" y="4210044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>
            <a:off x="6194675" y="4238086"/>
            <a:ext cx="0" cy="764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4632575" y="4993257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/>
          <p:cNvGrpSpPr/>
          <p:nvPr/>
        </p:nvGrpSpPr>
        <p:grpSpPr>
          <a:xfrm>
            <a:off x="5373826" y="4832023"/>
            <a:ext cx="586409" cy="576469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814" name="Rectangle 81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5" name="Straight Connector 814"/>
            <p:cNvCxnSpPr>
              <a:stCxn id="814" idx="1"/>
              <a:endCxn id="81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14" idx="2"/>
              <a:endCxn id="81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14" idx="2"/>
              <a:endCxn id="81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8" name="Straight Connector 817"/>
          <p:cNvCxnSpPr/>
          <p:nvPr/>
        </p:nvCxnSpPr>
        <p:spPr>
          <a:xfrm>
            <a:off x="4632575" y="3474451"/>
            <a:ext cx="0" cy="151880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" name="Group 818"/>
          <p:cNvGrpSpPr/>
          <p:nvPr/>
        </p:nvGrpSpPr>
        <p:grpSpPr>
          <a:xfrm>
            <a:off x="5373826" y="3912676"/>
            <a:ext cx="586409" cy="576469"/>
            <a:chOff x="1510748" y="884583"/>
            <a:chExt cx="586409" cy="576469"/>
          </a:xfrm>
        </p:grpSpPr>
        <p:sp>
          <p:nvSpPr>
            <p:cNvPr id="820" name="Rectangle 81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1" name="Straight Connector 820"/>
            <p:cNvCxnSpPr>
              <a:stCxn id="820" idx="1"/>
              <a:endCxn id="82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20" idx="2"/>
              <a:endCxn id="82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20" idx="2"/>
              <a:endCxn id="82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4" name="Group 823"/>
          <p:cNvGrpSpPr/>
          <p:nvPr/>
        </p:nvGrpSpPr>
        <p:grpSpPr>
          <a:xfrm rot="16200000">
            <a:off x="4563579" y="4128421"/>
            <a:ext cx="213057" cy="144973"/>
            <a:chOff x="4167530" y="4121050"/>
            <a:chExt cx="545846" cy="371417"/>
          </a:xfrm>
        </p:grpSpPr>
        <p:sp>
          <p:nvSpPr>
            <p:cNvPr id="825" name="Isosceles Triangle 82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Isosceles Triangle 82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Isosceles Triangle 82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8" name="Straight Connector 827"/>
          <p:cNvCxnSpPr/>
          <p:nvPr/>
        </p:nvCxnSpPr>
        <p:spPr>
          <a:xfrm flipV="1">
            <a:off x="6194676" y="3050540"/>
            <a:ext cx="0" cy="403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H="1">
            <a:off x="4822521" y="3058608"/>
            <a:ext cx="137216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H="1">
            <a:off x="4346532" y="3443861"/>
            <a:ext cx="1848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4869242" y="3405764"/>
            <a:ext cx="213057" cy="144973"/>
            <a:chOff x="4167530" y="4121050"/>
            <a:chExt cx="545846" cy="371417"/>
          </a:xfrm>
        </p:grpSpPr>
        <p:sp>
          <p:nvSpPr>
            <p:cNvPr id="832" name="Isosceles Triangle 831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3" name="Isosceles Triangle 832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4" name="Isosceles Triangle 833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5373825" y="2770374"/>
            <a:ext cx="586409" cy="576469"/>
            <a:chOff x="1510748" y="884583"/>
            <a:chExt cx="586409" cy="576469"/>
          </a:xfrm>
        </p:grpSpPr>
        <p:sp>
          <p:nvSpPr>
            <p:cNvPr id="836" name="Rectangle 8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7" name="Straight Connector 836"/>
            <p:cNvCxnSpPr>
              <a:stCxn id="836" idx="1"/>
              <a:endCxn id="8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36" idx="2"/>
              <a:endCxn id="8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36" idx="2"/>
              <a:endCxn id="8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Straight Connector 839"/>
          <p:cNvCxnSpPr/>
          <p:nvPr/>
        </p:nvCxnSpPr>
        <p:spPr>
          <a:xfrm flipV="1">
            <a:off x="4973342" y="3550737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5064081" y="5918278"/>
            <a:ext cx="4071448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8" name="Group 857"/>
          <p:cNvGrpSpPr/>
          <p:nvPr/>
        </p:nvGrpSpPr>
        <p:grpSpPr>
          <a:xfrm>
            <a:off x="7044239" y="4821293"/>
            <a:ext cx="586409" cy="576469"/>
            <a:chOff x="1510748" y="884583"/>
            <a:chExt cx="586409" cy="576469"/>
          </a:xfrm>
        </p:grpSpPr>
        <p:sp>
          <p:nvSpPr>
            <p:cNvPr id="859" name="Rectangle 8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0" name="Straight Connector 859"/>
            <p:cNvCxnSpPr>
              <a:stCxn id="859" idx="1"/>
              <a:endCxn id="8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59" idx="2"/>
              <a:endCxn id="8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>
              <a:stCxn id="859" idx="2"/>
              <a:endCxn id="8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Connector 866"/>
          <p:cNvCxnSpPr/>
          <p:nvPr/>
        </p:nvCxnSpPr>
        <p:spPr>
          <a:xfrm>
            <a:off x="6796088" y="4968989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7827453" y="3292879"/>
            <a:ext cx="13668" cy="1691798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6796088" y="2821727"/>
            <a:ext cx="0" cy="214368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0" name="Group 869"/>
          <p:cNvGrpSpPr/>
          <p:nvPr/>
        </p:nvGrpSpPr>
        <p:grpSpPr>
          <a:xfrm>
            <a:off x="7044239" y="3756373"/>
            <a:ext cx="586409" cy="576469"/>
            <a:chOff x="1510748" y="884583"/>
            <a:chExt cx="586409" cy="576469"/>
          </a:xfrm>
        </p:grpSpPr>
        <p:sp>
          <p:nvSpPr>
            <p:cNvPr id="871" name="Rectangle 87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2" name="Straight Connector 871"/>
            <p:cNvCxnSpPr>
              <a:stCxn id="871" idx="1"/>
              <a:endCxn id="87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871" idx="2"/>
              <a:endCxn id="87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871" idx="2"/>
              <a:endCxn id="87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5" name="Straight Connector 874"/>
          <p:cNvCxnSpPr/>
          <p:nvPr/>
        </p:nvCxnSpPr>
        <p:spPr>
          <a:xfrm>
            <a:off x="7630648" y="4044607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/>
          <p:nvPr/>
        </p:nvCxnSpPr>
        <p:spPr>
          <a:xfrm>
            <a:off x="6781846" y="4044607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>
            <a:off x="8595226" y="2975706"/>
            <a:ext cx="586409" cy="576469"/>
            <a:chOff x="1510748" y="884583"/>
            <a:chExt cx="586409" cy="576469"/>
          </a:xfrm>
        </p:grpSpPr>
        <p:sp>
          <p:nvSpPr>
            <p:cNvPr id="878" name="Rectangle 87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9" name="Straight Connector 878"/>
            <p:cNvCxnSpPr>
              <a:stCxn id="878" idx="1"/>
              <a:endCxn id="87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878" idx="2"/>
              <a:endCxn id="87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878" idx="2"/>
              <a:endCxn id="87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2" name="Straight Connector 881"/>
          <p:cNvCxnSpPr/>
          <p:nvPr/>
        </p:nvCxnSpPr>
        <p:spPr>
          <a:xfrm>
            <a:off x="7841121" y="3270477"/>
            <a:ext cx="76363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/>
          <p:nvPr/>
        </p:nvCxnSpPr>
        <p:spPr>
          <a:xfrm>
            <a:off x="6796088" y="2821841"/>
            <a:ext cx="2593974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>
            <a:off x="9390063" y="2828648"/>
            <a:ext cx="0" cy="44182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878" idx="3"/>
          </p:cNvCxnSpPr>
          <p:nvPr/>
        </p:nvCxnSpPr>
        <p:spPr>
          <a:xfrm>
            <a:off x="9181635" y="3263941"/>
            <a:ext cx="208427" cy="85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237485" y="362107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Boilers/</a:t>
            </a:r>
            <a:r>
              <a:rPr lang="sv-SE" dirty="0" err="1" smtClean="0"/>
              <a:t>HRSGs</a:t>
            </a:r>
            <a:endParaRPr lang="en-GB" dirty="0"/>
          </a:p>
        </p:txBody>
      </p:sp>
      <p:sp>
        <p:nvSpPr>
          <p:cNvPr id="209" name="TextBox 208"/>
          <p:cNvSpPr txBox="1"/>
          <p:nvPr/>
        </p:nvSpPr>
        <p:spPr>
          <a:xfrm>
            <a:off x="6933929" y="3151286"/>
            <a:ext cx="9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6713018" y="5556765"/>
            <a:ext cx="136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HVAC </a:t>
            </a:r>
            <a:r>
              <a:rPr lang="sv-SE" dirty="0" err="1" smtClean="0"/>
              <a:t>steam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err="1" smtClean="0"/>
              <a:t>preheater</a:t>
            </a:r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4724126" y="4184695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HTCS</a:t>
            </a:r>
            <a:endParaRPr lang="en-GB" dirty="0"/>
          </a:p>
        </p:txBody>
      </p:sp>
      <p:sp>
        <p:nvSpPr>
          <p:cNvPr id="886" name="TextBox 885"/>
          <p:cNvSpPr txBox="1"/>
          <p:nvPr/>
        </p:nvSpPr>
        <p:spPr>
          <a:xfrm>
            <a:off x="4738515" y="3015960"/>
            <a:ext cx="59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LTCS</a:t>
            </a:r>
            <a:endParaRPr lang="en-GB" dirty="0"/>
          </a:p>
        </p:txBody>
      </p:sp>
      <p:sp>
        <p:nvSpPr>
          <p:cNvPr id="888" name="TextBox 887"/>
          <p:cNvSpPr txBox="1"/>
          <p:nvPr/>
        </p:nvSpPr>
        <p:spPr>
          <a:xfrm>
            <a:off x="5082300" y="5569542"/>
            <a:ext cx="122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HVAC HTCS</a:t>
            </a:r>
            <a:br>
              <a:rPr lang="sv-SE" dirty="0" smtClean="0"/>
            </a:br>
            <a:r>
              <a:rPr lang="sv-SE" dirty="0" err="1" smtClean="0"/>
              <a:t>Preheater</a:t>
            </a:r>
            <a:r>
              <a:rPr lang="sv-SE" dirty="0" smtClean="0"/>
              <a:t> </a:t>
            </a:r>
            <a:endParaRPr lang="en-GB" dirty="0"/>
          </a:p>
        </p:txBody>
      </p:sp>
      <p:grpSp>
        <p:nvGrpSpPr>
          <p:cNvPr id="894" name="Group 893"/>
          <p:cNvGrpSpPr/>
          <p:nvPr/>
        </p:nvGrpSpPr>
        <p:grpSpPr>
          <a:xfrm>
            <a:off x="3905063" y="2673121"/>
            <a:ext cx="586409" cy="576469"/>
            <a:chOff x="1510748" y="884583"/>
            <a:chExt cx="586409" cy="576469"/>
          </a:xfrm>
        </p:grpSpPr>
        <p:sp>
          <p:nvSpPr>
            <p:cNvPr id="895" name="Rectangle 89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6" name="Straight Connector 895"/>
            <p:cNvCxnSpPr>
              <a:stCxn id="895" idx="1"/>
              <a:endCxn id="89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95" idx="2"/>
              <a:endCxn id="89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895" idx="2"/>
              <a:endCxn id="89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4804849" y="2488937"/>
            <a:ext cx="0" cy="561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H="1">
            <a:off x="3548875" y="2478850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H="1">
            <a:off x="3548875" y="344386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1" name="TextBox 910"/>
          <p:cNvSpPr txBox="1"/>
          <p:nvPr/>
        </p:nvSpPr>
        <p:spPr>
          <a:xfrm>
            <a:off x="3472698" y="2083982"/>
            <a:ext cx="11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604751" y="5409928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HVAC </a:t>
            </a:r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HEN, </a:t>
            </a:r>
            <a:r>
              <a:rPr lang="sv-SE" sz="3200" b="1" dirty="0" err="1" smtClean="0"/>
              <a:t>retrofit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45515" y="3484101"/>
                <a:ext cx="381835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15" y="3484101"/>
                <a:ext cx="381835" cy="287515"/>
              </a:xfrm>
              <a:prstGeom prst="rect">
                <a:avLst/>
              </a:prstGeom>
              <a:blipFill rotWithShape="0">
                <a:blip r:embed="rId2"/>
                <a:stretch>
                  <a:fillRect l="-19355" t="-14894" r="-8065" b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5548471" y="3651950"/>
            <a:ext cx="256400" cy="2567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745515" y="2333882"/>
                <a:ext cx="381835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15" y="2333882"/>
                <a:ext cx="381835" cy="287515"/>
              </a:xfrm>
              <a:prstGeom prst="rect">
                <a:avLst/>
              </a:prstGeom>
              <a:blipFill rotWithShape="0">
                <a:blip r:embed="rId3"/>
                <a:stretch>
                  <a:fillRect l="-19355" t="-14894" r="-8065" b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Down Arrow 167"/>
          <p:cNvSpPr/>
          <p:nvPr/>
        </p:nvSpPr>
        <p:spPr>
          <a:xfrm>
            <a:off x="5548471" y="2501731"/>
            <a:ext cx="256400" cy="2567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043800" y="5273040"/>
            <a:ext cx="0" cy="64523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2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Connector 919"/>
          <p:cNvCxnSpPr/>
          <p:nvPr/>
        </p:nvCxnSpPr>
        <p:spPr>
          <a:xfrm flipV="1">
            <a:off x="3106170" y="3193268"/>
            <a:ext cx="0" cy="22455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/>
          <p:nvPr/>
        </p:nvCxnSpPr>
        <p:spPr>
          <a:xfrm flipH="1">
            <a:off x="977743" y="155403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75" name="Group 674"/>
          <p:cNvGrpSpPr/>
          <p:nvPr/>
        </p:nvGrpSpPr>
        <p:grpSpPr>
          <a:xfrm>
            <a:off x="1518233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76" name="Rectangle 67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7" name="Straight Connector 676"/>
            <p:cNvCxnSpPr>
              <a:stCxn id="676" idx="1"/>
              <a:endCxn id="67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>
              <a:stCxn id="676" idx="2"/>
              <a:endCxn id="67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>
              <a:stCxn id="676" idx="2"/>
              <a:endCxn id="67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23589" y="158212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228284" y="2294112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LOC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901993" y="1562138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680" name="Group 679"/>
          <p:cNvGrpSpPr/>
          <p:nvPr/>
        </p:nvGrpSpPr>
        <p:grpSpPr>
          <a:xfrm>
            <a:off x="776791" y="1910902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81" name="Rectangle 68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2" name="Straight Connector 681"/>
            <p:cNvCxnSpPr>
              <a:stCxn id="681" idx="1"/>
              <a:endCxn id="68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>
              <a:stCxn id="681" idx="2"/>
              <a:endCxn id="68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>
              <a:stCxn id="681" idx="2"/>
              <a:endCxn id="68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5" name="Group 684"/>
          <p:cNvGrpSpPr/>
          <p:nvPr/>
        </p:nvGrpSpPr>
        <p:grpSpPr>
          <a:xfrm>
            <a:off x="2262019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86" name="Rectangle 68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7" name="Straight Connector 686"/>
            <p:cNvCxnSpPr>
              <a:stCxn id="686" idx="1"/>
              <a:endCxn id="68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86" idx="2"/>
              <a:endCxn id="68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86" idx="2"/>
              <a:endCxn id="68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68368" y="1201819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9" name="TextBox 848"/>
          <p:cNvSpPr txBox="1"/>
          <p:nvPr/>
        </p:nvSpPr>
        <p:spPr>
          <a:xfrm>
            <a:off x="859843" y="7835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Aux </a:t>
            </a:r>
            <a:r>
              <a:rPr lang="sv-SE" dirty="0" err="1" smtClean="0"/>
              <a:t>engine</a:t>
            </a:r>
            <a:r>
              <a:rPr lang="sv-SE" dirty="0" smtClean="0"/>
              <a:t> (1)</a:t>
            </a:r>
            <a:endParaRPr lang="en-GB" dirty="0"/>
          </a:p>
        </p:txBody>
      </p:sp>
      <p:sp>
        <p:nvSpPr>
          <p:cNvPr id="850" name="TextBox 849"/>
          <p:cNvSpPr txBox="1"/>
          <p:nvPr/>
        </p:nvSpPr>
        <p:spPr>
          <a:xfrm>
            <a:off x="988830" y="524423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Aux </a:t>
            </a:r>
            <a:r>
              <a:rPr lang="sv-SE" dirty="0" err="1" smtClean="0"/>
              <a:t>engine</a:t>
            </a:r>
            <a:r>
              <a:rPr lang="sv-SE" dirty="0" smtClean="0"/>
              <a:t> (2)</a:t>
            </a:r>
            <a:endParaRPr lang="en-GB" dirty="0"/>
          </a:p>
        </p:txBody>
      </p:sp>
      <p:cxnSp>
        <p:nvCxnSpPr>
          <p:cNvPr id="851" name="Straight Connector 850"/>
          <p:cNvCxnSpPr/>
          <p:nvPr/>
        </p:nvCxnSpPr>
        <p:spPr>
          <a:xfrm flipH="1">
            <a:off x="3429309" y="482927"/>
            <a:ext cx="464967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>
            <a:stCxn id="880" idx="0"/>
          </p:cNvCxnSpPr>
          <p:nvPr/>
        </p:nvCxnSpPr>
        <p:spPr>
          <a:xfrm flipV="1">
            <a:off x="3433242" y="496418"/>
            <a:ext cx="0" cy="76877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1717494" y="1271275"/>
            <a:ext cx="161306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flipV="1">
            <a:off x="967128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 rot="10800000">
            <a:off x="3288801" y="1124042"/>
            <a:ext cx="288881" cy="196572"/>
            <a:chOff x="4167532" y="4121043"/>
            <a:chExt cx="545842" cy="371424"/>
          </a:xfrm>
        </p:grpSpPr>
        <p:sp>
          <p:nvSpPr>
            <p:cNvPr id="878" name="Isosceles Triangle 877"/>
            <p:cNvSpPr/>
            <p:nvPr/>
          </p:nvSpPr>
          <p:spPr>
            <a:xfrm rot="16200000">
              <a:off x="4484774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9" name="Isosceles Triangle 878"/>
            <p:cNvSpPr/>
            <p:nvPr/>
          </p:nvSpPr>
          <p:spPr>
            <a:xfrm rot="5400000">
              <a:off x="4205632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0" name="Isosceles Triangle 879"/>
            <p:cNvSpPr/>
            <p:nvPr/>
          </p:nvSpPr>
          <p:spPr>
            <a:xfrm>
              <a:off x="4345202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4" name="Straight Connector 923"/>
          <p:cNvCxnSpPr/>
          <p:nvPr/>
        </p:nvCxnSpPr>
        <p:spPr>
          <a:xfrm flipV="1">
            <a:off x="4007531" y="590565"/>
            <a:ext cx="0" cy="516938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4007531" y="590564"/>
            <a:ext cx="407144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6502334" y="98329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From/to </a:t>
            </a:r>
            <a:r>
              <a:rPr lang="sv-SE" dirty="0" err="1" smtClean="0"/>
              <a:t>preheater</a:t>
            </a:r>
            <a:endParaRPr lang="en-GB" dirty="0"/>
          </a:p>
        </p:txBody>
      </p:sp>
      <p:sp>
        <p:nvSpPr>
          <p:cNvPr id="1080" name="TextBox 1079"/>
          <p:cNvSpPr txBox="1"/>
          <p:nvPr/>
        </p:nvSpPr>
        <p:spPr>
          <a:xfrm>
            <a:off x="6622559" y="600649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From/to </a:t>
            </a:r>
            <a:r>
              <a:rPr lang="sv-SE" dirty="0" err="1" smtClean="0"/>
              <a:t>reheater</a:t>
            </a:r>
            <a:endParaRPr lang="en-GB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1721848" y="1263370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465634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973548" y="2678666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77743" y="2320195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727393" y="2318067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465110" y="2318067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727394" y="2951208"/>
            <a:ext cx="13787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988830" y="3718034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529320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192" name="Rectangle 1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Connector 192"/>
            <p:cNvCxnSpPr>
              <a:stCxn id="192" idx="1"/>
              <a:endCxn id="1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2" idx="2"/>
              <a:endCxn id="1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2" idx="2"/>
              <a:endCxn id="1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934676" y="3746125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197" name="TextBox 196"/>
          <p:cNvSpPr txBox="1"/>
          <p:nvPr/>
        </p:nvSpPr>
        <p:spPr>
          <a:xfrm>
            <a:off x="1239371" y="4458111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LOC</a:t>
            </a:r>
            <a:endParaRPr lang="en-GB" dirty="0"/>
          </a:p>
        </p:txBody>
      </p:sp>
      <p:sp>
        <p:nvSpPr>
          <p:cNvPr id="198" name="TextBox 197"/>
          <p:cNvSpPr txBox="1"/>
          <p:nvPr/>
        </p:nvSpPr>
        <p:spPr>
          <a:xfrm>
            <a:off x="1913080" y="3726137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787878" y="4074901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00" name="Rectangle 1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1" name="Straight Connector 200"/>
            <p:cNvCxnSpPr>
              <a:stCxn id="200" idx="1"/>
              <a:endCxn id="2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200" idx="2"/>
              <a:endCxn id="2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200" idx="2"/>
              <a:endCxn id="2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2273106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05" name="Rectangle 20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6" name="Straight Connector 205"/>
            <p:cNvCxnSpPr>
              <a:stCxn id="205" idx="1"/>
              <a:endCxn id="20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05" idx="2"/>
              <a:endCxn id="20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5" idx="2"/>
              <a:endCxn id="20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/>
          <p:cNvSpPr/>
          <p:nvPr/>
        </p:nvSpPr>
        <p:spPr>
          <a:xfrm>
            <a:off x="679455" y="3365818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728582" y="3435274"/>
            <a:ext cx="19590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978215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732935" y="3427369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76721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984635" y="484266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88830" y="448419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38480" y="4482066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476197" y="4482066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1738481" y="5115207"/>
            <a:ext cx="194916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3687647" y="1259967"/>
            <a:ext cx="1" cy="217530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3578250" y="1259966"/>
            <a:ext cx="10939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106170" y="2951208"/>
            <a:ext cx="0" cy="33318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3106170" y="5272186"/>
            <a:ext cx="0" cy="2371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690271" y="5114278"/>
            <a:ext cx="0" cy="39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3106171" y="5509354"/>
            <a:ext cx="5814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3396552" y="5509354"/>
            <a:ext cx="0" cy="25230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3382833" y="5759945"/>
            <a:ext cx="62469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7060056" y="3193268"/>
            <a:ext cx="0" cy="22455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931629" y="155403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877475" y="158212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262" name="TextBox 261"/>
          <p:cNvSpPr txBox="1"/>
          <p:nvPr/>
        </p:nvSpPr>
        <p:spPr>
          <a:xfrm>
            <a:off x="5855879" y="1562138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4730677" y="1910902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64" name="Rectangle 2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5" name="Straight Connector 264"/>
            <p:cNvCxnSpPr>
              <a:stCxn id="264" idx="1"/>
              <a:endCxn id="2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64" idx="2"/>
              <a:endCxn id="2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64" idx="2"/>
              <a:endCxn id="2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6215905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69" name="Rectangle 2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0" name="Straight Connector 269"/>
            <p:cNvCxnSpPr>
              <a:stCxn id="269" idx="1"/>
              <a:endCxn id="2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9" idx="2"/>
              <a:endCxn id="2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9" idx="2"/>
              <a:endCxn id="2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tangle 272"/>
          <p:cNvSpPr/>
          <p:nvPr/>
        </p:nvSpPr>
        <p:spPr>
          <a:xfrm>
            <a:off x="4622254" y="1201819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TextBox 273"/>
          <p:cNvSpPr txBox="1"/>
          <p:nvPr/>
        </p:nvSpPr>
        <p:spPr>
          <a:xfrm>
            <a:off x="4813729" y="783585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Main </a:t>
            </a:r>
            <a:r>
              <a:rPr lang="sv-SE" dirty="0" err="1" smtClean="0"/>
              <a:t>engine</a:t>
            </a:r>
            <a:r>
              <a:rPr lang="sv-SE" dirty="0" smtClean="0"/>
              <a:t> (1)</a:t>
            </a:r>
            <a:endParaRPr lang="en-GB" dirty="0"/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7383195" y="949652"/>
            <a:ext cx="103645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82" idx="0"/>
          </p:cNvCxnSpPr>
          <p:nvPr/>
        </p:nvCxnSpPr>
        <p:spPr>
          <a:xfrm flipV="1">
            <a:off x="7387128" y="949652"/>
            <a:ext cx="0" cy="31553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671380" y="1271275"/>
            <a:ext cx="161306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921014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 rot="10800000">
            <a:off x="7242687" y="1124042"/>
            <a:ext cx="288881" cy="196572"/>
            <a:chOff x="4167532" y="4121043"/>
            <a:chExt cx="545842" cy="371424"/>
          </a:xfrm>
        </p:grpSpPr>
        <p:sp>
          <p:nvSpPr>
            <p:cNvPr id="280" name="Isosceles Triangle 279"/>
            <p:cNvSpPr/>
            <p:nvPr/>
          </p:nvSpPr>
          <p:spPr>
            <a:xfrm rot="16200000">
              <a:off x="4484774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Isosceles Triangle 280"/>
            <p:cNvSpPr/>
            <p:nvPr/>
          </p:nvSpPr>
          <p:spPr>
            <a:xfrm rot="5400000">
              <a:off x="4205632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4345202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3" name="Straight Connector 282"/>
          <p:cNvCxnSpPr/>
          <p:nvPr/>
        </p:nvCxnSpPr>
        <p:spPr>
          <a:xfrm flipV="1">
            <a:off x="7961417" y="1085956"/>
            <a:ext cx="0" cy="467398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961417" y="1085956"/>
            <a:ext cx="52535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5675734" y="1263370"/>
            <a:ext cx="0" cy="29066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6419520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4927434" y="2678666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931629" y="2320195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5681279" y="2667000"/>
            <a:ext cx="0" cy="29538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6418996" y="2318067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5681280" y="2951208"/>
            <a:ext cx="13787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4942716" y="3718034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888562" y="3746125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300" name="TextBox 299"/>
          <p:cNvSpPr txBox="1"/>
          <p:nvPr/>
        </p:nvSpPr>
        <p:spPr>
          <a:xfrm>
            <a:off x="5866966" y="3726137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301" name="Group 300"/>
          <p:cNvGrpSpPr/>
          <p:nvPr/>
        </p:nvGrpSpPr>
        <p:grpSpPr>
          <a:xfrm>
            <a:off x="4741764" y="4074901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302" name="Rectangle 30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3" name="Straight Connector 302"/>
            <p:cNvCxnSpPr>
              <a:stCxn id="302" idx="1"/>
              <a:endCxn id="30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2" idx="2"/>
              <a:endCxn id="30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02" idx="2"/>
              <a:endCxn id="30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6226992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307" name="Rectangle 306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8" name="Straight Connector 307"/>
            <p:cNvCxnSpPr>
              <a:stCxn id="307" idx="1"/>
              <a:endCxn id="307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307" idx="2"/>
              <a:endCxn id="307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07" idx="2"/>
              <a:endCxn id="307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 310"/>
          <p:cNvSpPr/>
          <p:nvPr/>
        </p:nvSpPr>
        <p:spPr>
          <a:xfrm>
            <a:off x="4633341" y="3365818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2" name="Straight Connector 311"/>
          <p:cNvCxnSpPr/>
          <p:nvPr/>
        </p:nvCxnSpPr>
        <p:spPr>
          <a:xfrm flipH="1">
            <a:off x="5682468" y="3435274"/>
            <a:ext cx="19590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4932101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5686821" y="3427369"/>
            <a:ext cx="0" cy="2987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6430607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 flipV="1">
            <a:off x="4938521" y="484266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4942716" y="448419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692366" y="4849270"/>
            <a:ext cx="0" cy="27711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6430083" y="4482066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5692367" y="5115207"/>
            <a:ext cx="194916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7641533" y="1259967"/>
            <a:ext cx="1" cy="217530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7532136" y="1259966"/>
            <a:ext cx="10939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7060056" y="2951208"/>
            <a:ext cx="0" cy="33318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7060056" y="5272186"/>
            <a:ext cx="0" cy="2371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7644157" y="5114278"/>
            <a:ext cx="0" cy="39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7060057" y="5509354"/>
            <a:ext cx="5814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7350438" y="5509354"/>
            <a:ext cx="0" cy="25230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7336719" y="5759945"/>
            <a:ext cx="62469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29238" y="524008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Main </a:t>
            </a:r>
            <a:r>
              <a:rPr lang="sv-SE" dirty="0" err="1" smtClean="0"/>
              <a:t>engine</a:t>
            </a:r>
            <a:r>
              <a:rPr lang="sv-SE" dirty="0" smtClean="0"/>
              <a:t>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4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Straight Connector 714"/>
          <p:cNvCxnSpPr/>
          <p:nvPr/>
        </p:nvCxnSpPr>
        <p:spPr>
          <a:xfrm flipV="1">
            <a:off x="2910082" y="3169738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2251654" y="3072866"/>
            <a:ext cx="18880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/>
          <p:nvPr/>
        </p:nvCxnSpPr>
        <p:spPr>
          <a:xfrm>
            <a:off x="1498469" y="2677609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5" name="Straight Connector 904"/>
          <p:cNvCxnSpPr/>
          <p:nvPr/>
        </p:nvCxnSpPr>
        <p:spPr>
          <a:xfrm>
            <a:off x="1498469" y="1209030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 flipV="1">
            <a:off x="1791674" y="2677609"/>
            <a:ext cx="0" cy="97550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V="1">
            <a:off x="1791674" y="1208850"/>
            <a:ext cx="0" cy="96501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/>
          <p:cNvCxnSpPr/>
          <p:nvPr/>
        </p:nvCxnSpPr>
        <p:spPr>
          <a:xfrm>
            <a:off x="7596599" y="4981429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H="1">
            <a:off x="2567940" y="5270578"/>
            <a:ext cx="649224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2569315" y="3819911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4131415" y="3819910"/>
            <a:ext cx="0" cy="1173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2569315" y="4993258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>
            <a:off x="3310566" y="4832024"/>
            <a:ext cx="586409" cy="576469"/>
            <a:chOff x="1510748" y="884583"/>
            <a:chExt cx="586409" cy="576469"/>
          </a:xfrm>
        </p:grpSpPr>
        <p:sp>
          <p:nvSpPr>
            <p:cNvPr id="584" name="Rectangle 58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7" name="Straight Connector 666"/>
            <p:cNvCxnSpPr>
              <a:stCxn id="584" idx="1"/>
              <a:endCxn id="58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>
              <a:stCxn id="584" idx="2"/>
              <a:endCxn id="58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>
              <a:stCxn id="584" idx="2"/>
              <a:endCxn id="58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3" name="Straight Connector 702"/>
          <p:cNvCxnSpPr/>
          <p:nvPr/>
        </p:nvCxnSpPr>
        <p:spPr>
          <a:xfrm>
            <a:off x="2569315" y="3062862"/>
            <a:ext cx="0" cy="19303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3310566" y="3531677"/>
            <a:ext cx="586409" cy="576469"/>
            <a:chOff x="1510748" y="884583"/>
            <a:chExt cx="586409" cy="576469"/>
          </a:xfrm>
        </p:grpSpPr>
        <p:sp>
          <p:nvSpPr>
            <p:cNvPr id="691" name="Rectangle 69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2" name="Straight Connector 691"/>
            <p:cNvCxnSpPr>
              <a:stCxn id="691" idx="1"/>
              <a:endCxn id="69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>
              <a:stCxn id="691" idx="2"/>
              <a:endCxn id="69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>
              <a:stCxn id="691" idx="2"/>
              <a:endCxn id="69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4" name="Group 703"/>
          <p:cNvGrpSpPr/>
          <p:nvPr/>
        </p:nvGrpSpPr>
        <p:grpSpPr>
          <a:xfrm rot="16200000">
            <a:off x="2500319" y="3747422"/>
            <a:ext cx="213057" cy="144973"/>
            <a:chOff x="4167530" y="4121050"/>
            <a:chExt cx="545846" cy="371417"/>
          </a:xfrm>
        </p:grpSpPr>
        <p:sp>
          <p:nvSpPr>
            <p:cNvPr id="705" name="Isosceles Triangle 7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Isosceles Triangle 7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Isosceles Triangle 7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12" name="Straight Connector 711"/>
          <p:cNvCxnSpPr/>
          <p:nvPr/>
        </p:nvCxnSpPr>
        <p:spPr>
          <a:xfrm flipV="1">
            <a:off x="4131416" y="2677609"/>
            <a:ext cx="0" cy="395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H="1">
            <a:off x="1791674" y="2677609"/>
            <a:ext cx="2339742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H="1">
            <a:off x="1791674" y="1218937"/>
            <a:ext cx="4599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8" name="Group 707"/>
          <p:cNvGrpSpPr/>
          <p:nvPr/>
        </p:nvGrpSpPr>
        <p:grpSpPr>
          <a:xfrm>
            <a:off x="2803756" y="3049562"/>
            <a:ext cx="213057" cy="144973"/>
            <a:chOff x="4167530" y="4121050"/>
            <a:chExt cx="545846" cy="371417"/>
          </a:xfrm>
        </p:grpSpPr>
        <p:sp>
          <p:nvSpPr>
            <p:cNvPr id="709" name="Isosceles Triangle 708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Isosceles Triangle 709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Isosceles Triangle 710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5" name="Group 684"/>
          <p:cNvGrpSpPr/>
          <p:nvPr/>
        </p:nvGrpSpPr>
        <p:grpSpPr>
          <a:xfrm>
            <a:off x="3310565" y="2389375"/>
            <a:ext cx="586409" cy="576469"/>
            <a:chOff x="1510748" y="884583"/>
            <a:chExt cx="586409" cy="576469"/>
          </a:xfrm>
        </p:grpSpPr>
        <p:sp>
          <p:nvSpPr>
            <p:cNvPr id="686" name="Rectangle 68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7" name="Straight Connector 686"/>
            <p:cNvCxnSpPr>
              <a:stCxn id="686" idx="1"/>
              <a:endCxn id="68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86" idx="2"/>
              <a:endCxn id="68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86" idx="2"/>
              <a:endCxn id="68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0" name="Straight Connector 809"/>
          <p:cNvCxnSpPr/>
          <p:nvPr/>
        </p:nvCxnSpPr>
        <p:spPr>
          <a:xfrm>
            <a:off x="4632575" y="2940044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>
            <a:off x="6194675" y="2931648"/>
            <a:ext cx="0" cy="2070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4632575" y="4993257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/>
          <p:cNvGrpSpPr/>
          <p:nvPr/>
        </p:nvGrpSpPr>
        <p:grpSpPr>
          <a:xfrm>
            <a:off x="5373826" y="4832023"/>
            <a:ext cx="586409" cy="576469"/>
            <a:chOff x="1510748" y="884583"/>
            <a:chExt cx="586409" cy="576469"/>
          </a:xfrm>
        </p:grpSpPr>
        <p:sp>
          <p:nvSpPr>
            <p:cNvPr id="814" name="Rectangle 81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5" name="Straight Connector 814"/>
            <p:cNvCxnSpPr>
              <a:stCxn id="814" idx="1"/>
              <a:endCxn id="81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14" idx="2"/>
              <a:endCxn id="81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14" idx="2"/>
              <a:endCxn id="81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8" name="Straight Connector 817"/>
          <p:cNvCxnSpPr/>
          <p:nvPr/>
        </p:nvCxnSpPr>
        <p:spPr>
          <a:xfrm>
            <a:off x="4632575" y="2183864"/>
            <a:ext cx="0" cy="280939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" name="Group 818"/>
          <p:cNvGrpSpPr/>
          <p:nvPr/>
        </p:nvGrpSpPr>
        <p:grpSpPr>
          <a:xfrm>
            <a:off x="5373826" y="2642676"/>
            <a:ext cx="586409" cy="576469"/>
            <a:chOff x="1510748" y="884583"/>
            <a:chExt cx="586409" cy="576469"/>
          </a:xfrm>
        </p:grpSpPr>
        <p:sp>
          <p:nvSpPr>
            <p:cNvPr id="820" name="Rectangle 81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1" name="Straight Connector 820"/>
            <p:cNvCxnSpPr>
              <a:stCxn id="820" idx="1"/>
              <a:endCxn id="82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20" idx="2"/>
              <a:endCxn id="82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20" idx="2"/>
              <a:endCxn id="82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4" name="Group 823"/>
          <p:cNvGrpSpPr/>
          <p:nvPr/>
        </p:nvGrpSpPr>
        <p:grpSpPr>
          <a:xfrm rot="16200000">
            <a:off x="4563579" y="2858421"/>
            <a:ext cx="213057" cy="144973"/>
            <a:chOff x="4167530" y="4121050"/>
            <a:chExt cx="545846" cy="371417"/>
          </a:xfrm>
        </p:grpSpPr>
        <p:sp>
          <p:nvSpPr>
            <p:cNvPr id="825" name="Isosceles Triangle 82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Isosceles Triangle 82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Isosceles Triangle 82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8" name="Straight Connector 827"/>
          <p:cNvCxnSpPr/>
          <p:nvPr/>
        </p:nvCxnSpPr>
        <p:spPr>
          <a:xfrm flipV="1">
            <a:off x="6194676" y="1780540"/>
            <a:ext cx="0" cy="403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H="1">
            <a:off x="2251654" y="1788608"/>
            <a:ext cx="3943022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H="1">
            <a:off x="1791674" y="2173861"/>
            <a:ext cx="4403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4869242" y="2135764"/>
            <a:ext cx="213057" cy="144973"/>
            <a:chOff x="4167530" y="4121050"/>
            <a:chExt cx="545846" cy="371417"/>
          </a:xfrm>
        </p:grpSpPr>
        <p:sp>
          <p:nvSpPr>
            <p:cNvPr id="832" name="Isosceles Triangle 831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3" name="Isosceles Triangle 832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4" name="Isosceles Triangle 833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5373825" y="1500374"/>
            <a:ext cx="586409" cy="576469"/>
            <a:chOff x="1510748" y="884583"/>
            <a:chExt cx="586409" cy="576469"/>
          </a:xfrm>
        </p:grpSpPr>
        <p:sp>
          <p:nvSpPr>
            <p:cNvPr id="836" name="Rectangle 8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7" name="Straight Connector 836"/>
            <p:cNvCxnSpPr>
              <a:stCxn id="836" idx="1"/>
              <a:endCxn id="8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36" idx="2"/>
              <a:endCxn id="8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36" idx="2"/>
              <a:endCxn id="8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Straight Connector 839"/>
          <p:cNvCxnSpPr/>
          <p:nvPr/>
        </p:nvCxnSpPr>
        <p:spPr>
          <a:xfrm flipV="1">
            <a:off x="4973342" y="2280737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H="1">
            <a:off x="3172249" y="553727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flipV="1">
            <a:off x="3172249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flipV="1">
            <a:off x="4035290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flipH="1">
            <a:off x="5235509" y="553727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flipV="1">
            <a:off x="5235509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flipV="1">
            <a:off x="6098550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7" name="Group 846"/>
          <p:cNvGrpSpPr/>
          <p:nvPr/>
        </p:nvGrpSpPr>
        <p:grpSpPr>
          <a:xfrm>
            <a:off x="8211302" y="4984677"/>
            <a:ext cx="586409" cy="576469"/>
            <a:chOff x="1510748" y="884583"/>
            <a:chExt cx="586409" cy="576469"/>
          </a:xfrm>
        </p:grpSpPr>
        <p:sp>
          <p:nvSpPr>
            <p:cNvPr id="848" name="Rectangle 84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9" name="Straight Connector 848"/>
            <p:cNvCxnSpPr>
              <a:stCxn id="848" idx="1"/>
              <a:endCxn id="84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>
              <a:stCxn id="848" idx="2"/>
              <a:endCxn id="84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>
              <a:stCxn id="848" idx="2"/>
              <a:endCxn id="84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5" name="Straight Connector 854"/>
          <p:cNvCxnSpPr/>
          <p:nvPr/>
        </p:nvCxnSpPr>
        <p:spPr>
          <a:xfrm flipV="1">
            <a:off x="9060180" y="5260805"/>
            <a:ext cx="0" cy="65747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2567940" y="5918278"/>
            <a:ext cx="6492243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 flipV="1">
            <a:off x="2557325" y="5264375"/>
            <a:ext cx="0" cy="65390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8" name="Group 857"/>
          <p:cNvGrpSpPr/>
          <p:nvPr/>
        </p:nvGrpSpPr>
        <p:grpSpPr>
          <a:xfrm>
            <a:off x="7044239" y="4821293"/>
            <a:ext cx="586409" cy="576469"/>
            <a:chOff x="1510748" y="884583"/>
            <a:chExt cx="586409" cy="576469"/>
          </a:xfrm>
        </p:grpSpPr>
        <p:sp>
          <p:nvSpPr>
            <p:cNvPr id="859" name="Rectangle 8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0" name="Straight Connector 859"/>
            <p:cNvCxnSpPr>
              <a:stCxn id="859" idx="1"/>
              <a:endCxn id="8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59" idx="2"/>
              <a:endCxn id="8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>
              <a:stCxn id="859" idx="2"/>
              <a:endCxn id="8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3" name="Straight Connector 862"/>
          <p:cNvCxnSpPr/>
          <p:nvPr/>
        </p:nvCxnSpPr>
        <p:spPr>
          <a:xfrm flipH="1">
            <a:off x="6905922" y="552654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/>
          <p:nvPr/>
        </p:nvCxnSpPr>
        <p:spPr>
          <a:xfrm flipV="1">
            <a:off x="6905922" y="523831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5" name="Straight Connector 864"/>
          <p:cNvCxnSpPr/>
          <p:nvPr/>
        </p:nvCxnSpPr>
        <p:spPr>
          <a:xfrm flipV="1">
            <a:off x="7768963" y="523831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/>
          <p:nvPr/>
        </p:nvCxnSpPr>
        <p:spPr>
          <a:xfrm>
            <a:off x="6796088" y="4968989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7827453" y="3292879"/>
            <a:ext cx="13668" cy="1691798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6796088" y="2821727"/>
            <a:ext cx="0" cy="214368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0" name="Group 869"/>
          <p:cNvGrpSpPr/>
          <p:nvPr/>
        </p:nvGrpSpPr>
        <p:grpSpPr>
          <a:xfrm>
            <a:off x="7044239" y="3756373"/>
            <a:ext cx="586409" cy="576469"/>
            <a:chOff x="1510748" y="884583"/>
            <a:chExt cx="586409" cy="576469"/>
          </a:xfrm>
        </p:grpSpPr>
        <p:sp>
          <p:nvSpPr>
            <p:cNvPr id="871" name="Rectangle 87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2" name="Straight Connector 871"/>
            <p:cNvCxnSpPr>
              <a:stCxn id="871" idx="1"/>
              <a:endCxn id="87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871" idx="2"/>
              <a:endCxn id="87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871" idx="2"/>
              <a:endCxn id="87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5" name="Straight Connector 874"/>
          <p:cNvCxnSpPr/>
          <p:nvPr/>
        </p:nvCxnSpPr>
        <p:spPr>
          <a:xfrm>
            <a:off x="7630648" y="4044607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/>
          <p:nvPr/>
        </p:nvCxnSpPr>
        <p:spPr>
          <a:xfrm>
            <a:off x="6781846" y="4044607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>
            <a:off x="9230226" y="2975706"/>
            <a:ext cx="586409" cy="576469"/>
            <a:chOff x="1510748" y="884583"/>
            <a:chExt cx="586409" cy="576469"/>
          </a:xfrm>
        </p:grpSpPr>
        <p:sp>
          <p:nvSpPr>
            <p:cNvPr id="878" name="Rectangle 87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9" name="Straight Connector 878"/>
            <p:cNvCxnSpPr>
              <a:stCxn id="878" idx="1"/>
              <a:endCxn id="87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878" idx="2"/>
              <a:endCxn id="87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878" idx="2"/>
              <a:endCxn id="87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2" name="Straight Connector 881"/>
          <p:cNvCxnSpPr>
            <a:endCxn id="878" idx="1"/>
          </p:cNvCxnSpPr>
          <p:nvPr/>
        </p:nvCxnSpPr>
        <p:spPr>
          <a:xfrm flipV="1">
            <a:off x="7841121" y="3263941"/>
            <a:ext cx="1389105" cy="653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/>
          <p:nvPr/>
        </p:nvCxnSpPr>
        <p:spPr>
          <a:xfrm>
            <a:off x="6796088" y="2821841"/>
            <a:ext cx="3228975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>
            <a:off x="10025063" y="2828648"/>
            <a:ext cx="0" cy="44182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878" idx="3"/>
          </p:cNvCxnSpPr>
          <p:nvPr/>
        </p:nvCxnSpPr>
        <p:spPr>
          <a:xfrm>
            <a:off x="9816635" y="3263941"/>
            <a:ext cx="208427" cy="85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872485" y="362107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Boilers/</a:t>
            </a:r>
            <a:r>
              <a:rPr lang="sv-SE" dirty="0" err="1" smtClean="0"/>
              <a:t>HRSGs</a:t>
            </a:r>
            <a:endParaRPr lang="en-GB" dirty="0"/>
          </a:p>
        </p:txBody>
      </p:sp>
      <p:sp>
        <p:nvSpPr>
          <p:cNvPr id="209" name="TextBox 208"/>
          <p:cNvSpPr txBox="1"/>
          <p:nvPr/>
        </p:nvSpPr>
        <p:spPr>
          <a:xfrm>
            <a:off x="6933929" y="3151286"/>
            <a:ext cx="9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1" name="TextBox 210"/>
          <p:cNvSpPr txBox="1"/>
          <p:nvPr/>
        </p:nvSpPr>
        <p:spPr>
          <a:xfrm>
            <a:off x="8098809" y="4647357"/>
            <a:ext cx="99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6679204" y="5443485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heater</a:t>
            </a:r>
            <a:endParaRPr lang="en-GB" dirty="0"/>
          </a:p>
        </p:txBody>
      </p:sp>
      <p:sp>
        <p:nvSpPr>
          <p:cNvPr id="213" name="TextBox 212"/>
          <p:cNvSpPr txBox="1"/>
          <p:nvPr/>
        </p:nvSpPr>
        <p:spPr>
          <a:xfrm>
            <a:off x="2900602" y="3198605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</a:t>
            </a:r>
            <a:r>
              <a:rPr lang="sv-SE" dirty="0" err="1" smtClean="0"/>
              <a:t>cooling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5167068" y="2291792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</a:t>
            </a:r>
            <a:r>
              <a:rPr lang="sv-SE" dirty="0" err="1" smtClean="0"/>
              <a:t>cooling</a:t>
            </a:r>
            <a:r>
              <a:rPr lang="sv-SE" dirty="0" smtClean="0"/>
              <a:t> (2/4)</a:t>
            </a:r>
            <a:endParaRPr lang="en-GB" dirty="0"/>
          </a:p>
        </p:txBody>
      </p:sp>
      <p:sp>
        <p:nvSpPr>
          <p:cNvPr id="886" name="TextBox 885"/>
          <p:cNvSpPr txBox="1"/>
          <p:nvPr/>
        </p:nvSpPr>
        <p:spPr>
          <a:xfrm>
            <a:off x="4960177" y="1110768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 </a:t>
            </a:r>
            <a:r>
              <a:rPr lang="sv-SE" dirty="0" err="1" smtClean="0"/>
              <a:t>cooling</a:t>
            </a:r>
            <a:r>
              <a:rPr lang="sv-SE" dirty="0" smtClean="0"/>
              <a:t> (2/4)</a:t>
            </a:r>
            <a:endParaRPr lang="en-GB" dirty="0"/>
          </a:p>
        </p:txBody>
      </p:sp>
      <p:sp>
        <p:nvSpPr>
          <p:cNvPr id="887" name="TextBox 886"/>
          <p:cNvSpPr txBox="1"/>
          <p:nvPr/>
        </p:nvSpPr>
        <p:spPr>
          <a:xfrm>
            <a:off x="2690993" y="1797536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 </a:t>
            </a:r>
            <a:r>
              <a:rPr lang="sv-SE" dirty="0" err="1" smtClean="0"/>
              <a:t>cooling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2533896" y="5937882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heat </a:t>
            </a:r>
            <a:r>
              <a:rPr lang="sv-SE" dirty="0" err="1" smtClean="0"/>
              <a:t>recovery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888" name="TextBox 887"/>
          <p:cNvSpPr txBox="1"/>
          <p:nvPr/>
        </p:nvSpPr>
        <p:spPr>
          <a:xfrm>
            <a:off x="4326958" y="5533775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heat </a:t>
            </a:r>
            <a:r>
              <a:rPr lang="sv-SE" dirty="0" err="1" smtClean="0"/>
              <a:t>recovery</a:t>
            </a:r>
            <a:r>
              <a:rPr lang="sv-SE" dirty="0" smtClean="0"/>
              <a:t> (2/4)</a:t>
            </a:r>
            <a:endParaRPr lang="en-GB" dirty="0"/>
          </a:p>
        </p:txBody>
      </p:sp>
      <p:grpSp>
        <p:nvGrpSpPr>
          <p:cNvPr id="889" name="Group 888"/>
          <p:cNvGrpSpPr/>
          <p:nvPr/>
        </p:nvGrpSpPr>
        <p:grpSpPr>
          <a:xfrm>
            <a:off x="1351867" y="2900323"/>
            <a:ext cx="586409" cy="576469"/>
            <a:chOff x="1510748" y="884583"/>
            <a:chExt cx="586409" cy="576469"/>
          </a:xfrm>
        </p:grpSpPr>
        <p:sp>
          <p:nvSpPr>
            <p:cNvPr id="890" name="Rectangle 88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1" name="Straight Connector 890"/>
            <p:cNvCxnSpPr>
              <a:stCxn id="890" idx="1"/>
              <a:endCxn id="89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90" idx="2"/>
              <a:endCxn id="89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90" idx="2"/>
              <a:endCxn id="89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Group 893"/>
          <p:cNvGrpSpPr/>
          <p:nvPr/>
        </p:nvGrpSpPr>
        <p:grpSpPr>
          <a:xfrm>
            <a:off x="1351868" y="1403121"/>
            <a:ext cx="586409" cy="576469"/>
            <a:chOff x="1510748" y="884583"/>
            <a:chExt cx="586409" cy="576469"/>
          </a:xfrm>
        </p:grpSpPr>
        <p:sp>
          <p:nvSpPr>
            <p:cNvPr id="895" name="Rectangle 89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6" name="Straight Connector 895"/>
            <p:cNvCxnSpPr>
              <a:stCxn id="895" idx="1"/>
              <a:endCxn id="89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95" idx="2"/>
              <a:endCxn id="89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895" idx="2"/>
              <a:endCxn id="89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9" name="Straight Connector 898"/>
          <p:cNvCxnSpPr/>
          <p:nvPr/>
        </p:nvCxnSpPr>
        <p:spPr>
          <a:xfrm flipV="1">
            <a:off x="2251654" y="3072868"/>
            <a:ext cx="0" cy="548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2251654" y="1218937"/>
            <a:ext cx="0" cy="561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H="1">
            <a:off x="1791674" y="3633313"/>
            <a:ext cx="459981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H="1">
            <a:off x="995680" y="1208850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H="1">
            <a:off x="995680" y="217386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H="1">
            <a:off x="995680" y="268720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H="1">
            <a:off x="995680" y="3633313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1" name="TextBox 910"/>
          <p:cNvSpPr txBox="1"/>
          <p:nvPr/>
        </p:nvSpPr>
        <p:spPr>
          <a:xfrm>
            <a:off x="919503" y="813982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912" name="TextBox 911"/>
          <p:cNvSpPr txBox="1"/>
          <p:nvPr/>
        </p:nvSpPr>
        <p:spPr>
          <a:xfrm>
            <a:off x="834933" y="2326717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r>
              <a:rPr lang="sv-SE" dirty="0" smtClean="0"/>
              <a:t> (2/4)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>
            <a:stCxn id="667" idx="0"/>
          </p:cNvCxnSpPr>
          <p:nvPr/>
        </p:nvCxnSpPr>
        <p:spPr>
          <a:xfrm flipV="1">
            <a:off x="1698091" y="2745437"/>
            <a:ext cx="3011183" cy="2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cxnSp>
        <p:nvCxnSpPr>
          <p:cNvPr id="510" name="Straight Connector 509"/>
          <p:cNvCxnSpPr>
            <a:endCxn id="159" idx="1"/>
          </p:cNvCxnSpPr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84" name="Isosceles Triangle 583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Isosceles Triangle 666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Isosceles Triangle 667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15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/>
          <p:nvPr/>
        </p:nvCxnSpPr>
        <p:spPr>
          <a:xfrm>
            <a:off x="1687887" y="2745437"/>
            <a:ext cx="302138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cxnSp>
        <p:nvCxnSpPr>
          <p:cNvPr id="510" name="Straight Connector 509"/>
          <p:cNvCxnSpPr>
            <a:endCxn id="159" idx="1"/>
          </p:cNvCxnSpPr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84" name="Isosceles Triangle 583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Isosceles Triangle 666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Isosceles Triangle 667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1564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>
            <a:stCxn id="522" idx="0"/>
          </p:cNvCxnSpPr>
          <p:nvPr/>
        </p:nvCxnSpPr>
        <p:spPr>
          <a:xfrm flipV="1">
            <a:off x="1698091" y="2745437"/>
            <a:ext cx="3011183" cy="2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grpSp>
        <p:nvGrpSpPr>
          <p:cNvPr id="510" name="Group 509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11" name="Isosceles Triangle 510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Isosceles Triangle 521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Isosceles Triangle 522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4" name="Straight Connector 583"/>
          <p:cNvCxnSpPr/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5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8127999" cy="55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020"/>
                <a:gridCol w="1210962"/>
                <a:gridCol w="2043017"/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(ME1)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HEX_LT1.1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HEX_LT1.2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HEX_LT2.1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HEX_LT2.2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(AE1)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HEX_LT3.1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(AE3)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HEX_LT4.1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HEX_LT4.2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Generator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r>
                        <a:rPr lang="sv-SE" baseline="0" dirty="0" smtClean="0"/>
                        <a:t> (AE)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HEX_LT5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Propeller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oil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Shaft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bearing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 (ME)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4x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condenser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Fin </a:t>
                      </a:r>
                      <a:r>
                        <a:rPr lang="sv-SE" dirty="0" err="1" smtClean="0"/>
                        <a:t>stabiliser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Gearbox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Low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(LT)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674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0916473" cy="36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151"/>
                <a:gridCol w="1725977"/>
                <a:gridCol w="2644345"/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 </a:t>
                      </a:r>
                      <a:r>
                        <a:rPr lang="sv-SE" baseline="0" dirty="0" smtClean="0"/>
                        <a:t>(ME1)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HEX_HT1.2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HEX_HT2.1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HEX_HT2.2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 (AE1)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HEX_HT3.1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 </a:t>
                      </a:r>
                      <a:r>
                        <a:rPr lang="sv-SE" dirty="0" smtClean="0"/>
                        <a:t>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 (AE3)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HEX_HT4.1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 </a:t>
                      </a:r>
                      <a:r>
                        <a:rPr lang="sv-SE" dirty="0" smtClean="0"/>
                        <a:t>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HEX_HT4.2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(eng.room1/3)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479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High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(HT)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66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32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/>
                <a:gridCol w="1507524"/>
                <a:gridCol w="3669957"/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(eng.room1/3)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</a:t>
                      </a:r>
                      <a:r>
                        <a:rPr lang="sv-SE" baseline="0" dirty="0" err="1" smtClean="0"/>
                        <a:t>eng.room</a:t>
                      </a:r>
                      <a:r>
                        <a:rPr lang="sv-SE" baseline="0" dirty="0" smtClean="0"/>
                        <a:t> 2/4)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HEX_St</a:t>
                      </a:r>
                      <a:r>
                        <a:rPr lang="sv-SE" dirty="0" smtClean="0"/>
                        <a:t>-HR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AC-</a:t>
                      </a:r>
                      <a:r>
                        <a:rPr lang="sv-SE" dirty="0" err="1" smtClean="0"/>
                        <a:t>Reating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AC-</a:t>
                      </a:r>
                      <a:r>
                        <a:rPr lang="sv-SE" dirty="0" err="1" smtClean="0"/>
                        <a:t>Preheating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Hot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HEX_HR3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Technical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water</a:t>
                      </a:r>
                      <a:r>
                        <a:rPr lang="sv-SE" baseline="0" dirty="0" smtClean="0"/>
                        <a:t> generator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HEX_HR4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For the moment, </a:t>
                      </a:r>
                      <a:r>
                        <a:rPr lang="sv-SE" dirty="0" err="1" smtClean="0"/>
                        <a:t>this</a:t>
                      </a:r>
                      <a:r>
                        <a:rPr lang="sv-SE" dirty="0" smtClean="0"/>
                        <a:t> is not in</a:t>
                      </a:r>
                      <a:r>
                        <a:rPr lang="sv-SE" baseline="0" dirty="0" smtClean="0"/>
                        <a:t> the </a:t>
                      </a:r>
                      <a:r>
                        <a:rPr lang="sv-SE" baseline="0" dirty="0" err="1" smtClean="0"/>
                        <a:t>calculations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Heat </a:t>
            </a:r>
            <a:r>
              <a:rPr lang="sv-SE" sz="3200" b="1" dirty="0" err="1" smtClean="0"/>
              <a:t>Recovery</a:t>
            </a:r>
            <a:r>
              <a:rPr lang="sv-SE" sz="3200" b="1" dirty="0" smtClean="0"/>
              <a:t> (HR) 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679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33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/>
                <a:gridCol w="1507524"/>
                <a:gridCol w="3669957"/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(AE2)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(AE4)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(ME2)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Auxiliary</a:t>
                      </a:r>
                      <a:r>
                        <a:rPr lang="sv-SE" dirty="0" smtClean="0"/>
                        <a:t> boiler 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HEX_AB1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Auxiliary</a:t>
                      </a:r>
                      <a:r>
                        <a:rPr lang="sv-SE" dirty="0" smtClean="0"/>
                        <a:t> boiler 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HEX_AB2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Boilers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082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799</Words>
  <Application>Microsoft Office PowerPoint</Application>
  <PresentationFormat>Widescreen</PresentationFormat>
  <Paragraphs>359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Baldi</dc:creator>
  <cp:lastModifiedBy>Francesco Baldi</cp:lastModifiedBy>
  <cp:revision>57</cp:revision>
  <dcterms:created xsi:type="dcterms:W3CDTF">2016-01-13T15:01:55Z</dcterms:created>
  <dcterms:modified xsi:type="dcterms:W3CDTF">2016-02-14T11:36:42Z</dcterms:modified>
</cp:coreProperties>
</file>