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95" r:id="rId31"/>
    <p:sldId id="274"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1" autoAdjust="0"/>
    <p:restoredTop sz="94660"/>
  </p:normalViewPr>
  <p:slideViewPr>
    <p:cSldViewPr snapToGrid="0">
      <p:cViewPr varScale="1">
        <p:scale>
          <a:sx n="141" d="100"/>
          <a:sy n="141" d="100"/>
        </p:scale>
        <p:origin x="2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24/05/2022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24/05/2022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24/05/2022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24/05/2022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24/05/2022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474839836"/>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normAutofit/>
          </a:bodyPr>
          <a:lstStyle/>
          <a:p>
            <a:r>
              <a:rPr lang="en-GB" sz="1600" dirty="0"/>
              <a:t>A Telegram bot called </a:t>
            </a:r>
            <a:r>
              <a:rPr lang="en-GB" sz="1600" i="1" dirty="0" err="1"/>
              <a:t>smart_neighborhood</a:t>
            </a:r>
            <a:r>
              <a:rPr lang="en-GB" sz="1600" dirty="0"/>
              <a:t> is used to </a:t>
            </a:r>
            <a:r>
              <a:rPr lang="en-GB" sz="1600" b="1" dirty="0"/>
              <a:t>notify the house’s owners whenever the system decides to move the windows</a:t>
            </a:r>
            <a:r>
              <a:rPr lang="en-GB" sz="1600" dirty="0"/>
              <a:t>. The bot has two simple commands:</a:t>
            </a:r>
          </a:p>
          <a:p>
            <a:pPr>
              <a:buFont typeface="Arial" panose="020B0604020202020204" pitchFamily="34" charset="0"/>
              <a:buChar char="•"/>
            </a:pPr>
            <a:r>
              <a:rPr lang="en-GB" sz="1600" dirty="0"/>
              <a:t> </a:t>
            </a:r>
            <a:r>
              <a:rPr lang="en-GB" sz="1600" i="1" dirty="0"/>
              <a:t>/start, </a:t>
            </a:r>
            <a:r>
              <a:rPr lang="en-GB" sz="1600" dirty="0"/>
              <a:t>that is automatically called when the bot is started, gives a welcome message and store, if new, the user in the database;</a:t>
            </a:r>
          </a:p>
          <a:p>
            <a:pPr>
              <a:buFont typeface="Arial" panose="020B0604020202020204" pitchFamily="34" charset="0"/>
              <a:buChar char="•"/>
            </a:pPr>
            <a:r>
              <a:rPr lang="en-GB" sz="1600" dirty="0"/>
              <a:t> </a:t>
            </a:r>
            <a:r>
              <a:rPr lang="en-GB" sz="1600" i="1" dirty="0"/>
              <a:t>/help, </a:t>
            </a:r>
            <a:r>
              <a:rPr lang="en-GB" sz="1600" dirty="0"/>
              <a:t>which gives a short description of bot’s functionalities.</a:t>
            </a:r>
          </a:p>
          <a:p>
            <a:r>
              <a:rPr lang="en-GB" sz="1600"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pic>
        <p:nvPicPr>
          <p:cNvPr id="5" name="Picture 4" descr="A picture containing graphical user interface&#10;&#10;Description automatically generated">
            <a:extLst>
              <a:ext uri="{FF2B5EF4-FFF2-40B4-BE49-F238E27FC236}">
                <a16:creationId xmlns:a16="http://schemas.microsoft.com/office/drawing/2014/main" id="{555489FC-8AF8-9F3F-356B-348E2290C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18" y="4399984"/>
            <a:ext cx="11573564" cy="1644973"/>
          </a:xfrm>
          <a:prstGeom prst="rect">
            <a:avLst/>
          </a:prstGeom>
        </p:spPr>
      </p:pic>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Clr>
                <a:schemeClr val="accent1"/>
              </a:buClr>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endParaRPr lang="it-IT" sz="1900" dirty="0"/>
          </a:p>
          <a:p>
            <a:pPr marL="285750" indent="-285750">
              <a:buClr>
                <a:schemeClr val="accent1"/>
              </a:buClr>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endParaRPr lang="it-IT" sz="1900" dirty="0"/>
          </a:p>
          <a:p>
            <a:pPr marL="285750" indent="-285750">
              <a:buClr>
                <a:schemeClr val="accent1"/>
              </a:buClr>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endParaRPr lang="it-IT" sz="1900" dirty="0"/>
          </a:p>
          <a:p>
            <a:pPr marL="285750" indent="-285750">
              <a:buClr>
                <a:schemeClr val="accent1"/>
              </a:buClr>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normAutofit lnSpcReduction="10000"/>
          </a:bodyPr>
          <a:lstStyle/>
          <a:p>
            <a:r>
              <a:rPr lang="en-GB" dirty="0"/>
              <a:t>I</a:t>
            </a:r>
            <a:r>
              <a:rPr lang="en-GB" sz="2000" dirty="0"/>
              <a:t>n case of </a:t>
            </a:r>
            <a:r>
              <a:rPr lang="en-GB" sz="2000" i="1" dirty="0"/>
              <a:t>ambiguous condition</a:t>
            </a:r>
            <a:r>
              <a:rPr lang="en-GB" sz="2000" dirty="0"/>
              <a:t> the engine looks at neighbours last actions and takes the decision based on these rules:</a:t>
            </a:r>
          </a:p>
          <a:p>
            <a:pPr>
              <a:buFont typeface="Arial" panose="020B0604020202020204" pitchFamily="34" charset="0"/>
              <a:buChar char="•"/>
            </a:pPr>
            <a:r>
              <a:rPr lang="en-GB" dirty="0"/>
              <a:t> If at least 2 of the neighbours have opened the windows manually in the last hour and less than 2 have closed them, then the engine opens all the windows;</a:t>
            </a:r>
          </a:p>
          <a:p>
            <a:pPr>
              <a:buFont typeface="Arial" panose="020B0604020202020204" pitchFamily="34" charset="0"/>
              <a:buChar char="•"/>
            </a:pPr>
            <a:r>
              <a:rPr lang="en-GB" dirty="0"/>
              <a:t> If at least 2 of the neighbours have closed the windows manually in the last hour and less than 2 have opened them, then the engine closes all the windows;</a:t>
            </a:r>
          </a:p>
          <a:p>
            <a:pPr>
              <a:buFont typeface="Arial" panose="020B0604020202020204" pitchFamily="34" charset="0"/>
              <a:buChar char="•"/>
            </a:pPr>
            <a:r>
              <a:rPr lang="en-GB" dirty="0"/>
              <a:t> If none of the above, then the engine decides to do nothing because the condition is very uncertain.</a:t>
            </a:r>
          </a:p>
          <a:p>
            <a:r>
              <a:rPr lang="en-GB" dirty="0"/>
              <a:t>It is important to notice that the engine consider only the manual actions of the neighbours and not the automatic actions taken by the system, making the assumption that if a user closes (resp. opens) his windows manually means that there are conditions to close (resp. open), so the system takes the same action for each house of the </a:t>
            </a:r>
            <a:r>
              <a:rPr lang="en-GB" dirty="0" err="1"/>
              <a:t>neighborhood</a:t>
            </a:r>
            <a:r>
              <a:rPr lang="en-GB" dirty="0"/>
              <a:t>.</a:t>
            </a:r>
          </a:p>
          <a:p>
            <a:pPr marL="0" indent="0">
              <a:buNone/>
            </a:pP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sz="2400" dirty="0"/>
              <a:t>The “vanilla” Q-Learning uses a </a:t>
            </a:r>
            <a:r>
              <a:rPr lang="en-GB" sz="2400" b="1" dirty="0"/>
              <a:t>Q-table </a:t>
            </a:r>
            <a:r>
              <a:rPr lang="en-GB" sz="2400" dirty="0"/>
              <a:t>that maps a state-action pair to a </a:t>
            </a:r>
            <a:r>
              <a:rPr lang="en-GB" sz="2400" b="1" dirty="0"/>
              <a:t>Q-value</a:t>
            </a:r>
            <a:r>
              <a:rPr lang="en-GB" sz="2400" dirty="0"/>
              <a:t> (the maximum expected future reward) which the agent will learn. </a:t>
            </a:r>
          </a:p>
          <a:p>
            <a:pPr marL="0" indent="0">
              <a:buNone/>
            </a:pPr>
            <a:r>
              <a:rPr lang="en-GB" sz="2400" dirty="0"/>
              <a:t>As the agent tries out different actions at different states through trial and error, following an explorative policy,</a:t>
            </a:r>
            <a:r>
              <a:rPr lang="en-GB" sz="2400" b="1" dirty="0"/>
              <a:t> </a:t>
            </a:r>
            <a:r>
              <a:rPr lang="en-GB" sz="2400" dirty="0"/>
              <a:t>the agent learns each state-action pair’s expected reward and updates the Q-table with the new Q-value.</a:t>
            </a:r>
          </a:p>
          <a:p>
            <a:pPr marL="0" indent="0">
              <a:buNone/>
            </a:pPr>
            <a:r>
              <a:rPr lang="en-GB" sz="2400" dirty="0"/>
              <a:t>After an agent has learned the optimal Q-value of each state-action pair, the agent at state S has to choose the action A associated with the maximum Q-value following a greedy policy.</a:t>
            </a:r>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a:xfrm>
            <a:off x="1097280" y="1819229"/>
            <a:ext cx="10058400" cy="4725664"/>
          </a:xfrm>
        </p:spPr>
        <p:txBody>
          <a:bodyPr>
            <a:normAutofit fontScale="92500" lnSpcReduction="10000"/>
          </a:bodyPr>
          <a:lstStyle/>
          <a:p>
            <a:r>
              <a:rPr lang="en-GB" dirty="0"/>
              <a:t>The </a:t>
            </a:r>
            <a:r>
              <a:rPr lang="en-GB" b="1" dirty="0"/>
              <a:t>Bellman Equation</a:t>
            </a:r>
            <a:r>
              <a:rPr lang="en-GB" dirty="0"/>
              <a:t> tells us how to update the Q-table after each step. In Q-Learning, the agent </a:t>
            </a:r>
            <a:r>
              <a:rPr lang="en-GB" b="1" dirty="0"/>
              <a:t>updates the current Q-value with </a:t>
            </a:r>
            <a:r>
              <a:rPr lang="en-GB" dirty="0"/>
              <a:t>the estimated optimal future reward computed taking the </a:t>
            </a:r>
            <a:r>
              <a:rPr lang="en-GB" b="1" dirty="0"/>
              <a:t>greedy action</a:t>
            </a:r>
            <a:r>
              <a:rPr lang="en-GB" dirty="0"/>
              <a:t>, while the </a:t>
            </a:r>
            <a:r>
              <a:rPr lang="en-GB" b="1" dirty="0"/>
              <a:t>next action </a:t>
            </a:r>
            <a:r>
              <a:rPr lang="en-GB" dirty="0"/>
              <a:t>performed </a:t>
            </a:r>
            <a:r>
              <a:rPr lang="en-GB" b="1" dirty="0"/>
              <a:t>is chosen </a:t>
            </a:r>
            <a:r>
              <a:rPr lang="en-GB" dirty="0"/>
              <a:t>using, for example, an </a:t>
            </a:r>
            <a:r>
              <a:rPr lang="en-GB" b="1" dirty="0"/>
              <a:t>epsilon-greedy</a:t>
            </a:r>
            <a:r>
              <a:rPr lang="en-GB" dirty="0"/>
              <a:t> policy.</a:t>
            </a:r>
          </a:p>
          <a:p>
            <a:pPr marL="0" indent="0">
              <a:buNone/>
            </a:pPr>
            <a:endParaRPr lang="en-GB" dirty="0"/>
          </a:p>
          <a:p>
            <a:pPr marL="0" indent="0">
              <a:buNone/>
            </a:pPr>
            <a:endParaRPr lang="en-GB" dirty="0"/>
          </a:p>
          <a:p>
            <a:r>
              <a:rPr lang="en-GB" b="1" dirty="0"/>
              <a:t>S</a:t>
            </a:r>
            <a:r>
              <a:rPr lang="en-GB" dirty="0"/>
              <a:t> = the state</a:t>
            </a:r>
            <a:endParaRPr lang="en-GB" b="1" dirty="0"/>
          </a:p>
          <a:p>
            <a:r>
              <a:rPr lang="en-GB" b="1" dirty="0"/>
              <a:t>A</a:t>
            </a:r>
            <a:r>
              <a:rPr lang="en-GB" dirty="0"/>
              <a:t> = the action the agent takes (chosen, for example, with an epsilon-greedy policy)</a:t>
            </a:r>
          </a:p>
          <a:p>
            <a:r>
              <a:rPr lang="en-GB" b="1" dirty="0"/>
              <a:t>a</a:t>
            </a:r>
            <a:r>
              <a:rPr lang="en-GB" dirty="0"/>
              <a:t> = the action used to update the Q-value at the current state S (chosen with a greedy policy)</a:t>
            </a:r>
          </a:p>
          <a:p>
            <a:r>
              <a:rPr lang="en-GB" b="1" dirty="0"/>
              <a:t>R</a:t>
            </a:r>
            <a:r>
              <a:rPr lang="en-GB" dirty="0"/>
              <a:t> = the reward from taking action A</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(higher immediate rewards)</a:t>
            </a:r>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fontScale="925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a:t>
            </a:r>
            <a:r>
              <a:rPr lang="it-IT" dirty="0" err="1"/>
              <a:t>two</a:t>
            </a:r>
            <a:r>
              <a:rPr lang="it-IT" dirty="0"/>
              <a:t>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for example,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 </a:t>
            </a:r>
            <a:r>
              <a:rPr lang="en-GB" dirty="0"/>
              <a:t>over the batch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a:t>
            </a:r>
            <a:r>
              <a:rPr lang="it-IT" b="1" dirty="0" err="1"/>
              <a:t>prediction</a:t>
            </a:r>
            <a:r>
              <a:rPr lang="en-GB" b="1" dirty="0"/>
              <a:t>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79" y="1845733"/>
            <a:ext cx="10233329"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 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assume discrete </a:t>
            </a:r>
            <a:r>
              <a:rPr lang="it-IT" dirty="0" err="1"/>
              <a:t>values</a:t>
            </a:r>
            <a:r>
              <a:rPr lang="it-IT" dirty="0"/>
              <a:t> (</a:t>
            </a:r>
            <a:r>
              <a:rPr lang="it-IT" dirty="0" err="1"/>
              <a:t>they</a:t>
            </a:r>
            <a:r>
              <a:rPr lang="it-IT" dirty="0"/>
              <a:t> are </a:t>
            </a:r>
            <a:r>
              <a:rPr lang="it-IT" dirty="0" err="1"/>
              <a:t>hundreds</a:t>
            </a:r>
            <a:r>
              <a:rPr lang="it-IT" dirty="0"/>
              <a:t>)</a:t>
            </a:r>
          </a:p>
          <a:p>
            <a:pPr>
              <a:buFont typeface="Arial" panose="020B0604020202020204" pitchFamily="34" charset="0"/>
              <a:buChar char="•"/>
            </a:pPr>
            <a:endParaRPr lang="it-IT" dirty="0"/>
          </a:p>
          <a:p>
            <a:pPr>
              <a:buFont typeface="Wingdings" panose="05000000000000000000" pitchFamily="2" charset="2"/>
              <a:buChar char="à"/>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deep </a:t>
            </a:r>
            <a:r>
              <a:rPr lang="it-IT" dirty="0" err="1">
                <a:sym typeface="Wingdings" panose="05000000000000000000" pitchFamily="2" charset="2"/>
              </a:rPr>
              <a:t>reinforcement</a:t>
            </a:r>
            <a:r>
              <a:rPr lang="it-IT" dirty="0">
                <a:sym typeface="Wingdings" panose="05000000000000000000" pitchFamily="2" charset="2"/>
              </a:rPr>
              <a:t> learning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needed</a:t>
            </a:r>
            <a:endParaRPr lang="it-IT" dirty="0">
              <a:sym typeface="Wingdings" panose="05000000000000000000" pitchFamily="2" charset="2"/>
            </a:endParaRPr>
          </a:p>
          <a:p>
            <a:pPr>
              <a:buFont typeface="Wingdings" panose="05000000000000000000" pitchFamily="2" charset="2"/>
              <a:buChar char="à"/>
            </a:pP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058400" cy="4435796"/>
          </a:xfrm>
        </p:spPr>
        <p:txBody>
          <a:bodyPr>
            <a:normAutofit/>
          </a:bodyPr>
          <a:lstStyle/>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given</a:t>
            </a:r>
            <a:r>
              <a:rPr lang="it-IT" dirty="0"/>
              <a:t> to the agent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The </a:t>
            </a:r>
            <a:r>
              <a:rPr lang="it-IT" b="1" dirty="0" err="1"/>
              <a:t>user’s</a:t>
            </a:r>
            <a:r>
              <a:rPr lang="it-IT" b="1" dirty="0"/>
              <a:t> feedback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1-2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the </a:t>
            </a:r>
            <a:r>
              <a:rPr lang="it-IT" dirty="0" err="1"/>
              <a:t>user’s</a:t>
            </a:r>
            <a:r>
              <a:rPr lang="it-IT" dirty="0"/>
              <a:t> </a:t>
            </a:r>
            <a:r>
              <a:rPr lang="it-IT" dirty="0" err="1"/>
              <a:t>will</a:t>
            </a:r>
            <a:r>
              <a:rPr lang="it-IT" dirty="0"/>
              <a:t> and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a </a:t>
            </a:r>
            <a:r>
              <a:rPr lang="it-IT" dirty="0" err="1"/>
              <a:t>vector</a:t>
            </a:r>
            <a:r>
              <a:rPr lang="it-IT" dirty="0"/>
              <a:t>)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r>
              <a:rPr lang="it-IT" sz="2400" dirty="0"/>
              <a:t>: </a:t>
            </a:r>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1797</TotalTime>
  <Words>2588</Words>
  <Application>Microsoft Macintosh PowerPoint</Application>
  <PresentationFormat>Widescreen</PresentationFormat>
  <Paragraphs>184</Paragraphs>
  <Slides>32</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Lao UI</vt:lpstr>
      <vt:lpstr>Wingdings</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DQN implementation ideas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125</cp:revision>
  <dcterms:created xsi:type="dcterms:W3CDTF">2022-03-31T17:42:34Z</dcterms:created>
  <dcterms:modified xsi:type="dcterms:W3CDTF">2022-05-24T13:43:52Z</dcterms:modified>
</cp:coreProperties>
</file>