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1" r:id="rId3"/>
    <p:sldId id="257" r:id="rId4"/>
    <p:sldId id="258" r:id="rId5"/>
    <p:sldId id="265" r:id="rId6"/>
    <p:sldId id="267" r:id="rId7"/>
    <p:sldId id="259" r:id="rId8"/>
    <p:sldId id="260" r:id="rId9"/>
    <p:sldId id="268" r:id="rId10"/>
    <p:sldId id="262" r:id="rId11"/>
    <p:sldId id="278" r:id="rId12"/>
    <p:sldId id="282" r:id="rId13"/>
    <p:sldId id="275" r:id="rId14"/>
    <p:sldId id="280" r:id="rId15"/>
    <p:sldId id="276" r:id="rId16"/>
    <p:sldId id="277" r:id="rId17"/>
    <p:sldId id="279" r:id="rId18"/>
    <p:sldId id="263" r:id="rId19"/>
    <p:sldId id="272" r:id="rId20"/>
    <p:sldId id="269" r:id="rId21"/>
    <p:sldId id="270" r:id="rId22"/>
    <p:sldId id="271" r:id="rId23"/>
    <p:sldId id="273" r:id="rId24"/>
    <p:sldId id="274" r:id="rId25"/>
    <p:sldId id="26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05/04/2022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‹N›</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2062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05/04/2022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4159806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05/04/2022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3537150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05/04/2022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1288347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8BE6B674-AADE-49EF-9780-6CBE5B9EDB57}" type="datetimeFigureOut">
              <a:rPr lang="en-GB" smtClean="0"/>
              <a:t>05/04/2022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‹N›</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7864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8BE6B674-AADE-49EF-9780-6CBE5B9EDB57}" type="datetimeFigureOut">
              <a:rPr lang="en-GB" smtClean="0"/>
              <a:t>05/04/2022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4288029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8BE6B674-AADE-49EF-9780-6CBE5B9EDB57}" type="datetimeFigureOut">
              <a:rPr lang="en-GB" smtClean="0"/>
              <a:t>05/04/2022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1372030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8BE6B674-AADE-49EF-9780-6CBE5B9EDB57}" type="datetimeFigureOut">
              <a:rPr lang="en-GB" smtClean="0"/>
              <a:t>05/04/2022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179542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BE6B674-AADE-49EF-9780-6CBE5B9EDB57}" type="datetimeFigureOut">
              <a:rPr lang="en-GB" smtClean="0"/>
              <a:t>05/04/2022</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1767792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BE6B674-AADE-49EF-9780-6CBE5B9EDB57}" type="datetimeFigureOut">
              <a:rPr lang="en-GB" smtClean="0"/>
              <a:t>05/04/2022</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53125B1-4250-40AD-8036-A38D44547BC7}" type="slidenum">
              <a:rPr lang="en-GB" smtClean="0"/>
              <a:t>‹N›</a:t>
            </a:fld>
            <a:endParaRPr lang="en-GB"/>
          </a:p>
        </p:txBody>
      </p:sp>
    </p:spTree>
    <p:extLst>
      <p:ext uri="{BB962C8B-B14F-4D97-AF65-F5344CB8AC3E}">
        <p14:creationId xmlns:p14="http://schemas.microsoft.com/office/powerpoint/2010/main" val="1656284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8BE6B674-AADE-49EF-9780-6CBE5B9EDB57}" type="datetimeFigureOut">
              <a:rPr lang="en-GB" smtClean="0"/>
              <a:t>05/04/2022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2608820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BE6B674-AADE-49EF-9780-6CBE5B9EDB57}" type="datetimeFigureOut">
              <a:rPr lang="en-GB" smtClean="0"/>
              <a:t>05/04/2022</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53125B1-4250-40AD-8036-A38D44547BC7}" type="slidenum">
              <a:rPr lang="en-GB" smtClean="0"/>
              <a:t>‹N›</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449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4E3F69-4758-4702-A6E4-35430D7EAF7D}"/>
              </a:ext>
            </a:extLst>
          </p:cNvPr>
          <p:cNvSpPr>
            <a:spLocks noGrp="1"/>
          </p:cNvSpPr>
          <p:nvPr>
            <p:ph type="ctrTitle"/>
          </p:nvPr>
        </p:nvSpPr>
        <p:spPr>
          <a:xfrm>
            <a:off x="1097280" y="1881808"/>
            <a:ext cx="7874442" cy="2443303"/>
          </a:xfrm>
        </p:spPr>
        <p:txBody>
          <a:bodyPr>
            <a:normAutofit/>
          </a:bodyPr>
          <a:lstStyle/>
          <a:p>
            <a:r>
              <a:rPr lang="it-IT" sz="6000" dirty="0"/>
              <a:t>Smart </a:t>
            </a:r>
            <a:r>
              <a:rPr lang="it-IT" sz="6000" dirty="0" err="1"/>
              <a:t>neighborhood</a:t>
            </a:r>
            <a:r>
              <a:rPr lang="it-IT" sz="6000" dirty="0"/>
              <a:t> system for </a:t>
            </a:r>
            <a:r>
              <a:rPr lang="it-IT" sz="6000" dirty="0" err="1"/>
              <a:t>shutters</a:t>
            </a:r>
            <a:r>
              <a:rPr lang="it-IT" sz="6000" dirty="0"/>
              <a:t> management</a:t>
            </a:r>
            <a:endParaRPr lang="en-GB" sz="6000" dirty="0"/>
          </a:p>
        </p:txBody>
      </p:sp>
      <p:sp>
        <p:nvSpPr>
          <p:cNvPr id="3" name="Sottotitolo 2">
            <a:extLst>
              <a:ext uri="{FF2B5EF4-FFF2-40B4-BE49-F238E27FC236}">
                <a16:creationId xmlns:a16="http://schemas.microsoft.com/office/drawing/2014/main" id="{58FA9606-6484-4753-A497-7B636D4E2B4D}"/>
              </a:ext>
            </a:extLst>
          </p:cNvPr>
          <p:cNvSpPr>
            <a:spLocks noGrp="1"/>
          </p:cNvSpPr>
          <p:nvPr>
            <p:ph type="subTitle" idx="1"/>
          </p:nvPr>
        </p:nvSpPr>
        <p:spPr/>
        <p:txBody>
          <a:bodyPr/>
          <a:lstStyle/>
          <a:p>
            <a:r>
              <a:rPr lang="it-IT" cap="none" dirty="0"/>
              <a:t>Baraldi Francesco, Pagliani Matteo</a:t>
            </a:r>
            <a:endParaRPr lang="en-GB" cap="none" dirty="0"/>
          </a:p>
        </p:txBody>
      </p:sp>
      <p:pic>
        <p:nvPicPr>
          <p:cNvPr id="13" name="Immagine 12">
            <a:extLst>
              <a:ext uri="{FF2B5EF4-FFF2-40B4-BE49-F238E27FC236}">
                <a16:creationId xmlns:a16="http://schemas.microsoft.com/office/drawing/2014/main" id="{C112B23D-DDF4-4F39-A28F-5C072F0AB966}"/>
              </a:ext>
            </a:extLst>
          </p:cNvPr>
          <p:cNvPicPr>
            <a:picLocks noChangeAspect="1"/>
          </p:cNvPicPr>
          <p:nvPr/>
        </p:nvPicPr>
        <p:blipFill>
          <a:blip r:embed="rId2">
            <a:extLst>
              <a:ext uri="{BEBA8EAE-BF5A-486C-A8C5-ECC9F3942E4B}">
                <a14:imgProps xmlns:a14="http://schemas.microsoft.com/office/drawing/2010/main">
                  <a14:imgLayer r:embed="rId3">
                    <a14:imgEffect>
                      <a14:saturation sat="200000"/>
                    </a14:imgEffect>
                  </a14:imgLayer>
                </a14:imgProps>
              </a:ext>
            </a:extLst>
          </a:blip>
          <a:stretch>
            <a:fillRect/>
          </a:stretch>
        </p:blipFill>
        <p:spPr>
          <a:xfrm>
            <a:off x="8000680" y="1881808"/>
            <a:ext cx="3157771" cy="16102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91970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CBD3B0-BBCD-4996-87EE-221B0781201F}"/>
              </a:ext>
            </a:extLst>
          </p:cNvPr>
          <p:cNvSpPr>
            <a:spLocks noGrp="1"/>
          </p:cNvSpPr>
          <p:nvPr>
            <p:ph type="title"/>
          </p:nvPr>
        </p:nvSpPr>
        <p:spPr/>
        <p:txBody>
          <a:bodyPr/>
          <a:lstStyle/>
          <a:p>
            <a:r>
              <a:rPr lang="it-IT" dirty="0" err="1"/>
              <a:t>Prototype</a:t>
            </a:r>
            <a:r>
              <a:rPr lang="it-IT" dirty="0"/>
              <a:t> </a:t>
            </a:r>
            <a:r>
              <a:rPr lang="it-IT" dirty="0" err="1"/>
              <a:t>specifications</a:t>
            </a:r>
            <a:endParaRPr lang="en-GB" dirty="0"/>
          </a:p>
        </p:txBody>
      </p:sp>
      <p:sp>
        <p:nvSpPr>
          <p:cNvPr id="3" name="Segnaposto contenuto 2">
            <a:extLst>
              <a:ext uri="{FF2B5EF4-FFF2-40B4-BE49-F238E27FC236}">
                <a16:creationId xmlns:a16="http://schemas.microsoft.com/office/drawing/2014/main" id="{D565F9EA-0949-4C35-8F4A-BF3D6B44B2F7}"/>
              </a:ext>
            </a:extLst>
          </p:cNvPr>
          <p:cNvSpPr>
            <a:spLocks noGrp="1"/>
          </p:cNvSpPr>
          <p:nvPr>
            <p:ph idx="1"/>
          </p:nvPr>
        </p:nvSpPr>
        <p:spPr>
          <a:xfrm>
            <a:off x="1097280" y="1845733"/>
            <a:ext cx="10058400" cy="4725663"/>
          </a:xfrm>
        </p:spPr>
        <p:txBody>
          <a:bodyPr>
            <a:normAutofit/>
          </a:bodyPr>
          <a:lstStyle/>
          <a:p>
            <a:pPr>
              <a:buFont typeface="Arial" panose="020B0604020202020204" pitchFamily="34" charset="0"/>
              <a:buChar char="•"/>
            </a:pPr>
            <a:r>
              <a:rPr lang="it-IT" dirty="0"/>
              <a:t> Connection </a:t>
            </a:r>
            <a:r>
              <a:rPr lang="it-IT" dirty="0" err="1"/>
              <a:t>schemas</a:t>
            </a:r>
            <a:r>
              <a:rPr lang="it-IT" dirty="0"/>
              <a:t>, </a:t>
            </a:r>
            <a:r>
              <a:rPr lang="it-IT" dirty="0" err="1"/>
              <a:t>sensors</a:t>
            </a:r>
            <a:r>
              <a:rPr lang="it-IT" dirty="0"/>
              <a:t> and </a:t>
            </a:r>
            <a:r>
              <a:rPr lang="it-IT" dirty="0" err="1"/>
              <a:t>actuators</a:t>
            </a:r>
            <a:endParaRPr lang="it-IT" dirty="0"/>
          </a:p>
          <a:p>
            <a:pPr>
              <a:buFont typeface="Arial" panose="020B0604020202020204" pitchFamily="34" charset="0"/>
              <a:buChar char="•"/>
            </a:pPr>
            <a:r>
              <a:rPr lang="it-IT" dirty="0"/>
              <a:t> FSM for </a:t>
            </a:r>
            <a:r>
              <a:rPr lang="it-IT" dirty="0" err="1"/>
              <a:t>push</a:t>
            </a:r>
            <a:r>
              <a:rPr lang="it-IT" dirty="0"/>
              <a:t> </a:t>
            </a:r>
            <a:r>
              <a:rPr lang="it-IT" dirty="0" err="1"/>
              <a:t>buttons</a:t>
            </a:r>
            <a:endParaRPr lang="it-IT" dirty="0"/>
          </a:p>
          <a:p>
            <a:pPr>
              <a:buFont typeface="Arial" panose="020B0604020202020204" pitchFamily="34" charset="0"/>
              <a:buChar char="•"/>
            </a:pPr>
            <a:r>
              <a:rPr lang="it-IT" dirty="0"/>
              <a:t> Servo </a:t>
            </a:r>
            <a:r>
              <a:rPr lang="it-IT" dirty="0" err="1"/>
              <a:t>logic</a:t>
            </a:r>
            <a:endParaRPr lang="it-IT" dirty="0"/>
          </a:p>
          <a:p>
            <a:pPr>
              <a:buFont typeface="Arial" panose="020B0604020202020204" pitchFamily="34" charset="0"/>
              <a:buChar char="•"/>
            </a:pPr>
            <a:r>
              <a:rPr lang="it-IT" dirty="0"/>
              <a:t> </a:t>
            </a:r>
            <a:r>
              <a:rPr lang="it-IT" dirty="0" err="1"/>
              <a:t>Communication</a:t>
            </a:r>
            <a:r>
              <a:rPr lang="it-IT" dirty="0"/>
              <a:t> </a:t>
            </a:r>
            <a:r>
              <a:rPr lang="it-IT" dirty="0" err="1"/>
              <a:t>Protocols</a:t>
            </a:r>
            <a:r>
              <a:rPr lang="it-IT" dirty="0"/>
              <a:t> (Serial, HTTP e MQTT) and </a:t>
            </a:r>
            <a:r>
              <a:rPr lang="it-IT" dirty="0" err="1"/>
              <a:t>messages</a:t>
            </a:r>
            <a:r>
              <a:rPr lang="it-IT" dirty="0"/>
              <a:t> </a:t>
            </a:r>
            <a:r>
              <a:rPr lang="it-IT" dirty="0" err="1"/>
              <a:t>structure</a:t>
            </a:r>
            <a:endParaRPr lang="it-IT" dirty="0"/>
          </a:p>
          <a:p>
            <a:pPr>
              <a:buFont typeface="Arial" panose="020B0604020202020204" pitchFamily="34" charset="0"/>
              <a:buChar char="•"/>
            </a:pPr>
            <a:r>
              <a:rPr lang="it-IT" dirty="0"/>
              <a:t> Bridges</a:t>
            </a:r>
          </a:p>
          <a:p>
            <a:pPr>
              <a:buFont typeface="Arial" panose="020B0604020202020204" pitchFamily="34" charset="0"/>
              <a:buChar char="•"/>
            </a:pPr>
            <a:r>
              <a:rPr lang="en-GB" dirty="0"/>
              <a:t> Web App and Django stuff</a:t>
            </a:r>
          </a:p>
          <a:p>
            <a:pPr>
              <a:buFont typeface="Arial" panose="020B0604020202020204" pitchFamily="34" charset="0"/>
              <a:buChar char="•"/>
            </a:pPr>
            <a:r>
              <a:rPr lang="en-GB" dirty="0"/>
              <a:t> Telegram Bot</a:t>
            </a:r>
          </a:p>
          <a:p>
            <a:pPr>
              <a:buFont typeface="Arial" panose="020B0604020202020204" pitchFamily="34" charset="0"/>
              <a:buChar char="•"/>
            </a:pPr>
            <a:r>
              <a:rPr lang="en-GB" dirty="0"/>
              <a:t> DB </a:t>
            </a:r>
            <a:r>
              <a:rPr lang="en-GB" dirty="0" err="1"/>
              <a:t>Sqlite</a:t>
            </a:r>
            <a:r>
              <a:rPr lang="en-GB" dirty="0"/>
              <a:t> structure</a:t>
            </a:r>
          </a:p>
          <a:p>
            <a:pPr>
              <a:buFont typeface="Arial" panose="020B0604020202020204" pitchFamily="34" charset="0"/>
              <a:buChar char="•"/>
            </a:pPr>
            <a:r>
              <a:rPr lang="en-GB" dirty="0"/>
              <a:t> </a:t>
            </a:r>
            <a:r>
              <a:rPr lang="en-GB" dirty="0" err="1"/>
              <a:t>OpenWeather</a:t>
            </a:r>
            <a:r>
              <a:rPr lang="en-GB" dirty="0"/>
              <a:t> API</a:t>
            </a:r>
          </a:p>
          <a:p>
            <a:pPr>
              <a:buFont typeface="Arial" panose="020B0604020202020204" pitchFamily="34" charset="0"/>
              <a:buChar char="•"/>
            </a:pPr>
            <a:r>
              <a:rPr lang="en-GB" dirty="0"/>
              <a:t> Neighbours dependency in case of uncertainty</a:t>
            </a:r>
          </a:p>
        </p:txBody>
      </p:sp>
    </p:spTree>
    <p:extLst>
      <p:ext uri="{BB962C8B-B14F-4D97-AF65-F5344CB8AC3E}">
        <p14:creationId xmlns:p14="http://schemas.microsoft.com/office/powerpoint/2010/main" val="3283328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9654B7-C9D2-46BF-B04F-75962C1104EC}"/>
              </a:ext>
            </a:extLst>
          </p:cNvPr>
          <p:cNvSpPr>
            <a:spLocks noGrp="1"/>
          </p:cNvSpPr>
          <p:nvPr>
            <p:ph type="title"/>
          </p:nvPr>
        </p:nvSpPr>
        <p:spPr/>
        <p:txBody>
          <a:bodyPr/>
          <a:lstStyle/>
          <a:p>
            <a:r>
              <a:rPr lang="it-IT" dirty="0"/>
              <a:t>Connection </a:t>
            </a:r>
            <a:r>
              <a:rPr lang="it-IT" dirty="0" err="1"/>
              <a:t>schemas</a:t>
            </a:r>
            <a:endParaRPr lang="en-GB" dirty="0"/>
          </a:p>
        </p:txBody>
      </p:sp>
      <p:sp>
        <p:nvSpPr>
          <p:cNvPr id="3" name="Segnaposto contenuto 2">
            <a:extLst>
              <a:ext uri="{FF2B5EF4-FFF2-40B4-BE49-F238E27FC236}">
                <a16:creationId xmlns:a16="http://schemas.microsoft.com/office/drawing/2014/main" id="{5D80FBAD-4AE6-4BF8-A68A-3A92C9D2EA63}"/>
              </a:ext>
            </a:extLst>
          </p:cNvPr>
          <p:cNvSpPr>
            <a:spLocks noGrp="1"/>
          </p:cNvSpPr>
          <p:nvPr>
            <p:ph idx="1"/>
          </p:nvPr>
        </p:nvSpPr>
        <p:spPr>
          <a:xfrm>
            <a:off x="1097280" y="1845734"/>
            <a:ext cx="10058400" cy="1732353"/>
          </a:xfrm>
        </p:spPr>
        <p:txBody>
          <a:bodyPr/>
          <a:lstStyle/>
          <a:p>
            <a:pPr marL="0" indent="0">
              <a:buNone/>
            </a:pPr>
            <a:r>
              <a:rPr lang="it-IT" dirty="0"/>
              <a:t>The Arduino Uno for the </a:t>
            </a:r>
            <a:r>
              <a:rPr lang="it-IT" b="1" dirty="0" err="1"/>
              <a:t>internal</a:t>
            </a:r>
            <a:r>
              <a:rPr lang="it-IT" b="1" dirty="0"/>
              <a:t> kit </a:t>
            </a:r>
            <a:r>
              <a:rPr lang="it-IT" dirty="0" err="1"/>
              <a:t>is</a:t>
            </a:r>
            <a:r>
              <a:rPr lang="it-IT" dirty="0"/>
              <a:t> </a:t>
            </a:r>
            <a:r>
              <a:rPr lang="it-IT" dirty="0" err="1"/>
              <a:t>connected</a:t>
            </a:r>
            <a:r>
              <a:rPr lang="it-IT" dirty="0"/>
              <a:t> to:</a:t>
            </a:r>
          </a:p>
          <a:p>
            <a:pPr>
              <a:buFont typeface="Arial" panose="020B0604020202020204" pitchFamily="34" charset="0"/>
              <a:buChar char="•"/>
            </a:pPr>
            <a:r>
              <a:rPr lang="it-IT" dirty="0"/>
              <a:t> 1 </a:t>
            </a:r>
            <a:r>
              <a:rPr lang="it-IT" dirty="0" err="1"/>
              <a:t>Hitec</a:t>
            </a:r>
            <a:r>
              <a:rPr lang="it-IT" dirty="0"/>
              <a:t> </a:t>
            </a:r>
            <a:r>
              <a:rPr lang="it-IT" dirty="0" err="1"/>
              <a:t>servomotor</a:t>
            </a:r>
            <a:endParaRPr lang="it-IT" dirty="0"/>
          </a:p>
          <a:p>
            <a:pPr>
              <a:buFont typeface="Arial" panose="020B0604020202020204" pitchFamily="34" charset="0"/>
              <a:buChar char="•"/>
            </a:pPr>
            <a:r>
              <a:rPr lang="it-IT" dirty="0"/>
              <a:t> 1 </a:t>
            </a:r>
            <a:r>
              <a:rPr lang="it-IT" dirty="0" err="1"/>
              <a:t>TowerPro</a:t>
            </a:r>
            <a:r>
              <a:rPr lang="it-IT" dirty="0"/>
              <a:t> </a:t>
            </a:r>
            <a:r>
              <a:rPr lang="it-IT" dirty="0" err="1"/>
              <a:t>servomotor</a:t>
            </a:r>
            <a:endParaRPr lang="it-IT" dirty="0"/>
          </a:p>
          <a:p>
            <a:pPr>
              <a:buFont typeface="Arial" panose="020B0604020202020204" pitchFamily="34" charset="0"/>
              <a:buChar char="•"/>
            </a:pPr>
            <a:r>
              <a:rPr lang="it-IT" dirty="0"/>
              <a:t> 2 </a:t>
            </a:r>
            <a:r>
              <a:rPr lang="it-IT" dirty="0" err="1"/>
              <a:t>push</a:t>
            </a:r>
            <a:r>
              <a:rPr lang="it-IT" dirty="0"/>
              <a:t> </a:t>
            </a:r>
            <a:r>
              <a:rPr lang="it-IT" dirty="0" err="1"/>
              <a:t>buttons</a:t>
            </a:r>
            <a:endParaRPr lang="en-GB" dirty="0"/>
          </a:p>
        </p:txBody>
      </p:sp>
      <p:pic>
        <p:nvPicPr>
          <p:cNvPr id="7" name="Immagine 6">
            <a:extLst>
              <a:ext uri="{FF2B5EF4-FFF2-40B4-BE49-F238E27FC236}">
                <a16:creationId xmlns:a16="http://schemas.microsoft.com/office/drawing/2014/main" id="{0EB1BF50-1BC4-4902-B1D5-A22999417060}"/>
              </a:ext>
            </a:extLst>
          </p:cNvPr>
          <p:cNvPicPr>
            <a:picLocks noChangeAspect="1"/>
          </p:cNvPicPr>
          <p:nvPr/>
        </p:nvPicPr>
        <p:blipFill rotWithShape="1">
          <a:blip r:embed="rId2">
            <a:extLst>
              <a:ext uri="{28A0092B-C50C-407E-A947-70E740481C1C}">
                <a14:useLocalDpi xmlns:a14="http://schemas.microsoft.com/office/drawing/2010/main" val="0"/>
              </a:ext>
            </a:extLst>
          </a:blip>
          <a:srcRect l="4253" t="4491"/>
          <a:stretch/>
        </p:blipFill>
        <p:spPr>
          <a:xfrm>
            <a:off x="3768264" y="2213112"/>
            <a:ext cx="8423736" cy="4091111"/>
          </a:xfrm>
          <a:prstGeom prst="rect">
            <a:avLst/>
          </a:prstGeom>
        </p:spPr>
      </p:pic>
    </p:spTree>
    <p:extLst>
      <p:ext uri="{BB962C8B-B14F-4D97-AF65-F5344CB8AC3E}">
        <p14:creationId xmlns:p14="http://schemas.microsoft.com/office/powerpoint/2010/main" val="1728277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EA6AFC-46C9-416B-8BF9-C2616031D5A1}"/>
              </a:ext>
            </a:extLst>
          </p:cNvPr>
          <p:cNvSpPr>
            <a:spLocks noGrp="1"/>
          </p:cNvSpPr>
          <p:nvPr>
            <p:ph type="title"/>
          </p:nvPr>
        </p:nvSpPr>
        <p:spPr/>
        <p:txBody>
          <a:bodyPr/>
          <a:lstStyle/>
          <a:p>
            <a:r>
              <a:rPr lang="it-IT" dirty="0"/>
              <a:t>Connection </a:t>
            </a:r>
            <a:r>
              <a:rPr lang="it-IT" dirty="0" err="1"/>
              <a:t>schemas</a:t>
            </a:r>
            <a:r>
              <a:rPr lang="it-IT" dirty="0"/>
              <a:t> (1)</a:t>
            </a:r>
            <a:endParaRPr lang="en-GB" dirty="0"/>
          </a:p>
        </p:txBody>
      </p:sp>
      <p:sp>
        <p:nvSpPr>
          <p:cNvPr id="4" name="Segnaposto contenuto 2">
            <a:extLst>
              <a:ext uri="{FF2B5EF4-FFF2-40B4-BE49-F238E27FC236}">
                <a16:creationId xmlns:a16="http://schemas.microsoft.com/office/drawing/2014/main" id="{4387EAE8-A311-4065-81F6-8DE513B1CC2D}"/>
              </a:ext>
            </a:extLst>
          </p:cNvPr>
          <p:cNvSpPr>
            <a:spLocks noGrp="1"/>
          </p:cNvSpPr>
          <p:nvPr>
            <p:ph idx="1"/>
          </p:nvPr>
        </p:nvSpPr>
        <p:spPr>
          <a:xfrm>
            <a:off x="1096963" y="1846263"/>
            <a:ext cx="10058400" cy="4022725"/>
          </a:xfrm>
        </p:spPr>
        <p:txBody>
          <a:bodyPr/>
          <a:lstStyle/>
          <a:p>
            <a:pPr marL="0" indent="0">
              <a:buNone/>
            </a:pPr>
            <a:r>
              <a:rPr lang="it-IT" dirty="0"/>
              <a:t>The Arduino Uno for the </a:t>
            </a:r>
            <a:r>
              <a:rPr lang="it-IT" b="1" dirty="0" err="1"/>
              <a:t>external</a:t>
            </a:r>
            <a:r>
              <a:rPr lang="it-IT" b="1" dirty="0"/>
              <a:t> kit </a:t>
            </a:r>
            <a:r>
              <a:rPr lang="it-IT" dirty="0" err="1"/>
              <a:t>is</a:t>
            </a:r>
            <a:r>
              <a:rPr lang="it-IT" dirty="0"/>
              <a:t> </a:t>
            </a:r>
            <a:r>
              <a:rPr lang="it-IT" dirty="0" err="1"/>
              <a:t>connected</a:t>
            </a:r>
            <a:r>
              <a:rPr lang="it-IT" dirty="0"/>
              <a:t> to:</a:t>
            </a:r>
          </a:p>
          <a:p>
            <a:pPr>
              <a:buFont typeface="Arial" panose="020B0604020202020204" pitchFamily="34" charset="0"/>
              <a:buChar char="•"/>
            </a:pPr>
            <a:r>
              <a:rPr lang="it-IT" dirty="0"/>
              <a:t> 1 </a:t>
            </a:r>
            <a:r>
              <a:rPr lang="it-IT" dirty="0" err="1"/>
              <a:t>photoresistor</a:t>
            </a:r>
            <a:endParaRPr lang="it-IT" dirty="0"/>
          </a:p>
          <a:p>
            <a:pPr>
              <a:buFont typeface="Arial" panose="020B0604020202020204" pitchFamily="34" charset="0"/>
              <a:buChar char="•"/>
            </a:pPr>
            <a:r>
              <a:rPr lang="it-IT" dirty="0"/>
              <a:t> 1 </a:t>
            </a:r>
            <a:r>
              <a:rPr lang="it-IT" dirty="0" err="1"/>
              <a:t>potentiometer</a:t>
            </a:r>
            <a:endParaRPr lang="it-IT" dirty="0"/>
          </a:p>
        </p:txBody>
      </p:sp>
      <p:pic>
        <p:nvPicPr>
          <p:cNvPr id="6" name="Immagine 5">
            <a:extLst>
              <a:ext uri="{FF2B5EF4-FFF2-40B4-BE49-F238E27FC236}">
                <a16:creationId xmlns:a16="http://schemas.microsoft.com/office/drawing/2014/main" id="{F234A645-3E09-42F8-8147-45EC2AF456F8}"/>
              </a:ext>
            </a:extLst>
          </p:cNvPr>
          <p:cNvPicPr>
            <a:picLocks noChangeAspect="1"/>
          </p:cNvPicPr>
          <p:nvPr/>
        </p:nvPicPr>
        <p:blipFill rotWithShape="1">
          <a:blip r:embed="rId2">
            <a:extLst>
              <a:ext uri="{28A0092B-C50C-407E-A947-70E740481C1C}">
                <a14:useLocalDpi xmlns:a14="http://schemas.microsoft.com/office/drawing/2010/main" val="0"/>
              </a:ext>
            </a:extLst>
          </a:blip>
          <a:srcRect l="4321" t="19304" b="8238"/>
          <a:stretch/>
        </p:blipFill>
        <p:spPr>
          <a:xfrm>
            <a:off x="3086766" y="2491409"/>
            <a:ext cx="9105234" cy="3486482"/>
          </a:xfrm>
          <a:prstGeom prst="rect">
            <a:avLst/>
          </a:prstGeom>
        </p:spPr>
      </p:pic>
    </p:spTree>
    <p:extLst>
      <p:ext uri="{BB962C8B-B14F-4D97-AF65-F5344CB8AC3E}">
        <p14:creationId xmlns:p14="http://schemas.microsoft.com/office/powerpoint/2010/main" val="1396946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0FC0BE-2E88-4948-93FA-959F1A81DEFB}"/>
              </a:ext>
            </a:extLst>
          </p:cNvPr>
          <p:cNvSpPr>
            <a:spLocks noGrp="1"/>
          </p:cNvSpPr>
          <p:nvPr>
            <p:ph type="title"/>
          </p:nvPr>
        </p:nvSpPr>
        <p:spPr/>
        <p:txBody>
          <a:bodyPr/>
          <a:lstStyle/>
          <a:p>
            <a:r>
              <a:rPr lang="it-IT" dirty="0"/>
              <a:t>FSM for </a:t>
            </a:r>
            <a:r>
              <a:rPr lang="it-IT" dirty="0" err="1"/>
              <a:t>push</a:t>
            </a:r>
            <a:r>
              <a:rPr lang="it-IT" dirty="0"/>
              <a:t> </a:t>
            </a:r>
            <a:r>
              <a:rPr lang="it-IT" dirty="0" err="1"/>
              <a:t>buttons</a:t>
            </a:r>
            <a:endParaRPr lang="en-GB" dirty="0"/>
          </a:p>
        </p:txBody>
      </p:sp>
      <p:sp>
        <p:nvSpPr>
          <p:cNvPr id="3" name="Segnaposto contenuto 2">
            <a:extLst>
              <a:ext uri="{FF2B5EF4-FFF2-40B4-BE49-F238E27FC236}">
                <a16:creationId xmlns:a16="http://schemas.microsoft.com/office/drawing/2014/main" id="{A006F636-D770-487F-975B-AE6DEAC92852}"/>
              </a:ext>
            </a:extLst>
          </p:cNvPr>
          <p:cNvSpPr>
            <a:spLocks noGrp="1"/>
          </p:cNvSpPr>
          <p:nvPr>
            <p:ph idx="1"/>
          </p:nvPr>
        </p:nvSpPr>
        <p:spPr>
          <a:xfrm>
            <a:off x="1097280" y="3534378"/>
            <a:ext cx="10058400" cy="2919429"/>
          </a:xfrm>
        </p:spPr>
        <p:txBody>
          <a:bodyPr>
            <a:normAutofit fontScale="92500" lnSpcReduction="20000"/>
          </a:bodyPr>
          <a:lstStyle/>
          <a:p>
            <a:pPr>
              <a:buFont typeface="Arial" panose="020B0604020202020204" pitchFamily="34" charset="0"/>
              <a:buChar char="•"/>
            </a:pPr>
            <a:r>
              <a:rPr lang="it-IT" dirty="0"/>
              <a:t> States: {S0, S1, S2}</a:t>
            </a:r>
          </a:p>
          <a:p>
            <a:pPr lvl="1">
              <a:buFont typeface="Arial" panose="020B0604020202020204" pitchFamily="34" charset="0"/>
              <a:buChar char="•"/>
            </a:pPr>
            <a:r>
              <a:rPr lang="it-IT" dirty="0"/>
              <a:t>S0: </a:t>
            </a:r>
            <a:r>
              <a:rPr lang="it-IT" dirty="0" err="1"/>
              <a:t>initial</a:t>
            </a:r>
            <a:r>
              <a:rPr lang="it-IT" dirty="0"/>
              <a:t> state</a:t>
            </a:r>
          </a:p>
          <a:p>
            <a:pPr lvl="1">
              <a:buFont typeface="Arial" panose="020B0604020202020204" pitchFamily="34" charset="0"/>
              <a:buChar char="•"/>
            </a:pPr>
            <a:r>
              <a:rPr lang="it-IT" dirty="0"/>
              <a:t>S1: </a:t>
            </a:r>
            <a:r>
              <a:rPr lang="it-IT" dirty="0" err="1"/>
              <a:t>button</a:t>
            </a:r>
            <a:r>
              <a:rPr lang="it-IT" dirty="0"/>
              <a:t> </a:t>
            </a:r>
            <a:r>
              <a:rPr lang="it-IT" dirty="0" err="1"/>
              <a:t>pressed</a:t>
            </a:r>
            <a:endParaRPr lang="it-IT" dirty="0"/>
          </a:p>
          <a:p>
            <a:pPr lvl="1">
              <a:buFont typeface="Arial" panose="020B0604020202020204" pitchFamily="34" charset="0"/>
              <a:buChar char="•"/>
            </a:pPr>
            <a:r>
              <a:rPr lang="it-IT" dirty="0"/>
              <a:t>S2: </a:t>
            </a:r>
            <a:r>
              <a:rPr lang="it-IT" dirty="0" err="1"/>
              <a:t>button</a:t>
            </a:r>
            <a:r>
              <a:rPr lang="it-IT" dirty="0"/>
              <a:t> </a:t>
            </a:r>
            <a:r>
              <a:rPr lang="it-IT" dirty="0" err="1"/>
              <a:t>pressed</a:t>
            </a:r>
            <a:r>
              <a:rPr lang="it-IT" dirty="0"/>
              <a:t> more </a:t>
            </a:r>
            <a:r>
              <a:rPr lang="it-IT" dirty="0" err="1"/>
              <a:t>than</a:t>
            </a:r>
            <a:r>
              <a:rPr lang="it-IT" dirty="0"/>
              <a:t> one time </a:t>
            </a:r>
            <a:r>
              <a:rPr lang="it-IT" dirty="0" err="1"/>
              <a:t>consecutively</a:t>
            </a:r>
            <a:endParaRPr lang="it-IT" dirty="0"/>
          </a:p>
          <a:p>
            <a:pPr>
              <a:buFont typeface="Arial" panose="020B0604020202020204" pitchFamily="34" charset="0"/>
              <a:buChar char="•"/>
            </a:pPr>
            <a:r>
              <a:rPr lang="it-IT" dirty="0"/>
              <a:t> Inputs: {</a:t>
            </a:r>
            <a:r>
              <a:rPr lang="en-GB" dirty="0"/>
              <a:t>PRESSED</a:t>
            </a:r>
            <a:r>
              <a:rPr lang="it-IT" dirty="0"/>
              <a:t>, </a:t>
            </a:r>
            <a:r>
              <a:rPr lang="en-GB" dirty="0"/>
              <a:t>RELEASED</a:t>
            </a:r>
            <a:r>
              <a:rPr lang="it-IT" dirty="0"/>
              <a:t>}</a:t>
            </a:r>
          </a:p>
          <a:p>
            <a:pPr lvl="1">
              <a:buFont typeface="Arial" panose="020B0604020202020204" pitchFamily="34" charset="0"/>
              <a:buChar char="•"/>
            </a:pPr>
            <a:r>
              <a:rPr lang="en-GB" dirty="0"/>
              <a:t>PRESSED </a:t>
            </a:r>
            <a:r>
              <a:rPr lang="it-IT" dirty="0"/>
              <a:t>: high (5V) digital </a:t>
            </a:r>
            <a:r>
              <a:rPr lang="it-IT" dirty="0" err="1"/>
              <a:t>signal</a:t>
            </a:r>
            <a:r>
              <a:rPr lang="it-IT" dirty="0"/>
              <a:t> due to the </a:t>
            </a:r>
            <a:r>
              <a:rPr lang="it-IT" dirty="0" err="1"/>
              <a:t>button</a:t>
            </a:r>
            <a:r>
              <a:rPr lang="it-IT" dirty="0"/>
              <a:t> </a:t>
            </a:r>
            <a:r>
              <a:rPr lang="it-IT" dirty="0" err="1"/>
              <a:t>pression</a:t>
            </a:r>
            <a:endParaRPr lang="it-IT" dirty="0"/>
          </a:p>
          <a:p>
            <a:pPr lvl="1">
              <a:buFont typeface="Arial" panose="020B0604020202020204" pitchFamily="34" charset="0"/>
              <a:buChar char="•"/>
            </a:pPr>
            <a:r>
              <a:rPr lang="en-GB" dirty="0"/>
              <a:t>RELEASED </a:t>
            </a:r>
            <a:r>
              <a:rPr lang="it-IT" dirty="0"/>
              <a:t>: low (0V) digital </a:t>
            </a:r>
            <a:r>
              <a:rPr lang="it-IT" dirty="0" err="1"/>
              <a:t>signal</a:t>
            </a:r>
            <a:r>
              <a:rPr lang="it-IT" dirty="0"/>
              <a:t> due to the </a:t>
            </a:r>
            <a:r>
              <a:rPr lang="it-IT" dirty="0" err="1"/>
              <a:t>button</a:t>
            </a:r>
            <a:r>
              <a:rPr lang="it-IT" dirty="0"/>
              <a:t> release</a:t>
            </a:r>
          </a:p>
          <a:p>
            <a:pPr>
              <a:buFont typeface="Arial" panose="020B0604020202020204" pitchFamily="34" charset="0"/>
              <a:buChar char="•"/>
            </a:pPr>
            <a:r>
              <a:rPr lang="it-IT" dirty="0"/>
              <a:t> Outputs: {MOVE, NOT_MOVE}</a:t>
            </a:r>
          </a:p>
          <a:p>
            <a:pPr lvl="1">
              <a:buFont typeface="Arial" panose="020B0604020202020204" pitchFamily="34" charset="0"/>
              <a:buChar char="•"/>
            </a:pPr>
            <a:r>
              <a:rPr lang="it-IT" dirty="0"/>
              <a:t>MOVE: </a:t>
            </a:r>
            <a:r>
              <a:rPr lang="it-IT" dirty="0" err="1"/>
              <a:t>allows</a:t>
            </a:r>
            <a:r>
              <a:rPr lang="it-IT" dirty="0"/>
              <a:t> the </a:t>
            </a:r>
            <a:r>
              <a:rPr lang="it-IT" dirty="0" err="1"/>
              <a:t>servos</a:t>
            </a:r>
            <a:r>
              <a:rPr lang="it-IT" dirty="0"/>
              <a:t> to </a:t>
            </a:r>
            <a:r>
              <a:rPr lang="it-IT" dirty="0" err="1"/>
              <a:t>change</a:t>
            </a:r>
            <a:r>
              <a:rPr lang="it-IT" dirty="0"/>
              <a:t> the state of the window (from open to </a:t>
            </a:r>
            <a:r>
              <a:rPr lang="it-IT" dirty="0" err="1"/>
              <a:t>closed</a:t>
            </a:r>
            <a:r>
              <a:rPr lang="it-IT" dirty="0"/>
              <a:t> or viceversa)</a:t>
            </a:r>
          </a:p>
          <a:p>
            <a:pPr lvl="1">
              <a:buFont typeface="Arial" panose="020B0604020202020204" pitchFamily="34" charset="0"/>
              <a:buChar char="•"/>
            </a:pPr>
            <a:r>
              <a:rPr lang="it-IT" dirty="0"/>
              <a:t>NOT_MOVE: </a:t>
            </a:r>
            <a:r>
              <a:rPr lang="it-IT" dirty="0" err="1"/>
              <a:t>does</a:t>
            </a:r>
            <a:r>
              <a:rPr lang="it-IT" dirty="0"/>
              <a:t> </a:t>
            </a:r>
            <a:r>
              <a:rPr lang="it-IT" dirty="0" err="1"/>
              <a:t>not</a:t>
            </a:r>
            <a:r>
              <a:rPr lang="it-IT" dirty="0"/>
              <a:t> </a:t>
            </a:r>
            <a:r>
              <a:rPr lang="it-IT" dirty="0" err="1"/>
              <a:t>allow</a:t>
            </a:r>
            <a:r>
              <a:rPr lang="it-IT" dirty="0"/>
              <a:t> the </a:t>
            </a:r>
            <a:r>
              <a:rPr lang="it-IT" dirty="0" err="1"/>
              <a:t>servos</a:t>
            </a:r>
            <a:r>
              <a:rPr lang="it-IT" dirty="0"/>
              <a:t> to </a:t>
            </a:r>
            <a:r>
              <a:rPr lang="it-IT" dirty="0" err="1"/>
              <a:t>change</a:t>
            </a:r>
            <a:r>
              <a:rPr lang="it-IT" dirty="0"/>
              <a:t> the state of the window</a:t>
            </a:r>
          </a:p>
          <a:p>
            <a:endParaRPr lang="en-GB" dirty="0"/>
          </a:p>
        </p:txBody>
      </p:sp>
      <p:pic>
        <p:nvPicPr>
          <p:cNvPr id="6" name="Immagine 5">
            <a:extLst>
              <a:ext uri="{FF2B5EF4-FFF2-40B4-BE49-F238E27FC236}">
                <a16:creationId xmlns:a16="http://schemas.microsoft.com/office/drawing/2014/main" id="{DABED6C2-0462-4A73-AFA6-21470E56AA16}"/>
              </a:ext>
            </a:extLst>
          </p:cNvPr>
          <p:cNvPicPr>
            <a:picLocks noChangeAspect="1"/>
          </p:cNvPicPr>
          <p:nvPr/>
        </p:nvPicPr>
        <p:blipFill rotWithShape="1">
          <a:blip r:embed="rId2">
            <a:extLst>
              <a:ext uri="{28A0092B-C50C-407E-A947-70E740481C1C}">
                <a14:useLocalDpi xmlns:a14="http://schemas.microsoft.com/office/drawing/2010/main" val="0"/>
              </a:ext>
            </a:extLst>
          </a:blip>
          <a:srcRect l="2391" t="15741" r="5870" b="15741"/>
          <a:stretch/>
        </p:blipFill>
        <p:spPr>
          <a:xfrm>
            <a:off x="3310162" y="1814199"/>
            <a:ext cx="8037449" cy="2431233"/>
          </a:xfrm>
          <a:prstGeom prst="rect">
            <a:avLst/>
          </a:prstGeom>
        </p:spPr>
      </p:pic>
    </p:spTree>
    <p:extLst>
      <p:ext uri="{BB962C8B-B14F-4D97-AF65-F5344CB8AC3E}">
        <p14:creationId xmlns:p14="http://schemas.microsoft.com/office/powerpoint/2010/main" val="1822333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50D7C4-56E3-4E61-85B7-EAAA9137FAB3}"/>
              </a:ext>
            </a:extLst>
          </p:cNvPr>
          <p:cNvSpPr>
            <a:spLocks noGrp="1"/>
          </p:cNvSpPr>
          <p:nvPr>
            <p:ph type="title"/>
          </p:nvPr>
        </p:nvSpPr>
        <p:spPr/>
        <p:txBody>
          <a:bodyPr/>
          <a:lstStyle/>
          <a:p>
            <a:r>
              <a:rPr lang="it-IT" dirty="0"/>
              <a:t>Code </a:t>
            </a:r>
            <a:r>
              <a:rPr lang="it-IT" dirty="0" err="1"/>
              <a:t>tables</a:t>
            </a:r>
            <a:r>
              <a:rPr lang="it-IT" dirty="0"/>
              <a:t> for serial </a:t>
            </a:r>
            <a:r>
              <a:rPr lang="it-IT" dirty="0" err="1"/>
              <a:t>communication</a:t>
            </a:r>
            <a:endParaRPr lang="en-GB" dirty="0"/>
          </a:p>
        </p:txBody>
      </p:sp>
      <p:graphicFrame>
        <p:nvGraphicFramePr>
          <p:cNvPr id="4" name="Tabella 4">
            <a:extLst>
              <a:ext uri="{FF2B5EF4-FFF2-40B4-BE49-F238E27FC236}">
                <a16:creationId xmlns:a16="http://schemas.microsoft.com/office/drawing/2014/main" id="{56DD78A4-CC37-49B8-8AB4-08FADF6869D0}"/>
              </a:ext>
            </a:extLst>
          </p:cNvPr>
          <p:cNvGraphicFramePr>
            <a:graphicFrameLocks noGrp="1"/>
          </p:cNvGraphicFramePr>
          <p:nvPr>
            <p:ph idx="1"/>
            <p:extLst>
              <p:ext uri="{D42A27DB-BD31-4B8C-83A1-F6EECF244321}">
                <p14:modId xmlns:p14="http://schemas.microsoft.com/office/powerpoint/2010/main" val="4056724769"/>
              </p:ext>
            </p:extLst>
          </p:nvPr>
        </p:nvGraphicFramePr>
        <p:xfrm>
          <a:off x="1709530" y="2084801"/>
          <a:ext cx="8772940" cy="1042710"/>
        </p:xfrm>
        <a:graphic>
          <a:graphicData uri="http://schemas.openxmlformats.org/drawingml/2006/table">
            <a:tbl>
              <a:tblPr firstRow="1" bandRow="1">
                <a:tableStyleId>{5C22544A-7EE6-4342-B048-85BDC9FD1C3A}</a:tableStyleId>
              </a:tblPr>
              <a:tblGrid>
                <a:gridCol w="2193235">
                  <a:extLst>
                    <a:ext uri="{9D8B030D-6E8A-4147-A177-3AD203B41FA5}">
                      <a16:colId xmlns:a16="http://schemas.microsoft.com/office/drawing/2014/main" val="3404768044"/>
                    </a:ext>
                  </a:extLst>
                </a:gridCol>
                <a:gridCol w="2193235">
                  <a:extLst>
                    <a:ext uri="{9D8B030D-6E8A-4147-A177-3AD203B41FA5}">
                      <a16:colId xmlns:a16="http://schemas.microsoft.com/office/drawing/2014/main" val="2786162570"/>
                    </a:ext>
                  </a:extLst>
                </a:gridCol>
                <a:gridCol w="2193235">
                  <a:extLst>
                    <a:ext uri="{9D8B030D-6E8A-4147-A177-3AD203B41FA5}">
                      <a16:colId xmlns:a16="http://schemas.microsoft.com/office/drawing/2014/main" val="1191612032"/>
                    </a:ext>
                  </a:extLst>
                </a:gridCol>
                <a:gridCol w="2193235">
                  <a:extLst>
                    <a:ext uri="{9D8B030D-6E8A-4147-A177-3AD203B41FA5}">
                      <a16:colId xmlns:a16="http://schemas.microsoft.com/office/drawing/2014/main" val="4072988490"/>
                    </a:ext>
                  </a:extLst>
                </a:gridCol>
              </a:tblGrid>
              <a:tr h="521355">
                <a:tc>
                  <a:txBody>
                    <a:bodyPr/>
                    <a:lstStyle/>
                    <a:p>
                      <a:pPr algn="ctr"/>
                      <a:r>
                        <a:rPr lang="it-IT" dirty="0"/>
                        <a:t>0xFF</a:t>
                      </a:r>
                      <a:endParaRPr lang="en-GB" dirty="0"/>
                    </a:p>
                  </a:txBody>
                  <a:tcPr/>
                </a:tc>
                <a:tc>
                  <a:txBody>
                    <a:bodyPr/>
                    <a:lstStyle/>
                    <a:p>
                      <a:pPr algn="ctr"/>
                      <a:r>
                        <a:rPr lang="it-IT" dirty="0"/>
                        <a:t>0x01</a:t>
                      </a:r>
                      <a:endParaRPr lang="en-GB" dirty="0"/>
                    </a:p>
                  </a:txBody>
                  <a:tcPr/>
                </a:tc>
                <a:tc>
                  <a:txBody>
                    <a:bodyPr/>
                    <a:lstStyle/>
                    <a:p>
                      <a:pPr algn="ctr"/>
                      <a:r>
                        <a:rPr lang="it-IT" dirty="0"/>
                        <a:t>WINDOW_PIN</a:t>
                      </a:r>
                      <a:endParaRPr lang="en-GB" dirty="0"/>
                    </a:p>
                  </a:txBody>
                  <a:tcPr/>
                </a:tc>
                <a:tc>
                  <a:txBody>
                    <a:bodyPr/>
                    <a:lstStyle/>
                    <a:p>
                      <a:pPr algn="ctr"/>
                      <a:r>
                        <a:rPr lang="it-IT" dirty="0"/>
                        <a:t>0xFE</a:t>
                      </a:r>
                      <a:endParaRPr lang="en-GB" dirty="0"/>
                    </a:p>
                  </a:txBody>
                  <a:tcPr/>
                </a:tc>
                <a:extLst>
                  <a:ext uri="{0D108BD9-81ED-4DB2-BD59-A6C34878D82A}">
                    <a16:rowId xmlns:a16="http://schemas.microsoft.com/office/drawing/2014/main" val="592851918"/>
                  </a:ext>
                </a:extLst>
              </a:tr>
              <a:tr h="521355">
                <a:tc>
                  <a:txBody>
                    <a:bodyPr/>
                    <a:lstStyle/>
                    <a:p>
                      <a:pPr algn="ctr"/>
                      <a:r>
                        <a:rPr lang="it-IT" b="1" dirty="0" err="1"/>
                        <a:t>Header</a:t>
                      </a:r>
                      <a:endParaRPr lang="en-GB" b="1" dirty="0"/>
                    </a:p>
                  </a:txBody>
                  <a:tcPr/>
                </a:tc>
                <a:tc>
                  <a:txBody>
                    <a:bodyPr/>
                    <a:lstStyle/>
                    <a:p>
                      <a:pPr algn="ctr"/>
                      <a:r>
                        <a:rPr lang="it-IT" b="1" dirty="0"/>
                        <a:t>Payload </a:t>
                      </a:r>
                      <a:r>
                        <a:rPr lang="it-IT" b="1" dirty="0" err="1"/>
                        <a:t>length</a:t>
                      </a:r>
                      <a:endParaRPr lang="en-GB" b="1" dirty="0"/>
                    </a:p>
                  </a:txBody>
                  <a:tcPr/>
                </a:tc>
                <a:tc>
                  <a:txBody>
                    <a:bodyPr/>
                    <a:lstStyle/>
                    <a:p>
                      <a:pPr algn="ctr"/>
                      <a:r>
                        <a:rPr lang="it-IT" b="1" dirty="0"/>
                        <a:t>Payload</a:t>
                      </a:r>
                      <a:endParaRPr lang="en-GB" b="1" dirty="0"/>
                    </a:p>
                  </a:txBody>
                  <a:tcPr/>
                </a:tc>
                <a:tc>
                  <a:txBody>
                    <a:bodyPr/>
                    <a:lstStyle/>
                    <a:p>
                      <a:pPr algn="ctr"/>
                      <a:r>
                        <a:rPr lang="it-IT" b="1" dirty="0" err="1"/>
                        <a:t>Footer</a:t>
                      </a:r>
                      <a:endParaRPr lang="en-GB" b="1" dirty="0"/>
                    </a:p>
                  </a:txBody>
                  <a:tcPr/>
                </a:tc>
                <a:extLst>
                  <a:ext uri="{0D108BD9-81ED-4DB2-BD59-A6C34878D82A}">
                    <a16:rowId xmlns:a16="http://schemas.microsoft.com/office/drawing/2014/main" val="3318078270"/>
                  </a:ext>
                </a:extLst>
              </a:tr>
            </a:tbl>
          </a:graphicData>
        </a:graphic>
      </p:graphicFrame>
      <p:sp>
        <p:nvSpPr>
          <p:cNvPr id="5" name="CasellaDiTesto 4">
            <a:extLst>
              <a:ext uri="{FF2B5EF4-FFF2-40B4-BE49-F238E27FC236}">
                <a16:creationId xmlns:a16="http://schemas.microsoft.com/office/drawing/2014/main" id="{FBA5D944-BFAD-4BC3-91E9-A08A00DD3EC0}"/>
              </a:ext>
            </a:extLst>
          </p:cNvPr>
          <p:cNvSpPr txBox="1"/>
          <p:nvPr/>
        </p:nvSpPr>
        <p:spPr>
          <a:xfrm>
            <a:off x="1097280" y="3401298"/>
            <a:ext cx="9583972" cy="2569934"/>
          </a:xfrm>
          <a:prstGeom prst="rect">
            <a:avLst/>
          </a:prstGeom>
          <a:noFill/>
        </p:spPr>
        <p:txBody>
          <a:bodyPr wrap="square" rtlCol="0">
            <a:spAutoFit/>
          </a:bodyPr>
          <a:lstStyle/>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err="1">
                <a:solidFill>
                  <a:schemeClr val="tx1">
                    <a:lumMod val="75000"/>
                    <a:lumOff val="25000"/>
                  </a:schemeClr>
                </a:solidFill>
              </a:rPr>
              <a:t>Header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a:t>
            </a:r>
            <a:r>
              <a:rPr lang="it-IT" sz="2000" dirty="0" err="1">
                <a:solidFill>
                  <a:schemeClr val="tx1">
                    <a:lumMod val="75000"/>
                    <a:lumOff val="25000"/>
                  </a:schemeClr>
                </a:solidFill>
              </a:rPr>
              <a:t>beginning</a:t>
            </a:r>
            <a:r>
              <a:rPr lang="it-IT" sz="2000" dirty="0">
                <a:solidFill>
                  <a:schemeClr val="tx1">
                    <a:lumMod val="75000"/>
                    <a:lumOff val="25000"/>
                  </a:schemeClr>
                </a:solidFill>
              </a:rPr>
              <a:t> of the </a:t>
            </a:r>
            <a:r>
              <a:rPr lang="it-IT" sz="2000" dirty="0" err="1">
                <a:solidFill>
                  <a:schemeClr val="tx1">
                    <a:lumMod val="75000"/>
                    <a:lumOff val="25000"/>
                  </a:schemeClr>
                </a:solidFill>
              </a:rPr>
              <a:t>packet</a:t>
            </a:r>
            <a:endParaRPr lang="it-IT" sz="2000" dirty="0">
              <a:solidFill>
                <a:schemeClr val="tx1">
                  <a:lumMod val="75000"/>
                  <a:lumOff val="25000"/>
                </a:schemeClr>
              </a:solidFill>
            </a:endParaRP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Payload </a:t>
            </a:r>
            <a:r>
              <a:rPr lang="it-IT" sz="2000" dirty="0" err="1">
                <a:solidFill>
                  <a:schemeClr val="tx1">
                    <a:lumMod val="75000"/>
                    <a:lumOff val="25000"/>
                  </a:schemeClr>
                </a:solidFill>
              </a:rPr>
              <a:t>length</a:t>
            </a:r>
            <a:r>
              <a:rPr lang="it-IT" sz="2000" dirty="0">
                <a:solidFill>
                  <a:schemeClr val="tx1">
                    <a:lumMod val="75000"/>
                    <a:lumOff val="25000"/>
                  </a:schemeClr>
                </a:solidFill>
              </a:rPr>
              <a:t> (1 byte): </a:t>
            </a:r>
            <a:r>
              <a:rPr lang="it-IT" sz="2000" dirty="0" err="1">
                <a:solidFill>
                  <a:schemeClr val="tx1">
                    <a:lumMod val="75000"/>
                    <a:lumOff val="25000"/>
                  </a:schemeClr>
                </a:solidFill>
              </a:rPr>
              <a:t>specifies</a:t>
            </a:r>
            <a:r>
              <a:rPr lang="it-IT" sz="2000" dirty="0">
                <a:solidFill>
                  <a:schemeClr val="tx1">
                    <a:lumMod val="75000"/>
                    <a:lumOff val="25000"/>
                  </a:schemeClr>
                </a:solidFill>
              </a:rPr>
              <a:t> the byte </a:t>
            </a:r>
            <a:r>
              <a:rPr lang="it-IT" sz="2000" dirty="0" err="1">
                <a:solidFill>
                  <a:schemeClr val="tx1">
                    <a:lumMod val="75000"/>
                    <a:lumOff val="25000"/>
                  </a:schemeClr>
                </a:solidFill>
              </a:rPr>
              <a:t>length</a:t>
            </a:r>
            <a:r>
              <a:rPr lang="it-IT" sz="2000" dirty="0">
                <a:solidFill>
                  <a:schemeClr val="tx1">
                    <a:lumMod val="75000"/>
                    <a:lumOff val="25000"/>
                  </a:schemeClr>
                </a:solidFill>
              </a:rPr>
              <a:t> of the payload</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Payload (1 byte): the </a:t>
            </a:r>
            <a:r>
              <a:rPr lang="it-IT" sz="2000" dirty="0" err="1">
                <a:solidFill>
                  <a:schemeClr val="tx1">
                    <a:lumMod val="75000"/>
                    <a:lumOff val="25000"/>
                  </a:schemeClr>
                </a:solidFill>
              </a:rPr>
              <a:t>microcontroller</a:t>
            </a:r>
            <a:r>
              <a:rPr lang="it-IT" sz="2000" dirty="0">
                <a:solidFill>
                  <a:schemeClr val="tx1">
                    <a:lumMod val="75000"/>
                    <a:lumOff val="25000"/>
                  </a:schemeClr>
                </a:solidFill>
              </a:rPr>
              <a:t> </a:t>
            </a:r>
            <a:r>
              <a:rPr lang="it-IT" sz="2000" dirty="0" err="1">
                <a:solidFill>
                  <a:schemeClr val="tx1">
                    <a:lumMod val="75000"/>
                    <a:lumOff val="25000"/>
                  </a:schemeClr>
                </a:solidFill>
              </a:rPr>
              <a:t>writes</a:t>
            </a:r>
            <a:r>
              <a:rPr lang="it-IT" sz="2000" dirty="0">
                <a:solidFill>
                  <a:schemeClr val="tx1">
                    <a:lumMod val="75000"/>
                    <a:lumOff val="25000"/>
                  </a:schemeClr>
                </a:solidFill>
              </a:rPr>
              <a:t> on the serial bus the </a:t>
            </a:r>
            <a:r>
              <a:rPr lang="it-IT" sz="2000" dirty="0" err="1">
                <a:solidFill>
                  <a:schemeClr val="tx1">
                    <a:lumMod val="75000"/>
                    <a:lumOff val="25000"/>
                  </a:schemeClr>
                </a:solidFill>
              </a:rPr>
              <a:t>number</a:t>
            </a:r>
            <a:r>
              <a:rPr lang="it-IT" sz="2000" dirty="0">
                <a:solidFill>
                  <a:schemeClr val="tx1">
                    <a:lumMod val="75000"/>
                    <a:lumOff val="25000"/>
                  </a:schemeClr>
                </a:solidFill>
              </a:rPr>
              <a:t> of the pin </a:t>
            </a:r>
            <a:r>
              <a:rPr lang="it-IT" sz="2000" dirty="0" err="1">
                <a:solidFill>
                  <a:schemeClr val="tx1">
                    <a:lumMod val="75000"/>
                    <a:lumOff val="25000"/>
                  </a:schemeClr>
                </a:solidFill>
              </a:rPr>
              <a:t>connected</a:t>
            </a:r>
            <a:r>
              <a:rPr lang="it-IT" sz="2000" dirty="0">
                <a:solidFill>
                  <a:schemeClr val="tx1">
                    <a:lumMod val="75000"/>
                    <a:lumOff val="25000"/>
                  </a:schemeClr>
                </a:solidFill>
              </a:rPr>
              <a:t> to the </a:t>
            </a:r>
            <a:r>
              <a:rPr lang="it-IT" sz="2000" dirty="0" err="1">
                <a:solidFill>
                  <a:schemeClr val="tx1">
                    <a:lumMod val="75000"/>
                    <a:lumOff val="25000"/>
                  </a:schemeClr>
                </a:solidFill>
              </a:rPr>
              <a:t>servomotor</a:t>
            </a:r>
            <a:r>
              <a:rPr lang="it-IT" sz="2000" dirty="0">
                <a:solidFill>
                  <a:schemeClr val="tx1">
                    <a:lumMod val="75000"/>
                    <a:lumOff val="25000"/>
                  </a:schemeClr>
                </a:solidFill>
              </a:rPr>
              <a:t> </a:t>
            </a:r>
            <a:r>
              <a:rPr lang="it-IT" sz="2000" dirty="0" err="1">
                <a:solidFill>
                  <a:schemeClr val="tx1">
                    <a:lumMod val="75000"/>
                    <a:lumOff val="25000"/>
                  </a:schemeClr>
                </a:solidFill>
              </a:rPr>
              <a:t>whose</a:t>
            </a:r>
            <a:r>
              <a:rPr lang="it-IT" sz="2000" dirty="0">
                <a:solidFill>
                  <a:schemeClr val="tx1">
                    <a:lumMod val="75000"/>
                    <a:lumOff val="25000"/>
                  </a:schemeClr>
                </a:solidFill>
              </a:rPr>
              <a:t> window </a:t>
            </a:r>
            <a:r>
              <a:rPr lang="it-IT" sz="2000" dirty="0" err="1">
                <a:solidFill>
                  <a:schemeClr val="tx1">
                    <a:lumMod val="75000"/>
                    <a:lumOff val="25000"/>
                  </a:schemeClr>
                </a:solidFill>
              </a:rPr>
              <a:t>has</a:t>
            </a:r>
            <a:r>
              <a:rPr lang="it-IT" sz="2000" dirty="0">
                <a:solidFill>
                  <a:schemeClr val="tx1">
                    <a:lumMod val="75000"/>
                    <a:lumOff val="25000"/>
                  </a:schemeClr>
                </a:solidFill>
              </a:rPr>
              <a:t> just </a:t>
            </a:r>
            <a:r>
              <a:rPr lang="it-IT" sz="2000" dirty="0" err="1">
                <a:solidFill>
                  <a:schemeClr val="tx1">
                    <a:lumMod val="75000"/>
                    <a:lumOff val="25000"/>
                  </a:schemeClr>
                </a:solidFill>
              </a:rPr>
              <a:t>changed</a:t>
            </a:r>
            <a:r>
              <a:rPr lang="it-IT" sz="2000" dirty="0">
                <a:solidFill>
                  <a:schemeClr val="tx1">
                    <a:lumMod val="75000"/>
                    <a:lumOff val="25000"/>
                  </a:schemeClr>
                </a:solidFill>
              </a:rPr>
              <a:t> state. The bridge </a:t>
            </a:r>
            <a:r>
              <a:rPr lang="it-IT" sz="2000" dirty="0" err="1">
                <a:solidFill>
                  <a:schemeClr val="tx1">
                    <a:lumMod val="75000"/>
                    <a:lumOff val="25000"/>
                  </a:schemeClr>
                </a:solidFill>
              </a:rPr>
              <a:t>will</a:t>
            </a:r>
            <a:r>
              <a:rPr lang="it-IT" sz="2000" dirty="0">
                <a:solidFill>
                  <a:schemeClr val="tx1">
                    <a:lumMod val="75000"/>
                    <a:lumOff val="25000"/>
                  </a:schemeClr>
                </a:solidFill>
              </a:rPr>
              <a:t> </a:t>
            </a:r>
            <a:r>
              <a:rPr lang="it-IT" sz="2000" dirty="0" err="1">
                <a:solidFill>
                  <a:schemeClr val="tx1">
                    <a:lumMod val="75000"/>
                    <a:lumOff val="25000"/>
                  </a:schemeClr>
                </a:solidFill>
              </a:rPr>
              <a:t>read</a:t>
            </a:r>
            <a:r>
              <a:rPr lang="it-IT" sz="2000" dirty="0">
                <a:solidFill>
                  <a:schemeClr val="tx1">
                    <a:lumMod val="75000"/>
                    <a:lumOff val="25000"/>
                  </a:schemeClr>
                </a:solidFill>
              </a:rPr>
              <a:t> from the serial and </a:t>
            </a:r>
            <a:r>
              <a:rPr lang="it-IT" sz="2000" dirty="0" err="1">
                <a:solidFill>
                  <a:schemeClr val="tx1">
                    <a:lumMod val="75000"/>
                    <a:lumOff val="25000"/>
                  </a:schemeClr>
                </a:solidFill>
              </a:rPr>
              <a:t>will</a:t>
            </a:r>
            <a:r>
              <a:rPr lang="it-IT" sz="2000" dirty="0">
                <a:solidFill>
                  <a:schemeClr val="tx1">
                    <a:lumMod val="75000"/>
                    <a:lumOff val="25000"/>
                  </a:schemeClr>
                </a:solidFill>
              </a:rPr>
              <a:t> update </a:t>
            </a:r>
            <a:r>
              <a:rPr lang="it-IT" sz="2000" dirty="0" err="1">
                <a:solidFill>
                  <a:schemeClr val="tx1">
                    <a:lumMod val="75000"/>
                    <a:lumOff val="25000"/>
                  </a:schemeClr>
                </a:solidFill>
              </a:rPr>
              <a:t>accordingly</a:t>
            </a:r>
            <a:r>
              <a:rPr lang="it-IT" sz="2000" dirty="0">
                <a:solidFill>
                  <a:schemeClr val="tx1">
                    <a:lumMod val="75000"/>
                    <a:lumOff val="25000"/>
                  </a:schemeClr>
                </a:solidFill>
              </a:rPr>
              <a:t> in the database the state of the window.</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err="1">
                <a:solidFill>
                  <a:schemeClr val="tx1">
                    <a:lumMod val="75000"/>
                    <a:lumOff val="25000"/>
                  </a:schemeClr>
                </a:solidFill>
              </a:rPr>
              <a:t>Footer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end of the </a:t>
            </a:r>
            <a:r>
              <a:rPr lang="it-IT" sz="2000" dirty="0" err="1">
                <a:solidFill>
                  <a:schemeClr val="tx1">
                    <a:lumMod val="75000"/>
                    <a:lumOff val="25000"/>
                  </a:schemeClr>
                </a:solidFill>
              </a:rPr>
              <a:t>packet</a:t>
            </a:r>
            <a:br>
              <a:rPr lang="it-IT" sz="2000" dirty="0">
                <a:solidFill>
                  <a:schemeClr val="tx1">
                    <a:lumMod val="75000"/>
                    <a:lumOff val="25000"/>
                  </a:schemeClr>
                </a:solidFill>
              </a:rPr>
            </a:br>
            <a:endParaRPr lang="en-GB" sz="2000" dirty="0">
              <a:solidFill>
                <a:schemeClr val="tx1">
                  <a:lumMod val="75000"/>
                  <a:lumOff val="25000"/>
                </a:schemeClr>
              </a:solidFill>
            </a:endParaRPr>
          </a:p>
        </p:txBody>
      </p:sp>
    </p:spTree>
    <p:extLst>
      <p:ext uri="{BB962C8B-B14F-4D97-AF65-F5344CB8AC3E}">
        <p14:creationId xmlns:p14="http://schemas.microsoft.com/office/powerpoint/2010/main" val="541076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6C1897-87CB-44A0-86A4-68B3CA5D7D7F}"/>
              </a:ext>
            </a:extLst>
          </p:cNvPr>
          <p:cNvSpPr>
            <a:spLocks noGrp="1"/>
          </p:cNvSpPr>
          <p:nvPr>
            <p:ph type="title"/>
          </p:nvPr>
        </p:nvSpPr>
        <p:spPr/>
        <p:txBody>
          <a:bodyPr/>
          <a:lstStyle/>
          <a:p>
            <a:r>
              <a:rPr lang="it-IT" dirty="0"/>
              <a:t>Web App</a:t>
            </a:r>
            <a:endParaRPr lang="en-GB" dirty="0"/>
          </a:p>
        </p:txBody>
      </p:sp>
      <p:sp>
        <p:nvSpPr>
          <p:cNvPr id="3" name="Segnaposto contenuto 2">
            <a:extLst>
              <a:ext uri="{FF2B5EF4-FFF2-40B4-BE49-F238E27FC236}">
                <a16:creationId xmlns:a16="http://schemas.microsoft.com/office/drawing/2014/main" id="{FE9B7FA4-F886-4BC4-AF7E-2986D454A674}"/>
              </a:ext>
            </a:extLst>
          </p:cNvPr>
          <p:cNvSpPr>
            <a:spLocks noGrp="1"/>
          </p:cNvSpPr>
          <p:nvPr>
            <p:ph idx="1"/>
          </p:nvPr>
        </p:nvSpPr>
        <p:spPr/>
        <p:txBody>
          <a:bodyPr/>
          <a:lstStyle/>
          <a:p>
            <a:r>
              <a:rPr lang="it-IT" dirty="0" err="1"/>
              <a:t>screenshot</a:t>
            </a:r>
            <a:endParaRPr lang="en-GB" dirty="0"/>
          </a:p>
        </p:txBody>
      </p:sp>
    </p:spTree>
    <p:extLst>
      <p:ext uri="{BB962C8B-B14F-4D97-AF65-F5344CB8AC3E}">
        <p14:creationId xmlns:p14="http://schemas.microsoft.com/office/powerpoint/2010/main" val="3215945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615654-B50B-4C0E-A230-FEABB50A2831}"/>
              </a:ext>
            </a:extLst>
          </p:cNvPr>
          <p:cNvSpPr>
            <a:spLocks noGrp="1"/>
          </p:cNvSpPr>
          <p:nvPr>
            <p:ph type="title"/>
          </p:nvPr>
        </p:nvSpPr>
        <p:spPr/>
        <p:txBody>
          <a:bodyPr/>
          <a:lstStyle/>
          <a:p>
            <a:r>
              <a:rPr lang="it-IT" dirty="0"/>
              <a:t>DB SqLite3</a:t>
            </a:r>
            <a:endParaRPr lang="en-GB" dirty="0"/>
          </a:p>
        </p:txBody>
      </p:sp>
      <p:sp>
        <p:nvSpPr>
          <p:cNvPr id="3" name="Segnaposto contenuto 2">
            <a:extLst>
              <a:ext uri="{FF2B5EF4-FFF2-40B4-BE49-F238E27FC236}">
                <a16:creationId xmlns:a16="http://schemas.microsoft.com/office/drawing/2014/main" id="{B4DB2530-61AC-44AC-9CE9-85251E23B809}"/>
              </a:ext>
            </a:extLst>
          </p:cNvPr>
          <p:cNvSpPr>
            <a:spLocks noGrp="1"/>
          </p:cNvSpPr>
          <p:nvPr>
            <p:ph idx="1"/>
          </p:nvPr>
        </p:nvSpPr>
        <p:spPr/>
        <p:txBody>
          <a:bodyPr/>
          <a:lstStyle/>
          <a:p>
            <a:r>
              <a:rPr lang="it-IT" dirty="0" err="1"/>
              <a:t>Structure</a:t>
            </a:r>
            <a:endParaRPr lang="en-GB" dirty="0"/>
          </a:p>
        </p:txBody>
      </p:sp>
    </p:spTree>
    <p:extLst>
      <p:ext uri="{BB962C8B-B14F-4D97-AF65-F5344CB8AC3E}">
        <p14:creationId xmlns:p14="http://schemas.microsoft.com/office/powerpoint/2010/main" val="1194308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C2A123-0917-441F-A181-BA0AD5570E29}"/>
              </a:ext>
            </a:extLst>
          </p:cNvPr>
          <p:cNvSpPr>
            <a:spLocks noGrp="1"/>
          </p:cNvSpPr>
          <p:nvPr>
            <p:ph type="title"/>
          </p:nvPr>
        </p:nvSpPr>
        <p:spPr/>
        <p:txBody>
          <a:bodyPr/>
          <a:lstStyle/>
          <a:p>
            <a:r>
              <a:rPr lang="it-IT" dirty="0" err="1"/>
              <a:t>OpenWeather</a:t>
            </a:r>
            <a:r>
              <a:rPr lang="it-IT" dirty="0"/>
              <a:t> </a:t>
            </a:r>
            <a:r>
              <a:rPr lang="it-IT" dirty="0" err="1"/>
              <a:t>codes</a:t>
            </a:r>
            <a:endParaRPr lang="en-GB" dirty="0"/>
          </a:p>
        </p:txBody>
      </p:sp>
      <p:sp>
        <p:nvSpPr>
          <p:cNvPr id="3" name="Segnaposto contenuto 2">
            <a:extLst>
              <a:ext uri="{FF2B5EF4-FFF2-40B4-BE49-F238E27FC236}">
                <a16:creationId xmlns:a16="http://schemas.microsoft.com/office/drawing/2014/main" id="{DFDF4A4E-5ADE-494E-ABB5-7DC693692AD8}"/>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871504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44F50E-E660-4EE1-A36B-B75DBCBF422E}"/>
              </a:ext>
            </a:extLst>
          </p:cNvPr>
          <p:cNvSpPr>
            <a:spLocks noGrp="1"/>
          </p:cNvSpPr>
          <p:nvPr>
            <p:ph type="title"/>
          </p:nvPr>
        </p:nvSpPr>
        <p:spPr/>
        <p:txBody>
          <a:bodyPr/>
          <a:lstStyle/>
          <a:p>
            <a:r>
              <a:rPr lang="it-IT" dirty="0"/>
              <a:t>Extra: </a:t>
            </a:r>
            <a:r>
              <a:rPr lang="it-IT" dirty="0" err="1"/>
              <a:t>Reinforcement</a:t>
            </a:r>
            <a:r>
              <a:rPr lang="it-IT" dirty="0"/>
              <a:t> Learning </a:t>
            </a:r>
            <a:r>
              <a:rPr lang="it-IT" dirty="0" err="1"/>
              <a:t>predictions</a:t>
            </a:r>
            <a:r>
              <a:rPr lang="it-IT" dirty="0"/>
              <a:t> with DQN</a:t>
            </a:r>
            <a:endParaRPr lang="en-GB" dirty="0"/>
          </a:p>
        </p:txBody>
      </p:sp>
      <p:sp>
        <p:nvSpPr>
          <p:cNvPr id="3" name="Segnaposto contenuto 2">
            <a:extLst>
              <a:ext uri="{FF2B5EF4-FFF2-40B4-BE49-F238E27FC236}">
                <a16:creationId xmlns:a16="http://schemas.microsoft.com/office/drawing/2014/main" id="{DBF8575B-E0C7-42AF-97D6-1FC140DE9295}"/>
              </a:ext>
            </a:extLst>
          </p:cNvPr>
          <p:cNvSpPr>
            <a:spLocks noGrp="1"/>
          </p:cNvSpPr>
          <p:nvPr>
            <p:ph idx="1"/>
          </p:nvPr>
        </p:nvSpPr>
        <p:spPr/>
        <p:txBody>
          <a:bodyPr>
            <a:normAutofit/>
          </a:bodyPr>
          <a:lstStyle/>
          <a:p>
            <a:pPr>
              <a:buFont typeface="Arial" panose="020B0604020202020204" pitchFamily="34" charset="0"/>
              <a:buChar char="•"/>
            </a:pPr>
            <a:r>
              <a:rPr lang="it-IT" dirty="0"/>
              <a:t> DQN (Deep Q-Learning Networks) </a:t>
            </a:r>
            <a:r>
              <a:rPr lang="it-IT" dirty="0" err="1"/>
              <a:t>is</a:t>
            </a:r>
            <a:r>
              <a:rPr lang="it-IT" dirty="0"/>
              <a:t> a model-free </a:t>
            </a:r>
            <a:r>
              <a:rPr lang="it-IT" dirty="0" err="1"/>
              <a:t>reinforcement</a:t>
            </a:r>
            <a:r>
              <a:rPr lang="it-IT" dirty="0"/>
              <a:t> learning </a:t>
            </a:r>
            <a:r>
              <a:rPr lang="it-IT" dirty="0" err="1"/>
              <a:t>algorithm</a:t>
            </a:r>
            <a:r>
              <a:rPr lang="it-IT" dirty="0"/>
              <a:t>. </a:t>
            </a:r>
            <a:r>
              <a:rPr lang="en-GB" dirty="0"/>
              <a:t>Model free RL algorithms don’t learn a model of their environment’s transition function to make predictions of future states and rewards.</a:t>
            </a:r>
          </a:p>
        </p:txBody>
      </p:sp>
    </p:spTree>
    <p:extLst>
      <p:ext uri="{BB962C8B-B14F-4D97-AF65-F5344CB8AC3E}">
        <p14:creationId xmlns:p14="http://schemas.microsoft.com/office/powerpoint/2010/main" val="2089512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C96224-4790-4F75-8C9F-E7D3546A668A}"/>
              </a:ext>
            </a:extLst>
          </p:cNvPr>
          <p:cNvSpPr>
            <a:spLocks noGrp="1"/>
          </p:cNvSpPr>
          <p:nvPr>
            <p:ph type="title"/>
          </p:nvPr>
        </p:nvSpPr>
        <p:spPr/>
        <p:txBody>
          <a:bodyPr/>
          <a:lstStyle/>
          <a:p>
            <a:r>
              <a:rPr lang="it-IT" dirty="0" err="1"/>
              <a:t>Vanilla</a:t>
            </a:r>
            <a:r>
              <a:rPr lang="it-IT" dirty="0"/>
              <a:t> Q-Learning</a:t>
            </a:r>
            <a:endParaRPr lang="en-GB" dirty="0"/>
          </a:p>
        </p:txBody>
      </p:sp>
      <p:sp>
        <p:nvSpPr>
          <p:cNvPr id="3" name="Segnaposto contenuto 2">
            <a:extLst>
              <a:ext uri="{FF2B5EF4-FFF2-40B4-BE49-F238E27FC236}">
                <a16:creationId xmlns:a16="http://schemas.microsoft.com/office/drawing/2014/main" id="{E3DB408E-AD0C-4641-9231-2EAD55A4A921}"/>
              </a:ext>
            </a:extLst>
          </p:cNvPr>
          <p:cNvSpPr>
            <a:spLocks noGrp="1"/>
          </p:cNvSpPr>
          <p:nvPr>
            <p:ph idx="1"/>
          </p:nvPr>
        </p:nvSpPr>
        <p:spPr/>
        <p:txBody>
          <a:bodyPr/>
          <a:lstStyle/>
          <a:p>
            <a:pPr>
              <a:buFont typeface="Arial" panose="020B0604020202020204" pitchFamily="34" charset="0"/>
              <a:buChar char="•"/>
            </a:pPr>
            <a:r>
              <a:rPr lang="en-GB" dirty="0"/>
              <a:t>The vanilla Q-Learning uses a </a:t>
            </a:r>
            <a:r>
              <a:rPr lang="en-GB" b="1" dirty="0"/>
              <a:t>Q-table, </a:t>
            </a:r>
            <a:r>
              <a:rPr lang="en-GB" dirty="0"/>
              <a:t>a simple data structure that we use to keep track of the states, actions, and their expected rewards. More specifically, the Q-table maps a state-action pair to a </a:t>
            </a:r>
            <a:r>
              <a:rPr lang="en-GB" b="1" dirty="0"/>
              <a:t>Q-value</a:t>
            </a:r>
            <a:r>
              <a:rPr lang="en-GB" dirty="0"/>
              <a:t> (the estimated optimal future value) which the agent will learn. At the start of the Q-Learning algorithm, the Q-table is initialized to all zeros indicating that the agent doesn’t know anything about the world. As the agent tries out different actions at different states through trial and error, the agent learns each state-action pair’s expected reward and updates the Q-table with the new Q-value. Using trial and error to learn about the world is called </a:t>
            </a:r>
            <a:r>
              <a:rPr lang="en-GB" b="1" dirty="0"/>
              <a:t>Exploration</a:t>
            </a:r>
            <a:r>
              <a:rPr lang="en-GB" dirty="0"/>
              <a:t>.</a:t>
            </a:r>
          </a:p>
          <a:p>
            <a:pPr>
              <a:buFont typeface="Arial" panose="020B0604020202020204" pitchFamily="34" charset="0"/>
              <a:buChar char="•"/>
            </a:pPr>
            <a:r>
              <a:rPr lang="en-GB" dirty="0"/>
              <a:t> The </a:t>
            </a:r>
            <a:r>
              <a:rPr lang="en-GB" b="1" dirty="0"/>
              <a:t>Q-Value</a:t>
            </a:r>
            <a:r>
              <a:rPr lang="en-GB" dirty="0"/>
              <a:t> is the maximum expected reward an agent can reach by taking a given action A from the state S. After an agent has learned the Q-value of each state-action pair, the agent at state </a:t>
            </a:r>
            <a:r>
              <a:rPr lang="en-GB" b="1" dirty="0"/>
              <a:t>S</a:t>
            </a:r>
            <a:r>
              <a:rPr lang="en-GB" dirty="0"/>
              <a:t> maximizes its expected reward by choosing the action </a:t>
            </a:r>
            <a:r>
              <a:rPr lang="en-GB" b="1" dirty="0"/>
              <a:t>A</a:t>
            </a:r>
            <a:r>
              <a:rPr lang="en-GB" dirty="0"/>
              <a:t> with the highest expected reward. Explicitly choosing the best known action at a state is called </a:t>
            </a:r>
            <a:r>
              <a:rPr lang="en-GB" b="1" dirty="0"/>
              <a:t>Exploitation</a:t>
            </a:r>
            <a:r>
              <a:rPr lang="en-GB" dirty="0"/>
              <a:t>.</a:t>
            </a:r>
          </a:p>
          <a:p>
            <a:pPr marL="0" indent="0">
              <a:buNone/>
            </a:pPr>
            <a:endParaRPr lang="en-GB" dirty="0"/>
          </a:p>
        </p:txBody>
      </p:sp>
    </p:spTree>
    <p:extLst>
      <p:ext uri="{BB962C8B-B14F-4D97-AF65-F5344CB8AC3E}">
        <p14:creationId xmlns:p14="http://schemas.microsoft.com/office/powerpoint/2010/main" val="496101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BBA296-047F-4C98-A2E4-0E185AF12109}"/>
              </a:ext>
            </a:extLst>
          </p:cNvPr>
          <p:cNvSpPr>
            <a:spLocks noGrp="1"/>
          </p:cNvSpPr>
          <p:nvPr>
            <p:ph type="title"/>
          </p:nvPr>
        </p:nvSpPr>
        <p:spPr/>
        <p:txBody>
          <a:bodyPr/>
          <a:lstStyle/>
          <a:p>
            <a:r>
              <a:rPr lang="it-IT" dirty="0" err="1"/>
              <a:t>Outline</a:t>
            </a:r>
            <a:endParaRPr lang="en-GB" dirty="0"/>
          </a:p>
        </p:txBody>
      </p:sp>
      <p:sp>
        <p:nvSpPr>
          <p:cNvPr id="3" name="Segnaposto contenuto 2">
            <a:extLst>
              <a:ext uri="{FF2B5EF4-FFF2-40B4-BE49-F238E27FC236}">
                <a16:creationId xmlns:a16="http://schemas.microsoft.com/office/drawing/2014/main" id="{08CEF35C-301C-4B3D-8976-5258339397BB}"/>
              </a:ext>
            </a:extLst>
          </p:cNvPr>
          <p:cNvSpPr>
            <a:spLocks noGrp="1"/>
          </p:cNvSpPr>
          <p:nvPr>
            <p:ph idx="1"/>
          </p:nvPr>
        </p:nvSpPr>
        <p:spPr/>
        <p:txBody>
          <a:bodyPr/>
          <a:lstStyle/>
          <a:p>
            <a:pPr marL="457200" indent="-457200">
              <a:buFont typeface="+mj-lt"/>
              <a:buAutoNum type="arabicPeriod"/>
            </a:pPr>
            <a:r>
              <a:rPr lang="it-IT" sz="2400" dirty="0" err="1"/>
              <a:t>Introduction</a:t>
            </a:r>
            <a:endParaRPr lang="it-IT" sz="2400" dirty="0"/>
          </a:p>
          <a:p>
            <a:pPr marL="457200" indent="-457200">
              <a:buFont typeface="+mj-lt"/>
              <a:buAutoNum type="arabicPeriod"/>
            </a:pPr>
            <a:r>
              <a:rPr lang="it-IT" sz="2400" dirty="0"/>
              <a:t>Architecture</a:t>
            </a:r>
          </a:p>
          <a:p>
            <a:pPr marL="457200" indent="-457200">
              <a:buFont typeface="+mj-lt"/>
              <a:buAutoNum type="arabicPeriod"/>
            </a:pPr>
            <a:r>
              <a:rPr lang="it-IT" sz="2400" dirty="0" err="1"/>
              <a:t>Prototype</a:t>
            </a:r>
            <a:r>
              <a:rPr lang="it-IT" sz="2400" dirty="0"/>
              <a:t> </a:t>
            </a:r>
            <a:r>
              <a:rPr lang="it-IT" sz="2400" dirty="0" err="1"/>
              <a:t>specifications</a:t>
            </a:r>
            <a:endParaRPr lang="it-IT" sz="2400" dirty="0"/>
          </a:p>
          <a:p>
            <a:pPr marL="457200" indent="-457200">
              <a:buFont typeface="+mj-lt"/>
              <a:buAutoNum type="arabicPeriod"/>
            </a:pPr>
            <a:r>
              <a:rPr lang="it-IT" sz="2400" dirty="0" err="1"/>
              <a:t>Reinforcement</a:t>
            </a:r>
            <a:r>
              <a:rPr lang="it-IT" sz="2400" dirty="0"/>
              <a:t> learning </a:t>
            </a:r>
            <a:r>
              <a:rPr lang="it-IT" sz="2400" dirty="0" err="1"/>
              <a:t>ideas</a:t>
            </a:r>
            <a:endParaRPr lang="it-IT" sz="2400" dirty="0"/>
          </a:p>
          <a:p>
            <a:pPr marL="457200" indent="-457200">
              <a:buFont typeface="+mj-lt"/>
              <a:buAutoNum type="arabicPeriod"/>
            </a:pPr>
            <a:r>
              <a:rPr lang="it-IT" sz="2400" dirty="0"/>
              <a:t>Video Demo</a:t>
            </a:r>
          </a:p>
          <a:p>
            <a:pPr marL="457200" indent="-457200">
              <a:buFont typeface="+mj-lt"/>
              <a:buAutoNum type="arabicPeriod"/>
            </a:pPr>
            <a:endParaRPr lang="en-GB" dirty="0"/>
          </a:p>
        </p:txBody>
      </p:sp>
    </p:spTree>
    <p:extLst>
      <p:ext uri="{BB962C8B-B14F-4D97-AF65-F5344CB8AC3E}">
        <p14:creationId xmlns:p14="http://schemas.microsoft.com/office/powerpoint/2010/main" val="14403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F2B4DE-3E0B-42A6-9ED3-A37C3E2BAE50}"/>
              </a:ext>
            </a:extLst>
          </p:cNvPr>
          <p:cNvSpPr>
            <a:spLocks noGrp="1"/>
          </p:cNvSpPr>
          <p:nvPr>
            <p:ph type="title"/>
          </p:nvPr>
        </p:nvSpPr>
        <p:spPr/>
        <p:txBody>
          <a:bodyPr/>
          <a:lstStyle/>
          <a:p>
            <a:r>
              <a:rPr lang="it-IT" dirty="0" err="1"/>
              <a:t>Vanilla</a:t>
            </a:r>
            <a:r>
              <a:rPr lang="it-IT" dirty="0"/>
              <a:t> Q-Learning (1)</a:t>
            </a:r>
            <a:endParaRPr lang="en-GB" dirty="0"/>
          </a:p>
        </p:txBody>
      </p:sp>
      <p:sp>
        <p:nvSpPr>
          <p:cNvPr id="3" name="Segnaposto contenuto 2">
            <a:extLst>
              <a:ext uri="{FF2B5EF4-FFF2-40B4-BE49-F238E27FC236}">
                <a16:creationId xmlns:a16="http://schemas.microsoft.com/office/drawing/2014/main" id="{6270705A-FE3D-419B-80C5-8B22D398C1B3}"/>
              </a:ext>
            </a:extLst>
          </p:cNvPr>
          <p:cNvSpPr>
            <a:spLocks noGrp="1"/>
          </p:cNvSpPr>
          <p:nvPr>
            <p:ph idx="1"/>
          </p:nvPr>
        </p:nvSpPr>
        <p:spPr/>
        <p:txBody>
          <a:bodyPr/>
          <a:lstStyle/>
          <a:p>
            <a:r>
              <a:rPr lang="en-GB" dirty="0"/>
              <a:t>A common strategy for tackling the </a:t>
            </a:r>
            <a:r>
              <a:rPr lang="en-GB" b="1" dirty="0"/>
              <a:t>exploration-exploitation </a:t>
            </a:r>
            <a:r>
              <a:rPr lang="en-GB" b="1" dirty="0" err="1"/>
              <a:t>tradeoff</a:t>
            </a:r>
            <a:r>
              <a:rPr lang="en-GB" dirty="0"/>
              <a:t> is the </a:t>
            </a:r>
            <a:r>
              <a:rPr lang="en-GB" b="1" dirty="0"/>
              <a:t>Epsilon Greedy Exploration Strategy</a:t>
            </a:r>
            <a:r>
              <a:rPr lang="en-GB" dirty="0"/>
              <a:t>.</a:t>
            </a:r>
          </a:p>
          <a:p>
            <a:pPr>
              <a:buFont typeface="+mj-lt"/>
              <a:buAutoNum type="arabicPeriod"/>
            </a:pPr>
            <a:r>
              <a:rPr lang="en-GB" dirty="0"/>
              <a:t> At every time step when it’s time to choose an action, roll a dice</a:t>
            </a:r>
          </a:p>
          <a:p>
            <a:pPr>
              <a:buFont typeface="+mj-lt"/>
              <a:buAutoNum type="arabicPeriod"/>
            </a:pPr>
            <a:r>
              <a:rPr lang="en-GB" dirty="0"/>
              <a:t> If the dice has a probability less than epsilon, choose a random action</a:t>
            </a:r>
          </a:p>
          <a:p>
            <a:pPr>
              <a:buFont typeface="+mj-lt"/>
              <a:buAutoNum type="arabicPeriod"/>
            </a:pPr>
            <a:r>
              <a:rPr lang="en-GB" dirty="0"/>
              <a:t> Otherwise take the best known action at the agent’s current state</a:t>
            </a:r>
          </a:p>
          <a:p>
            <a:r>
              <a:rPr lang="en-GB" dirty="0"/>
              <a:t>Note that at the beginning of the algorithm, every step the agent takes will be random which is useful to help the agent learn about the environment it’s in. As the agent takes more and more steps, the value of epsilon decreases and the agent starts to try existing known good actions more and more. Note that epsilon is initialized to 1 meaning every step is random at the start. Near the end of the training process, the agent will be exploring much less and exploiting much more.</a:t>
            </a:r>
          </a:p>
          <a:p>
            <a:endParaRPr lang="en-GB" dirty="0"/>
          </a:p>
        </p:txBody>
      </p:sp>
    </p:spTree>
    <p:extLst>
      <p:ext uri="{BB962C8B-B14F-4D97-AF65-F5344CB8AC3E}">
        <p14:creationId xmlns:p14="http://schemas.microsoft.com/office/powerpoint/2010/main" val="1713953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361932-4FA9-4607-9395-B43FFEB93651}"/>
              </a:ext>
            </a:extLst>
          </p:cNvPr>
          <p:cNvSpPr>
            <a:spLocks noGrp="1"/>
          </p:cNvSpPr>
          <p:nvPr>
            <p:ph type="title"/>
          </p:nvPr>
        </p:nvSpPr>
        <p:spPr/>
        <p:txBody>
          <a:bodyPr/>
          <a:lstStyle/>
          <a:p>
            <a:r>
              <a:rPr lang="it-IT" dirty="0" err="1"/>
              <a:t>Vanilla</a:t>
            </a:r>
            <a:r>
              <a:rPr lang="it-IT" dirty="0"/>
              <a:t> Q-Learning (2)</a:t>
            </a:r>
            <a:endParaRPr lang="en-GB" dirty="0"/>
          </a:p>
        </p:txBody>
      </p:sp>
      <p:sp>
        <p:nvSpPr>
          <p:cNvPr id="3" name="Segnaposto contenuto 2">
            <a:extLst>
              <a:ext uri="{FF2B5EF4-FFF2-40B4-BE49-F238E27FC236}">
                <a16:creationId xmlns:a16="http://schemas.microsoft.com/office/drawing/2014/main" id="{6BF5008F-2095-4213-A326-F12EC31480F5}"/>
              </a:ext>
            </a:extLst>
          </p:cNvPr>
          <p:cNvSpPr>
            <a:spLocks noGrp="1"/>
          </p:cNvSpPr>
          <p:nvPr>
            <p:ph idx="1"/>
          </p:nvPr>
        </p:nvSpPr>
        <p:spPr/>
        <p:txBody>
          <a:bodyPr>
            <a:normAutofit fontScale="92500" lnSpcReduction="20000"/>
          </a:bodyPr>
          <a:lstStyle/>
          <a:p>
            <a:r>
              <a:rPr lang="en-GB" dirty="0"/>
              <a:t>The </a:t>
            </a:r>
            <a:r>
              <a:rPr lang="en-GB" b="1" dirty="0"/>
              <a:t>Bellman Equation</a:t>
            </a:r>
            <a:r>
              <a:rPr lang="en-GB" dirty="0"/>
              <a:t> tells us how to update our Q-table after each step we take. To summarize this equation, the agent updates the current perceived value with the estimated optimal future reward which assumes that the agent takes the best current known action. In an implementation, the agent will search through all the actions for a particular state and choose the state-action pair with the highest corresponding Q-value.</a:t>
            </a:r>
          </a:p>
          <a:p>
            <a:endParaRPr lang="en-GB" dirty="0"/>
          </a:p>
          <a:p>
            <a:r>
              <a:rPr lang="en-GB" b="1" dirty="0"/>
              <a:t>S</a:t>
            </a:r>
            <a:r>
              <a:rPr lang="en-GB" dirty="0"/>
              <a:t> = the State or Observation</a:t>
            </a:r>
          </a:p>
          <a:p>
            <a:r>
              <a:rPr lang="en-GB" b="1" dirty="0"/>
              <a:t>A</a:t>
            </a:r>
            <a:r>
              <a:rPr lang="en-GB" dirty="0"/>
              <a:t> = the Action the agent takes</a:t>
            </a:r>
          </a:p>
          <a:p>
            <a:r>
              <a:rPr lang="en-GB" b="1" dirty="0"/>
              <a:t>R</a:t>
            </a:r>
            <a:r>
              <a:rPr lang="en-GB" dirty="0"/>
              <a:t> = the Reward from taking an Action</a:t>
            </a:r>
          </a:p>
          <a:p>
            <a:r>
              <a:rPr lang="en-GB" b="1" dirty="0"/>
              <a:t>t</a:t>
            </a:r>
            <a:r>
              <a:rPr lang="en-GB" dirty="0"/>
              <a:t> = the time step</a:t>
            </a:r>
          </a:p>
          <a:p>
            <a:r>
              <a:rPr lang="en-GB" b="1" dirty="0"/>
              <a:t>Ɑ</a:t>
            </a:r>
            <a:r>
              <a:rPr lang="en-GB" dirty="0"/>
              <a:t> = the Learning Rate</a:t>
            </a:r>
          </a:p>
          <a:p>
            <a:r>
              <a:rPr lang="en-GB" b="1" dirty="0"/>
              <a:t>ƛ</a:t>
            </a:r>
            <a:r>
              <a:rPr lang="en-GB" dirty="0"/>
              <a:t> = the discount factor which causes rewards to lose their value over time so more immediate rewards are valued more highly</a:t>
            </a:r>
          </a:p>
          <a:p>
            <a:endParaRPr lang="en-GB" dirty="0"/>
          </a:p>
        </p:txBody>
      </p:sp>
      <p:pic>
        <p:nvPicPr>
          <p:cNvPr id="5" name="Immagine 4">
            <a:extLst>
              <a:ext uri="{FF2B5EF4-FFF2-40B4-BE49-F238E27FC236}">
                <a16:creationId xmlns:a16="http://schemas.microsoft.com/office/drawing/2014/main" id="{6EF46F9F-3342-4ADF-8F38-4D82BD9CFC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965174"/>
            <a:ext cx="10058399" cy="708762"/>
          </a:xfrm>
          <a:prstGeom prst="rect">
            <a:avLst/>
          </a:prstGeom>
        </p:spPr>
      </p:pic>
    </p:spTree>
    <p:extLst>
      <p:ext uri="{BB962C8B-B14F-4D97-AF65-F5344CB8AC3E}">
        <p14:creationId xmlns:p14="http://schemas.microsoft.com/office/powerpoint/2010/main" val="441246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F9B9C3-2232-4E4A-B118-536F3AF128E1}"/>
              </a:ext>
            </a:extLst>
          </p:cNvPr>
          <p:cNvSpPr>
            <a:spLocks noGrp="1"/>
          </p:cNvSpPr>
          <p:nvPr>
            <p:ph type="title"/>
          </p:nvPr>
        </p:nvSpPr>
        <p:spPr/>
        <p:txBody>
          <a:bodyPr/>
          <a:lstStyle/>
          <a:p>
            <a:r>
              <a:rPr lang="it-IT" dirty="0"/>
              <a:t>DQN</a:t>
            </a:r>
            <a:endParaRPr lang="en-GB" dirty="0"/>
          </a:p>
        </p:txBody>
      </p:sp>
      <p:sp>
        <p:nvSpPr>
          <p:cNvPr id="3" name="Segnaposto contenuto 2">
            <a:extLst>
              <a:ext uri="{FF2B5EF4-FFF2-40B4-BE49-F238E27FC236}">
                <a16:creationId xmlns:a16="http://schemas.microsoft.com/office/drawing/2014/main" id="{59D51F3D-604B-4C5C-B8F9-E1BC25A6BFC7}"/>
              </a:ext>
            </a:extLst>
          </p:cNvPr>
          <p:cNvSpPr>
            <a:spLocks noGrp="1"/>
          </p:cNvSpPr>
          <p:nvPr>
            <p:ph idx="1"/>
          </p:nvPr>
        </p:nvSpPr>
        <p:spPr/>
        <p:txBody>
          <a:bodyPr/>
          <a:lstStyle/>
          <a:p>
            <a:r>
              <a:rPr lang="en-GB" b="1" dirty="0"/>
              <a:t>Deep Q-Learning</a:t>
            </a:r>
            <a:r>
              <a:rPr lang="en-GB" dirty="0"/>
              <a:t>: A Neural Network maps input states to (action, Q-value) pairs</a:t>
            </a:r>
          </a:p>
        </p:txBody>
      </p:sp>
      <p:pic>
        <p:nvPicPr>
          <p:cNvPr id="5" name="Immagine 4">
            <a:extLst>
              <a:ext uri="{FF2B5EF4-FFF2-40B4-BE49-F238E27FC236}">
                <a16:creationId xmlns:a16="http://schemas.microsoft.com/office/drawing/2014/main" id="{F97B9F05-77E6-4730-A37F-EC5753C6EB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4314" y="2260232"/>
            <a:ext cx="7103372" cy="2136787"/>
          </a:xfrm>
          <a:prstGeom prst="rect">
            <a:avLst/>
          </a:prstGeom>
        </p:spPr>
      </p:pic>
      <p:sp>
        <p:nvSpPr>
          <p:cNvPr id="7" name="Segnaposto contenuto 2">
            <a:extLst>
              <a:ext uri="{FF2B5EF4-FFF2-40B4-BE49-F238E27FC236}">
                <a16:creationId xmlns:a16="http://schemas.microsoft.com/office/drawing/2014/main" id="{4AE7E99F-4101-4F27-8440-B0D6CFD8DDD7}"/>
              </a:ext>
            </a:extLst>
          </p:cNvPr>
          <p:cNvSpPr txBox="1">
            <a:spLocks/>
          </p:cNvSpPr>
          <p:nvPr/>
        </p:nvSpPr>
        <p:spPr>
          <a:xfrm>
            <a:off x="1097280" y="4397019"/>
            <a:ext cx="10058400" cy="159860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mj-lt"/>
              <a:buAutoNum type="arabicPeriod"/>
            </a:pPr>
            <a:r>
              <a:rPr lang="en-GB" sz="2000" dirty="0">
                <a:solidFill>
                  <a:schemeClr val="tx1">
                    <a:lumMod val="75000"/>
                    <a:lumOff val="25000"/>
                  </a:schemeClr>
                </a:solidFill>
              </a:rPr>
              <a:t> Initialize your Main and Target neural networks</a:t>
            </a:r>
          </a:p>
          <a:p>
            <a:pPr>
              <a:buFont typeface="+mj-lt"/>
              <a:buAutoNum type="arabicPeriod"/>
            </a:pPr>
            <a:r>
              <a:rPr lang="en-GB" sz="2000" dirty="0">
                <a:solidFill>
                  <a:schemeClr val="tx1">
                    <a:lumMod val="75000"/>
                    <a:lumOff val="25000"/>
                  </a:schemeClr>
                </a:solidFill>
              </a:rPr>
              <a:t> Choose an action using the Epsilon-Greedy Exploration Strategy</a:t>
            </a:r>
          </a:p>
          <a:p>
            <a:pPr>
              <a:buFont typeface="+mj-lt"/>
              <a:buAutoNum type="arabicPeriod"/>
            </a:pPr>
            <a:r>
              <a:rPr lang="en-GB" sz="2000" dirty="0">
                <a:solidFill>
                  <a:schemeClr val="tx1">
                    <a:lumMod val="75000"/>
                    <a:lumOff val="25000"/>
                  </a:schemeClr>
                </a:solidFill>
              </a:rPr>
              <a:t> Update your network weights using the Bellman Equation</a:t>
            </a:r>
          </a:p>
        </p:txBody>
      </p:sp>
    </p:spTree>
    <p:extLst>
      <p:ext uri="{BB962C8B-B14F-4D97-AF65-F5344CB8AC3E}">
        <p14:creationId xmlns:p14="http://schemas.microsoft.com/office/powerpoint/2010/main" val="2957091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9C6A0C-8A38-4837-B7EF-EE98D4CBDBD9}"/>
              </a:ext>
            </a:extLst>
          </p:cNvPr>
          <p:cNvSpPr>
            <a:spLocks noGrp="1"/>
          </p:cNvSpPr>
          <p:nvPr>
            <p:ph type="title"/>
          </p:nvPr>
        </p:nvSpPr>
        <p:spPr/>
        <p:txBody>
          <a:bodyPr/>
          <a:lstStyle/>
          <a:p>
            <a:r>
              <a:rPr lang="it-IT" dirty="0"/>
              <a:t>DQN (1)</a:t>
            </a:r>
            <a:endParaRPr lang="en-GB" dirty="0"/>
          </a:p>
        </p:txBody>
      </p:sp>
      <p:sp>
        <p:nvSpPr>
          <p:cNvPr id="3" name="Segnaposto contenuto 2">
            <a:extLst>
              <a:ext uri="{FF2B5EF4-FFF2-40B4-BE49-F238E27FC236}">
                <a16:creationId xmlns:a16="http://schemas.microsoft.com/office/drawing/2014/main" id="{8C5E7EA8-4CC9-48B3-ABD4-B9022BC4DB43}"/>
              </a:ext>
            </a:extLst>
          </p:cNvPr>
          <p:cNvSpPr>
            <a:spLocks noGrp="1"/>
          </p:cNvSpPr>
          <p:nvPr>
            <p:ph idx="1"/>
          </p:nvPr>
        </p:nvSpPr>
        <p:spPr/>
        <p:txBody>
          <a:bodyPr/>
          <a:lstStyle/>
          <a:p>
            <a:r>
              <a:rPr lang="en-GB" dirty="0"/>
              <a:t>The learning process uses 2 neural networks. These networks have the same architecture but different weights. Every N steps, the weights from the </a:t>
            </a:r>
            <a:r>
              <a:rPr lang="en-GB" b="1" dirty="0"/>
              <a:t>main network</a:t>
            </a:r>
            <a:r>
              <a:rPr lang="en-GB" dirty="0"/>
              <a:t> are copied to the </a:t>
            </a:r>
            <a:r>
              <a:rPr lang="en-GB" b="1" dirty="0"/>
              <a:t>target network</a:t>
            </a:r>
            <a:r>
              <a:rPr lang="en-GB" dirty="0"/>
              <a:t>. Using both of these networks leads to more stability in the learning process and helps the algorithm to learn more effectively. In our implementation, the main network weights replace the target network weights every 100 steps.</a:t>
            </a:r>
          </a:p>
          <a:p>
            <a:r>
              <a:rPr lang="en-GB" dirty="0"/>
              <a:t>The main and target neural networks map input states to an (action, q-value) pair. In this case, each output node (representing an action) contains the action’s q-value as a floating point number. Note that the output nodes do not represent a probability distribution so they will not add up to 1. For the example above, one action has a Q-value of 8 and the other action has a Q-value of 5.</a:t>
            </a:r>
          </a:p>
        </p:txBody>
      </p:sp>
      <p:pic>
        <p:nvPicPr>
          <p:cNvPr id="5" name="Immagine 4">
            <a:extLst>
              <a:ext uri="{FF2B5EF4-FFF2-40B4-BE49-F238E27FC236}">
                <a16:creationId xmlns:a16="http://schemas.microsoft.com/office/drawing/2014/main" id="{59F2F783-CB21-46C6-91D4-53A551CA84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6716" y="4532122"/>
            <a:ext cx="2598567" cy="2325878"/>
          </a:xfrm>
          <a:prstGeom prst="rect">
            <a:avLst/>
          </a:prstGeom>
        </p:spPr>
      </p:pic>
    </p:spTree>
    <p:extLst>
      <p:ext uri="{BB962C8B-B14F-4D97-AF65-F5344CB8AC3E}">
        <p14:creationId xmlns:p14="http://schemas.microsoft.com/office/powerpoint/2010/main" val="1859000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5C0763-9A01-4954-8180-5830C3D02180}"/>
              </a:ext>
            </a:extLst>
          </p:cNvPr>
          <p:cNvSpPr>
            <a:spLocks noGrp="1"/>
          </p:cNvSpPr>
          <p:nvPr>
            <p:ph type="title"/>
          </p:nvPr>
        </p:nvSpPr>
        <p:spPr/>
        <p:txBody>
          <a:bodyPr/>
          <a:lstStyle/>
          <a:p>
            <a:r>
              <a:rPr lang="it-IT" dirty="0"/>
              <a:t>DQN </a:t>
            </a:r>
            <a:r>
              <a:rPr lang="it-IT" dirty="0" err="1"/>
              <a:t>implementation</a:t>
            </a:r>
            <a:r>
              <a:rPr lang="it-IT" dirty="0"/>
              <a:t> </a:t>
            </a:r>
            <a:r>
              <a:rPr lang="it-IT" dirty="0" err="1"/>
              <a:t>ideas</a:t>
            </a:r>
            <a:endParaRPr lang="en-GB" dirty="0"/>
          </a:p>
        </p:txBody>
      </p:sp>
      <p:sp>
        <p:nvSpPr>
          <p:cNvPr id="3" name="Segnaposto contenuto 2">
            <a:extLst>
              <a:ext uri="{FF2B5EF4-FFF2-40B4-BE49-F238E27FC236}">
                <a16:creationId xmlns:a16="http://schemas.microsoft.com/office/drawing/2014/main" id="{24E3CFBB-34E7-49B2-8D23-45EAC831B604}"/>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785582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8710D1-DF83-49F0-9FDA-46F2987E9AF2}"/>
              </a:ext>
            </a:extLst>
          </p:cNvPr>
          <p:cNvSpPr>
            <a:spLocks noGrp="1"/>
          </p:cNvSpPr>
          <p:nvPr>
            <p:ph type="title"/>
          </p:nvPr>
        </p:nvSpPr>
        <p:spPr/>
        <p:txBody>
          <a:bodyPr/>
          <a:lstStyle/>
          <a:p>
            <a:r>
              <a:rPr lang="it-IT" dirty="0"/>
              <a:t>Video DEMO?</a:t>
            </a:r>
            <a:endParaRPr lang="en-GB" dirty="0"/>
          </a:p>
        </p:txBody>
      </p:sp>
      <p:sp>
        <p:nvSpPr>
          <p:cNvPr id="3" name="Segnaposto contenuto 2">
            <a:extLst>
              <a:ext uri="{FF2B5EF4-FFF2-40B4-BE49-F238E27FC236}">
                <a16:creationId xmlns:a16="http://schemas.microsoft.com/office/drawing/2014/main" id="{53D4C992-EBC0-426B-BC95-364C0886BC61}"/>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851093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0FD4F4-9876-48A2-AA8B-B7FD3C2B9B7C}"/>
              </a:ext>
            </a:extLst>
          </p:cNvPr>
          <p:cNvSpPr>
            <a:spLocks noGrp="1"/>
          </p:cNvSpPr>
          <p:nvPr>
            <p:ph type="title"/>
          </p:nvPr>
        </p:nvSpPr>
        <p:spPr/>
        <p:txBody>
          <a:bodyPr/>
          <a:lstStyle/>
          <a:p>
            <a:r>
              <a:rPr lang="it-IT" dirty="0" err="1"/>
              <a:t>Introduction</a:t>
            </a:r>
            <a:endParaRPr lang="en-GB" dirty="0"/>
          </a:p>
        </p:txBody>
      </p:sp>
      <p:sp>
        <p:nvSpPr>
          <p:cNvPr id="3" name="Segnaposto contenuto 2">
            <a:extLst>
              <a:ext uri="{FF2B5EF4-FFF2-40B4-BE49-F238E27FC236}">
                <a16:creationId xmlns:a16="http://schemas.microsoft.com/office/drawing/2014/main" id="{5CC231A6-6D1F-4936-8EC1-BE059783622D}"/>
              </a:ext>
            </a:extLst>
          </p:cNvPr>
          <p:cNvSpPr>
            <a:spLocks noGrp="1"/>
          </p:cNvSpPr>
          <p:nvPr>
            <p:ph idx="1"/>
          </p:nvPr>
        </p:nvSpPr>
        <p:spPr>
          <a:xfrm>
            <a:off x="1097280" y="1845733"/>
            <a:ext cx="10058400" cy="4462301"/>
          </a:xfrm>
        </p:spPr>
        <p:txBody>
          <a:bodyPr>
            <a:normAutofit/>
          </a:bodyPr>
          <a:lstStyle/>
          <a:p>
            <a:pPr>
              <a:buFont typeface="Arial" panose="020B0604020202020204" pitchFamily="34" charset="0"/>
              <a:buChar char="•"/>
            </a:pPr>
            <a:r>
              <a:rPr lang="en-GB" sz="2400" dirty="0"/>
              <a:t> Too lazy to close the shutters in case of a thunderstorm?</a:t>
            </a:r>
          </a:p>
          <a:p>
            <a:pPr>
              <a:buFont typeface="Arial" panose="020B0604020202020204" pitchFamily="34" charset="0"/>
              <a:buChar char="•"/>
            </a:pPr>
            <a:r>
              <a:rPr lang="en-GB" sz="2400" dirty="0"/>
              <a:t> Do you often forget to close the shutters before falling asleep?</a:t>
            </a:r>
          </a:p>
          <a:p>
            <a:pPr>
              <a:buFont typeface="Arial" panose="020B0604020202020204" pitchFamily="34" charset="0"/>
              <a:buChar char="•"/>
            </a:pPr>
            <a:r>
              <a:rPr lang="en-GB" sz="2400" dirty="0"/>
              <a:t> Or do your flowers need sunlight when you are on holiday away from home?</a:t>
            </a:r>
          </a:p>
          <a:p>
            <a:pPr marL="0" indent="0">
              <a:buNone/>
            </a:pPr>
            <a:endParaRPr lang="en-GB" sz="2400" dirty="0"/>
          </a:p>
          <a:p>
            <a:pPr marL="0" indent="0">
              <a:buNone/>
            </a:pPr>
            <a:r>
              <a:rPr lang="en-GB" sz="2400" dirty="0">
                <a:solidFill>
                  <a:schemeClr val="accent1"/>
                </a:solidFill>
                <a:sym typeface="Wingdings" panose="05000000000000000000" pitchFamily="2" charset="2"/>
              </a:rPr>
              <a:t></a:t>
            </a:r>
            <a:r>
              <a:rPr lang="en-GB" sz="2400" dirty="0">
                <a:sym typeface="Wingdings" panose="05000000000000000000" pitchFamily="2" charset="2"/>
              </a:rPr>
              <a:t> </a:t>
            </a:r>
            <a:r>
              <a:rPr lang="en-GB" sz="2400" dirty="0"/>
              <a:t>This system is the answer for you! Our product </a:t>
            </a:r>
            <a:r>
              <a:rPr lang="en-GB" sz="2400" b="1" dirty="0"/>
              <a:t>automatically open or close the shutters of houses depending on weather conditions</a:t>
            </a:r>
            <a:r>
              <a:rPr lang="en-GB" sz="2400" dirty="0"/>
              <a:t>. Its scalability allows it to be used not only by you, but also by your neighbours, aiming to control the shutters of </a:t>
            </a:r>
            <a:r>
              <a:rPr lang="en-GB" sz="2400" b="1" dirty="0"/>
              <a:t>several houses in your </a:t>
            </a:r>
            <a:r>
              <a:rPr lang="en-GB" sz="2400" b="1" dirty="0" err="1"/>
              <a:t>neighborhood</a:t>
            </a:r>
            <a:r>
              <a:rPr lang="en-GB" sz="2400" b="1" dirty="0"/>
              <a:t> simultaneously.</a:t>
            </a:r>
          </a:p>
        </p:txBody>
      </p:sp>
    </p:spTree>
    <p:extLst>
      <p:ext uri="{BB962C8B-B14F-4D97-AF65-F5344CB8AC3E}">
        <p14:creationId xmlns:p14="http://schemas.microsoft.com/office/powerpoint/2010/main" val="1368665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C3A7DB-A55A-4F08-87AC-F4A3D2B6A02B}"/>
              </a:ext>
            </a:extLst>
          </p:cNvPr>
          <p:cNvSpPr>
            <a:spLocks noGrp="1"/>
          </p:cNvSpPr>
          <p:nvPr>
            <p:ph type="title"/>
          </p:nvPr>
        </p:nvSpPr>
        <p:spPr/>
        <p:txBody>
          <a:bodyPr/>
          <a:lstStyle/>
          <a:p>
            <a:r>
              <a:rPr lang="it-IT" dirty="0"/>
              <a:t>How to use</a:t>
            </a:r>
            <a:endParaRPr lang="en-GB" dirty="0"/>
          </a:p>
        </p:txBody>
      </p:sp>
      <p:sp>
        <p:nvSpPr>
          <p:cNvPr id="3" name="Segnaposto contenuto 2">
            <a:extLst>
              <a:ext uri="{FF2B5EF4-FFF2-40B4-BE49-F238E27FC236}">
                <a16:creationId xmlns:a16="http://schemas.microsoft.com/office/drawing/2014/main" id="{3416F201-129B-49B9-9BAF-4D33C60E025D}"/>
              </a:ext>
            </a:extLst>
          </p:cNvPr>
          <p:cNvSpPr>
            <a:spLocks noGrp="1"/>
          </p:cNvSpPr>
          <p:nvPr>
            <p:ph idx="1"/>
          </p:nvPr>
        </p:nvSpPr>
        <p:spPr>
          <a:xfrm>
            <a:off x="1097280" y="1819229"/>
            <a:ext cx="10058400" cy="4488805"/>
          </a:xfrm>
        </p:spPr>
        <p:txBody>
          <a:bodyPr>
            <a:normAutofit lnSpcReduction="10000"/>
          </a:bodyPr>
          <a:lstStyle/>
          <a:p>
            <a:pPr marL="0" indent="0">
              <a:buNone/>
            </a:pPr>
            <a:r>
              <a:rPr lang="en-GB" sz="2400" dirty="0"/>
              <a:t>You don’t have to worry about anything, the system takes care of your house for you:</a:t>
            </a:r>
          </a:p>
          <a:p>
            <a:pPr marL="457200" indent="-457200">
              <a:buFont typeface="+mj-lt"/>
              <a:buAutoNum type="arabicPeriod"/>
            </a:pPr>
            <a:r>
              <a:rPr lang="en-GB" sz="2400" dirty="0"/>
              <a:t>When specific </a:t>
            </a:r>
            <a:r>
              <a:rPr lang="en-GB" sz="2400" b="1" dirty="0"/>
              <a:t>weather conditions </a:t>
            </a:r>
            <a:r>
              <a:rPr lang="en-GB" sz="2400" dirty="0"/>
              <a:t>trigger our system, it will take a decision about closing or opening the shutters in total autonomy. You will be notified directly on your smartphone when a decision is taken, and you can feed back if you liked that decision or not, giving us the possibility to improve based on your habits! The system learns how to perfectly fit your needs</a:t>
            </a:r>
          </a:p>
          <a:p>
            <a:pPr marL="457200" indent="-457200">
              <a:buFont typeface="+mj-lt"/>
              <a:buAutoNum type="arabicPeriod"/>
            </a:pPr>
            <a:r>
              <a:rPr lang="en-GB" sz="2400" dirty="0"/>
              <a:t>When you are away, you can always control the shutters remotely via</a:t>
            </a:r>
            <a:r>
              <a:rPr lang="en-GB" sz="2400" b="1" dirty="0"/>
              <a:t> web </a:t>
            </a:r>
          </a:p>
          <a:p>
            <a:pPr marL="457200" indent="-457200">
              <a:buFont typeface="+mj-lt"/>
              <a:buAutoNum type="arabicPeriod"/>
            </a:pPr>
            <a:r>
              <a:rPr lang="en-GB" sz="2400" dirty="0"/>
              <a:t>Obviously, you can control the shutters manually thanks to specific </a:t>
            </a:r>
            <a:r>
              <a:rPr lang="en-GB" sz="2400" b="1" dirty="0"/>
              <a:t>buttons</a:t>
            </a:r>
            <a:r>
              <a:rPr lang="en-GB" sz="2400" dirty="0"/>
              <a:t> installed in your house</a:t>
            </a:r>
          </a:p>
          <a:p>
            <a:pPr marL="457200" indent="-457200">
              <a:buFont typeface="+mj-lt"/>
              <a:buAutoNum type="arabicPeriod"/>
            </a:pPr>
            <a:r>
              <a:rPr lang="en-GB" sz="2400" dirty="0"/>
              <a:t>The system takes into account your </a:t>
            </a:r>
            <a:r>
              <a:rPr lang="en-GB" sz="2400" b="1" dirty="0"/>
              <a:t>neighbours action </a:t>
            </a:r>
            <a:r>
              <a:rPr lang="en-GB" sz="2400" dirty="0"/>
              <a:t>to make better decisions on your own windows</a:t>
            </a:r>
          </a:p>
        </p:txBody>
      </p:sp>
    </p:spTree>
    <p:extLst>
      <p:ext uri="{BB962C8B-B14F-4D97-AF65-F5344CB8AC3E}">
        <p14:creationId xmlns:p14="http://schemas.microsoft.com/office/powerpoint/2010/main" val="351861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49F424-5EE0-4AB0-B404-AB35A9E6E347}"/>
              </a:ext>
            </a:extLst>
          </p:cNvPr>
          <p:cNvSpPr>
            <a:spLocks noGrp="1"/>
          </p:cNvSpPr>
          <p:nvPr>
            <p:ph type="title"/>
          </p:nvPr>
        </p:nvSpPr>
        <p:spPr/>
        <p:txBody>
          <a:bodyPr/>
          <a:lstStyle/>
          <a:p>
            <a:r>
              <a:rPr lang="it-IT" dirty="0" err="1"/>
              <a:t>Composition</a:t>
            </a:r>
            <a:r>
              <a:rPr lang="it-IT" dirty="0"/>
              <a:t> of the kit</a:t>
            </a:r>
            <a:endParaRPr lang="en-GB" dirty="0"/>
          </a:p>
        </p:txBody>
      </p:sp>
      <p:sp>
        <p:nvSpPr>
          <p:cNvPr id="3" name="Segnaposto contenuto 2">
            <a:extLst>
              <a:ext uri="{FF2B5EF4-FFF2-40B4-BE49-F238E27FC236}">
                <a16:creationId xmlns:a16="http://schemas.microsoft.com/office/drawing/2014/main" id="{B2BBDD5A-1CC8-48D4-8B77-37731A12274D}"/>
              </a:ext>
            </a:extLst>
          </p:cNvPr>
          <p:cNvSpPr>
            <a:spLocks noGrp="1"/>
          </p:cNvSpPr>
          <p:nvPr>
            <p:ph idx="1"/>
          </p:nvPr>
        </p:nvSpPr>
        <p:spPr/>
        <p:txBody>
          <a:bodyPr/>
          <a:lstStyle/>
          <a:p>
            <a:pPr marL="0" indent="0">
              <a:buNone/>
            </a:pPr>
            <a:r>
              <a:rPr lang="it-IT" sz="2400" dirty="0"/>
              <a:t>The kit </a:t>
            </a:r>
            <a:r>
              <a:rPr lang="it-IT" sz="2400" dirty="0" err="1"/>
              <a:t>is</a:t>
            </a:r>
            <a:r>
              <a:rPr lang="it-IT" sz="2400" dirty="0"/>
              <a:t> </a:t>
            </a:r>
            <a:r>
              <a:rPr lang="it-IT" sz="2400" dirty="0" err="1"/>
              <a:t>composed</a:t>
            </a:r>
            <a:r>
              <a:rPr lang="it-IT" sz="2400" dirty="0"/>
              <a:t> by:</a:t>
            </a:r>
          </a:p>
          <a:p>
            <a:pPr>
              <a:buFont typeface="Arial" panose="020B0604020202020204" pitchFamily="34" charset="0"/>
              <a:buChar char="•"/>
            </a:pPr>
            <a:r>
              <a:rPr lang="en-GB" sz="2400" b="1" dirty="0"/>
              <a:t> 1 Internal Kit per house</a:t>
            </a:r>
            <a:r>
              <a:rPr lang="en-GB" sz="2400" dirty="0"/>
              <a:t>: a microcontroller, an actuator and a button for each of the windows you want to control</a:t>
            </a:r>
          </a:p>
          <a:p>
            <a:pPr>
              <a:buFont typeface="Arial" panose="020B0604020202020204" pitchFamily="34" charset="0"/>
              <a:buChar char="•"/>
            </a:pPr>
            <a:r>
              <a:rPr lang="en-GB" sz="2400" dirty="0"/>
              <a:t> </a:t>
            </a:r>
            <a:r>
              <a:rPr lang="en-GB" sz="2400" b="1" dirty="0"/>
              <a:t>1 External Kit per </a:t>
            </a:r>
            <a:r>
              <a:rPr lang="en-GB" sz="2400" b="1" dirty="0" err="1"/>
              <a:t>neighborhood</a:t>
            </a:r>
            <a:r>
              <a:rPr lang="en-GB" sz="2400" dirty="0"/>
              <a:t>: some sensors (a photoresistor and a wind speed sensor) and a control unit for the whole </a:t>
            </a:r>
            <a:r>
              <a:rPr lang="en-GB" sz="2400" dirty="0" err="1"/>
              <a:t>neighborhood</a:t>
            </a:r>
            <a:r>
              <a:rPr lang="en-GB" sz="2400" dirty="0"/>
              <a:t>, which will be installed in a strategic position close to the houses to be managed</a:t>
            </a:r>
          </a:p>
          <a:p>
            <a:pPr marL="0" indent="0">
              <a:buNone/>
            </a:pPr>
            <a:endParaRPr lang="en-GB" sz="2400" dirty="0"/>
          </a:p>
          <a:p>
            <a:pPr marL="0" indent="0">
              <a:buNone/>
            </a:pPr>
            <a:r>
              <a:rPr lang="en-GB" sz="2400" dirty="0"/>
              <a:t>Finally you shall install the </a:t>
            </a:r>
            <a:r>
              <a:rPr lang="en-GB" sz="2400" b="1" dirty="0"/>
              <a:t>Telegram application </a:t>
            </a:r>
            <a:r>
              <a:rPr lang="en-GB" sz="2400" dirty="0"/>
              <a:t>on your smartphone and keep on hand the </a:t>
            </a:r>
            <a:r>
              <a:rPr lang="en-GB" sz="2400" b="1" dirty="0"/>
              <a:t>web site </a:t>
            </a:r>
            <a:r>
              <a:rPr lang="en-GB" sz="2400" dirty="0"/>
              <a:t>for optimal control.</a:t>
            </a:r>
          </a:p>
          <a:p>
            <a:pPr marL="0" indent="0">
              <a:buNone/>
            </a:pPr>
            <a:endParaRPr lang="en-GB" dirty="0"/>
          </a:p>
        </p:txBody>
      </p:sp>
    </p:spTree>
    <p:extLst>
      <p:ext uri="{BB962C8B-B14F-4D97-AF65-F5344CB8AC3E}">
        <p14:creationId xmlns:p14="http://schemas.microsoft.com/office/powerpoint/2010/main" val="3474147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F5117F-75C7-4B2B-A8BA-8F74E3784FEA}"/>
              </a:ext>
            </a:extLst>
          </p:cNvPr>
          <p:cNvSpPr>
            <a:spLocks noGrp="1"/>
          </p:cNvSpPr>
          <p:nvPr>
            <p:ph type="title"/>
          </p:nvPr>
        </p:nvSpPr>
        <p:spPr/>
        <p:txBody>
          <a:bodyPr/>
          <a:lstStyle/>
          <a:p>
            <a:r>
              <a:rPr lang="it-IT" dirty="0"/>
              <a:t>Key points: </a:t>
            </a:r>
            <a:r>
              <a:rPr lang="it-IT" dirty="0" err="1"/>
              <a:t>why</a:t>
            </a:r>
            <a:r>
              <a:rPr lang="it-IT" dirty="0"/>
              <a:t> </a:t>
            </a:r>
            <a:r>
              <a:rPr lang="it-IT" dirty="0" err="1"/>
              <a:t>chosing</a:t>
            </a:r>
            <a:r>
              <a:rPr lang="it-IT" dirty="0"/>
              <a:t> </a:t>
            </a:r>
            <a:r>
              <a:rPr lang="it-IT" dirty="0" err="1"/>
              <a:t>us</a:t>
            </a:r>
            <a:r>
              <a:rPr lang="it-IT" dirty="0"/>
              <a:t>?</a:t>
            </a:r>
            <a:endParaRPr lang="en-GB" dirty="0"/>
          </a:p>
        </p:txBody>
      </p:sp>
      <p:sp>
        <p:nvSpPr>
          <p:cNvPr id="3" name="Segnaposto contenuto 2">
            <a:extLst>
              <a:ext uri="{FF2B5EF4-FFF2-40B4-BE49-F238E27FC236}">
                <a16:creationId xmlns:a16="http://schemas.microsoft.com/office/drawing/2014/main" id="{CA821FB3-DD57-42FF-BAAE-017EF74568E5}"/>
              </a:ext>
            </a:extLst>
          </p:cNvPr>
          <p:cNvSpPr>
            <a:spLocks noGrp="1"/>
          </p:cNvSpPr>
          <p:nvPr>
            <p:ph idx="1"/>
          </p:nvPr>
        </p:nvSpPr>
        <p:spPr/>
        <p:txBody>
          <a:bodyPr>
            <a:normAutofit/>
          </a:bodyPr>
          <a:lstStyle/>
          <a:p>
            <a:pPr marL="0" indent="0">
              <a:buNone/>
            </a:pPr>
            <a:r>
              <a:rPr lang="it-IT" sz="2400" dirty="0" err="1"/>
              <a:t>Because</a:t>
            </a:r>
            <a:r>
              <a:rPr lang="it-IT" sz="2400" dirty="0"/>
              <a:t> the system </a:t>
            </a:r>
            <a:r>
              <a:rPr lang="it-IT" sz="2400" dirty="0" err="1"/>
              <a:t>is</a:t>
            </a:r>
            <a:r>
              <a:rPr lang="it-IT" sz="2400" dirty="0"/>
              <a:t>:</a:t>
            </a:r>
          </a:p>
          <a:p>
            <a:pPr>
              <a:buFont typeface="Arial" panose="020B0604020202020204" pitchFamily="34" charset="0"/>
              <a:buChar char="•"/>
            </a:pPr>
            <a:r>
              <a:rPr lang="it-IT" sz="2400" dirty="0"/>
              <a:t> Easy to setup</a:t>
            </a:r>
          </a:p>
          <a:p>
            <a:pPr>
              <a:buFont typeface="Arial" panose="020B0604020202020204" pitchFamily="34" charset="0"/>
              <a:buChar char="•"/>
            </a:pPr>
            <a:r>
              <a:rPr lang="it-IT" sz="2400" dirty="0"/>
              <a:t> Not invasive</a:t>
            </a:r>
          </a:p>
          <a:p>
            <a:pPr>
              <a:buFont typeface="Arial" panose="020B0604020202020204" pitchFamily="34" charset="0"/>
              <a:buChar char="•"/>
            </a:pPr>
            <a:r>
              <a:rPr lang="it-IT" sz="2400" dirty="0"/>
              <a:t> </a:t>
            </a:r>
            <a:r>
              <a:rPr lang="it-IT" sz="2400" dirty="0" err="1"/>
              <a:t>Automatic</a:t>
            </a:r>
            <a:endParaRPr lang="it-IT" sz="2400" dirty="0"/>
          </a:p>
          <a:p>
            <a:pPr>
              <a:buFont typeface="Arial" panose="020B0604020202020204" pitchFamily="34" charset="0"/>
              <a:buChar char="•"/>
            </a:pPr>
            <a:r>
              <a:rPr lang="it-IT" sz="2400" dirty="0"/>
              <a:t> </a:t>
            </a:r>
            <a:r>
              <a:rPr lang="it-IT" sz="2400" dirty="0" err="1"/>
              <a:t>Flexible</a:t>
            </a:r>
            <a:endParaRPr lang="it-IT" sz="2400" dirty="0"/>
          </a:p>
          <a:p>
            <a:pPr>
              <a:buFont typeface="Arial" panose="020B0604020202020204" pitchFamily="34" charset="0"/>
              <a:buChar char="•"/>
            </a:pPr>
            <a:r>
              <a:rPr lang="it-IT" sz="2400" dirty="0"/>
              <a:t> Scalable</a:t>
            </a:r>
          </a:p>
          <a:p>
            <a:pPr>
              <a:buFont typeface="Arial" panose="020B0604020202020204" pitchFamily="34" charset="0"/>
              <a:buChar char="•"/>
            </a:pPr>
            <a:r>
              <a:rPr lang="it-IT" sz="2400" dirty="0"/>
              <a:t> </a:t>
            </a:r>
            <a:r>
              <a:rPr lang="it-IT" sz="2400" dirty="0" err="1"/>
              <a:t>Adaptive</a:t>
            </a:r>
            <a:r>
              <a:rPr lang="it-IT" sz="2400" dirty="0"/>
              <a:t> to users’ </a:t>
            </a:r>
            <a:r>
              <a:rPr lang="it-IT" sz="2400" dirty="0" err="1"/>
              <a:t>habits</a:t>
            </a:r>
            <a:endParaRPr lang="en-GB" sz="2400" dirty="0"/>
          </a:p>
        </p:txBody>
      </p:sp>
    </p:spTree>
    <p:extLst>
      <p:ext uri="{BB962C8B-B14F-4D97-AF65-F5344CB8AC3E}">
        <p14:creationId xmlns:p14="http://schemas.microsoft.com/office/powerpoint/2010/main" val="3444237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9C1317-24F5-4076-9A8C-4494394D0558}"/>
              </a:ext>
            </a:extLst>
          </p:cNvPr>
          <p:cNvSpPr>
            <a:spLocks noGrp="1"/>
          </p:cNvSpPr>
          <p:nvPr>
            <p:ph type="title"/>
          </p:nvPr>
        </p:nvSpPr>
        <p:spPr>
          <a:xfrm>
            <a:off x="1097280" y="-322995"/>
            <a:ext cx="10058400" cy="1450757"/>
          </a:xfrm>
        </p:spPr>
        <p:txBody>
          <a:bodyPr/>
          <a:lstStyle/>
          <a:p>
            <a:r>
              <a:rPr lang="it-IT" dirty="0"/>
              <a:t>Architecture: </a:t>
            </a:r>
            <a:r>
              <a:rPr lang="it-IT" dirty="0" err="1"/>
              <a:t>real</a:t>
            </a:r>
            <a:r>
              <a:rPr lang="it-IT" dirty="0"/>
              <a:t> model</a:t>
            </a:r>
            <a:endParaRPr lang="en-GB" dirty="0"/>
          </a:p>
        </p:txBody>
      </p:sp>
      <p:pic>
        <p:nvPicPr>
          <p:cNvPr id="13" name="Segnaposto contenuto 12">
            <a:extLst>
              <a:ext uri="{FF2B5EF4-FFF2-40B4-BE49-F238E27FC236}">
                <a16:creationId xmlns:a16="http://schemas.microsoft.com/office/drawing/2014/main" id="{F7608FD2-4101-480B-B59E-A8D2AEA116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8934" y="1053399"/>
            <a:ext cx="11054132" cy="5271816"/>
          </a:xfrm>
        </p:spPr>
      </p:pic>
    </p:spTree>
    <p:extLst>
      <p:ext uri="{BB962C8B-B14F-4D97-AF65-F5344CB8AC3E}">
        <p14:creationId xmlns:p14="http://schemas.microsoft.com/office/powerpoint/2010/main" val="66338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A5B98F-C9B7-4945-9186-A9AF31A73BAB}"/>
              </a:ext>
            </a:extLst>
          </p:cNvPr>
          <p:cNvSpPr>
            <a:spLocks noGrp="1"/>
          </p:cNvSpPr>
          <p:nvPr>
            <p:ph type="title"/>
          </p:nvPr>
        </p:nvSpPr>
        <p:spPr>
          <a:xfrm>
            <a:off x="1097280" y="-269988"/>
            <a:ext cx="10058400" cy="1450757"/>
          </a:xfrm>
        </p:spPr>
        <p:txBody>
          <a:bodyPr/>
          <a:lstStyle/>
          <a:p>
            <a:r>
              <a:rPr lang="it-IT" dirty="0"/>
              <a:t>Architecture: </a:t>
            </a:r>
            <a:r>
              <a:rPr lang="it-IT" dirty="0" err="1"/>
              <a:t>prototype</a:t>
            </a:r>
            <a:endParaRPr lang="en-GB" dirty="0"/>
          </a:p>
        </p:txBody>
      </p:sp>
      <p:pic>
        <p:nvPicPr>
          <p:cNvPr id="5" name="Segnaposto contenuto 4">
            <a:extLst>
              <a:ext uri="{FF2B5EF4-FFF2-40B4-BE49-F238E27FC236}">
                <a16:creationId xmlns:a16="http://schemas.microsoft.com/office/drawing/2014/main" id="{8CC51401-F9CE-47DA-9BA3-3557163E77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9702" y="1121993"/>
            <a:ext cx="10532596" cy="5160023"/>
          </a:xfrm>
        </p:spPr>
      </p:pic>
    </p:spTree>
    <p:extLst>
      <p:ext uri="{BB962C8B-B14F-4D97-AF65-F5344CB8AC3E}">
        <p14:creationId xmlns:p14="http://schemas.microsoft.com/office/powerpoint/2010/main" val="490627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07E8C0-CAD2-4083-840F-8673F67CC749}"/>
              </a:ext>
            </a:extLst>
          </p:cNvPr>
          <p:cNvSpPr>
            <a:spLocks noGrp="1"/>
          </p:cNvSpPr>
          <p:nvPr>
            <p:ph type="title"/>
          </p:nvPr>
        </p:nvSpPr>
        <p:spPr/>
        <p:txBody>
          <a:bodyPr/>
          <a:lstStyle/>
          <a:p>
            <a:r>
              <a:rPr lang="it-IT" dirty="0"/>
              <a:t>Real model vs </a:t>
            </a:r>
            <a:r>
              <a:rPr lang="it-IT" dirty="0" err="1"/>
              <a:t>prototype</a:t>
            </a:r>
            <a:endParaRPr lang="en-GB" dirty="0"/>
          </a:p>
        </p:txBody>
      </p:sp>
      <p:graphicFrame>
        <p:nvGraphicFramePr>
          <p:cNvPr id="4" name="Tabella 4">
            <a:extLst>
              <a:ext uri="{FF2B5EF4-FFF2-40B4-BE49-F238E27FC236}">
                <a16:creationId xmlns:a16="http://schemas.microsoft.com/office/drawing/2014/main" id="{7A98CE44-DF63-4D66-8F52-572DD84D395C}"/>
              </a:ext>
            </a:extLst>
          </p:cNvPr>
          <p:cNvGraphicFramePr>
            <a:graphicFrameLocks noGrp="1"/>
          </p:cNvGraphicFramePr>
          <p:nvPr>
            <p:ph idx="1"/>
            <p:extLst>
              <p:ext uri="{D42A27DB-BD31-4B8C-83A1-F6EECF244321}">
                <p14:modId xmlns:p14="http://schemas.microsoft.com/office/powerpoint/2010/main" val="4035400402"/>
              </p:ext>
            </p:extLst>
          </p:nvPr>
        </p:nvGraphicFramePr>
        <p:xfrm>
          <a:off x="1096962" y="1846263"/>
          <a:ext cx="10264458" cy="3657600"/>
        </p:xfrm>
        <a:graphic>
          <a:graphicData uri="http://schemas.openxmlformats.org/drawingml/2006/table">
            <a:tbl>
              <a:tblPr firstRow="1" bandRow="1">
                <a:tableStyleId>{5C22544A-7EE6-4342-B048-85BDC9FD1C3A}</a:tableStyleId>
              </a:tblPr>
              <a:tblGrid>
                <a:gridCol w="5132229">
                  <a:extLst>
                    <a:ext uri="{9D8B030D-6E8A-4147-A177-3AD203B41FA5}">
                      <a16:colId xmlns:a16="http://schemas.microsoft.com/office/drawing/2014/main" val="2756493104"/>
                    </a:ext>
                  </a:extLst>
                </a:gridCol>
                <a:gridCol w="5132229">
                  <a:extLst>
                    <a:ext uri="{9D8B030D-6E8A-4147-A177-3AD203B41FA5}">
                      <a16:colId xmlns:a16="http://schemas.microsoft.com/office/drawing/2014/main" val="255278682"/>
                    </a:ext>
                  </a:extLst>
                </a:gridCol>
              </a:tblGrid>
              <a:tr h="348591">
                <a:tc>
                  <a:txBody>
                    <a:bodyPr/>
                    <a:lstStyle/>
                    <a:p>
                      <a:r>
                        <a:rPr lang="it-IT" dirty="0"/>
                        <a:t>Real Model</a:t>
                      </a:r>
                      <a:endParaRPr lang="en-GB" dirty="0"/>
                    </a:p>
                  </a:txBody>
                  <a:tcPr/>
                </a:tc>
                <a:tc>
                  <a:txBody>
                    <a:bodyPr/>
                    <a:lstStyle/>
                    <a:p>
                      <a:r>
                        <a:rPr lang="it-IT" dirty="0" err="1"/>
                        <a:t>Prototype</a:t>
                      </a:r>
                      <a:endParaRPr lang="en-GB" dirty="0"/>
                    </a:p>
                  </a:txBody>
                  <a:tcPr/>
                </a:tc>
                <a:extLst>
                  <a:ext uri="{0D108BD9-81ED-4DB2-BD59-A6C34878D82A}">
                    <a16:rowId xmlns:a16="http://schemas.microsoft.com/office/drawing/2014/main" val="4245827538"/>
                  </a:ext>
                </a:extLst>
              </a:tr>
              <a:tr h="348591">
                <a:tc>
                  <a:txBody>
                    <a:bodyPr/>
                    <a:lstStyle/>
                    <a:p>
                      <a:r>
                        <a:rPr lang="it-IT" dirty="0"/>
                        <a:t>1 </a:t>
                      </a:r>
                      <a:r>
                        <a:rPr lang="it-IT" dirty="0" err="1"/>
                        <a:t>Raspberry</a:t>
                      </a:r>
                      <a:r>
                        <a:rPr lang="it-IT" dirty="0"/>
                        <a:t> Pi for </a:t>
                      </a:r>
                      <a:r>
                        <a:rPr lang="it-IT" dirty="0" err="1"/>
                        <a:t>each</a:t>
                      </a:r>
                      <a:r>
                        <a:rPr lang="it-IT" dirty="0"/>
                        <a:t> window ?</a:t>
                      </a:r>
                      <a:endParaRPr lang="en-GB" dirty="0"/>
                    </a:p>
                  </a:txBody>
                  <a:tcPr/>
                </a:tc>
                <a:tc>
                  <a:txBody>
                    <a:bodyPr/>
                    <a:lstStyle/>
                    <a:p>
                      <a:r>
                        <a:rPr lang="it-IT" dirty="0"/>
                        <a:t>1 Arduino UNO Rev.3 for </a:t>
                      </a:r>
                      <a:r>
                        <a:rPr lang="it-IT" dirty="0" err="1"/>
                        <a:t>two</a:t>
                      </a:r>
                      <a:r>
                        <a:rPr lang="it-IT" dirty="0"/>
                        <a:t> windows</a:t>
                      </a:r>
                      <a:endParaRPr lang="en-GB" dirty="0"/>
                    </a:p>
                  </a:txBody>
                  <a:tcPr/>
                </a:tc>
                <a:extLst>
                  <a:ext uri="{0D108BD9-81ED-4DB2-BD59-A6C34878D82A}">
                    <a16:rowId xmlns:a16="http://schemas.microsoft.com/office/drawing/2014/main" val="3282517855"/>
                  </a:ext>
                </a:extLst>
              </a:tr>
              <a:tr h="348591">
                <a:tc>
                  <a:txBody>
                    <a:bodyPr/>
                    <a:lstStyle/>
                    <a:p>
                      <a:r>
                        <a:rPr lang="it-IT" dirty="0"/>
                        <a:t>Bridge ?</a:t>
                      </a:r>
                      <a:endParaRPr lang="en-GB" dirty="0"/>
                    </a:p>
                  </a:txBody>
                  <a:tcPr/>
                </a:tc>
                <a:tc>
                  <a:txBody>
                    <a:bodyPr/>
                    <a:lstStyle/>
                    <a:p>
                      <a:r>
                        <a:rPr lang="it-IT" dirty="0"/>
                        <a:t>Laptop </a:t>
                      </a:r>
                      <a:r>
                        <a:rPr lang="it-IT" dirty="0" err="1"/>
                        <a:t>as</a:t>
                      </a:r>
                      <a:r>
                        <a:rPr lang="it-IT" dirty="0"/>
                        <a:t> bridge</a:t>
                      </a:r>
                      <a:endParaRPr lang="en-GB" dirty="0"/>
                    </a:p>
                  </a:txBody>
                  <a:tcPr/>
                </a:tc>
                <a:extLst>
                  <a:ext uri="{0D108BD9-81ED-4DB2-BD59-A6C34878D82A}">
                    <a16:rowId xmlns:a16="http://schemas.microsoft.com/office/drawing/2014/main" val="2789217185"/>
                  </a:ext>
                </a:extLst>
              </a:tr>
              <a:tr h="348591">
                <a:tc>
                  <a:txBody>
                    <a:bodyPr/>
                    <a:lstStyle/>
                    <a:p>
                      <a:r>
                        <a:rPr lang="it-IT" dirty="0" err="1"/>
                        <a:t>Prettier</a:t>
                      </a:r>
                      <a:r>
                        <a:rPr lang="it-IT" dirty="0"/>
                        <a:t> </a:t>
                      </a:r>
                      <a:r>
                        <a:rPr lang="it-IT" dirty="0" err="1"/>
                        <a:t>buttons</a:t>
                      </a:r>
                      <a:endParaRPr lang="en-GB" dirty="0"/>
                    </a:p>
                  </a:txBody>
                  <a:tcPr/>
                </a:tc>
                <a:tc>
                  <a:txBody>
                    <a:bodyPr/>
                    <a:lstStyle/>
                    <a:p>
                      <a:r>
                        <a:rPr lang="it-IT" dirty="0"/>
                        <a:t>Push </a:t>
                      </a:r>
                      <a:r>
                        <a:rPr lang="it-IT" dirty="0" err="1"/>
                        <a:t>buttons</a:t>
                      </a:r>
                      <a:endParaRPr lang="en-GB" dirty="0"/>
                    </a:p>
                  </a:txBody>
                  <a:tcPr/>
                </a:tc>
                <a:extLst>
                  <a:ext uri="{0D108BD9-81ED-4DB2-BD59-A6C34878D82A}">
                    <a16:rowId xmlns:a16="http://schemas.microsoft.com/office/drawing/2014/main" val="1728114885"/>
                  </a:ext>
                </a:extLst>
              </a:tr>
              <a:tr h="348591">
                <a:tc>
                  <a:txBody>
                    <a:bodyPr/>
                    <a:lstStyle/>
                    <a:p>
                      <a:r>
                        <a:rPr lang="it-IT" dirty="0"/>
                        <a:t>1 custom </a:t>
                      </a:r>
                      <a:r>
                        <a:rPr lang="it-IT" dirty="0" err="1"/>
                        <a:t>actuator</a:t>
                      </a:r>
                      <a:r>
                        <a:rPr lang="it-IT" dirty="0"/>
                        <a:t> for </a:t>
                      </a:r>
                      <a:r>
                        <a:rPr lang="it-IT" dirty="0" err="1"/>
                        <a:t>each</a:t>
                      </a:r>
                      <a:r>
                        <a:rPr lang="it-IT" dirty="0"/>
                        <a:t> window</a:t>
                      </a:r>
                      <a:endParaRPr lang="en-GB" dirty="0"/>
                    </a:p>
                  </a:txBody>
                  <a:tcPr/>
                </a:tc>
                <a:tc>
                  <a:txBody>
                    <a:bodyPr/>
                    <a:lstStyle/>
                    <a:p>
                      <a:r>
                        <a:rPr lang="it-IT" dirty="0"/>
                        <a:t>1 </a:t>
                      </a:r>
                      <a:r>
                        <a:rPr lang="it-IT" dirty="0" err="1"/>
                        <a:t>servomotor</a:t>
                      </a:r>
                      <a:r>
                        <a:rPr lang="it-IT" dirty="0"/>
                        <a:t> for </a:t>
                      </a:r>
                      <a:r>
                        <a:rPr lang="it-IT" dirty="0" err="1"/>
                        <a:t>each</a:t>
                      </a:r>
                      <a:r>
                        <a:rPr lang="it-IT" dirty="0"/>
                        <a:t> window (</a:t>
                      </a:r>
                      <a:r>
                        <a:rPr lang="it-IT" dirty="0" err="1"/>
                        <a:t>Hitec</a:t>
                      </a:r>
                      <a:r>
                        <a:rPr lang="it-IT" dirty="0"/>
                        <a:t> and </a:t>
                      </a:r>
                      <a:r>
                        <a:rPr lang="it-IT" dirty="0" err="1"/>
                        <a:t>TowerPro</a:t>
                      </a:r>
                      <a:r>
                        <a:rPr lang="it-IT" dirty="0"/>
                        <a:t>)</a:t>
                      </a:r>
                      <a:endParaRPr lang="en-GB" dirty="0"/>
                    </a:p>
                  </a:txBody>
                  <a:tcPr/>
                </a:tc>
                <a:extLst>
                  <a:ext uri="{0D108BD9-81ED-4DB2-BD59-A6C34878D82A}">
                    <a16:rowId xmlns:a16="http://schemas.microsoft.com/office/drawing/2014/main" val="2188748526"/>
                  </a:ext>
                </a:extLst>
              </a:tr>
              <a:tr h="348591">
                <a:tc>
                  <a:txBody>
                    <a:bodyPr/>
                    <a:lstStyle/>
                    <a:p>
                      <a:r>
                        <a:rPr lang="it-IT" dirty="0"/>
                        <a:t>Wind speed </a:t>
                      </a:r>
                      <a:r>
                        <a:rPr lang="it-IT" dirty="0" err="1"/>
                        <a:t>sensor</a:t>
                      </a:r>
                      <a:endParaRPr lang="en-GB" dirty="0"/>
                    </a:p>
                  </a:txBody>
                  <a:tcPr/>
                </a:tc>
                <a:tc>
                  <a:txBody>
                    <a:bodyPr/>
                    <a:lstStyle/>
                    <a:p>
                      <a:r>
                        <a:rPr lang="it-IT" dirty="0"/>
                        <a:t>1 </a:t>
                      </a:r>
                      <a:r>
                        <a:rPr lang="it-IT" dirty="0" err="1"/>
                        <a:t>potentiometer</a:t>
                      </a:r>
                      <a:r>
                        <a:rPr lang="it-IT" dirty="0"/>
                        <a:t> </a:t>
                      </a:r>
                      <a:r>
                        <a:rPr lang="it-IT" dirty="0" err="1"/>
                        <a:t>as</a:t>
                      </a:r>
                      <a:r>
                        <a:rPr lang="it-IT" dirty="0"/>
                        <a:t> wind speed </a:t>
                      </a:r>
                      <a:r>
                        <a:rPr lang="it-IT" dirty="0" err="1"/>
                        <a:t>sensor</a:t>
                      </a:r>
                      <a:endParaRPr lang="en-GB" dirty="0"/>
                    </a:p>
                  </a:txBody>
                  <a:tcPr/>
                </a:tc>
                <a:extLst>
                  <a:ext uri="{0D108BD9-81ED-4DB2-BD59-A6C34878D82A}">
                    <a16:rowId xmlns:a16="http://schemas.microsoft.com/office/drawing/2014/main" val="1492409472"/>
                  </a:ext>
                </a:extLst>
              </a:tr>
              <a:tr h="348591">
                <a:tc>
                  <a:txBody>
                    <a:bodyPr/>
                    <a:lstStyle/>
                    <a:p>
                      <a:r>
                        <a:rPr lang="it-IT" dirty="0" err="1"/>
                        <a:t>Proper</a:t>
                      </a:r>
                      <a:r>
                        <a:rPr lang="it-IT" dirty="0"/>
                        <a:t> web app </a:t>
                      </a:r>
                      <a:r>
                        <a:rPr lang="it-IT" dirty="0" err="1"/>
                        <a:t>frontend</a:t>
                      </a:r>
                      <a:r>
                        <a:rPr lang="it-IT" dirty="0"/>
                        <a:t> for </a:t>
                      </a:r>
                      <a:r>
                        <a:rPr lang="it-IT" dirty="0" err="1"/>
                        <a:t>improved</a:t>
                      </a:r>
                      <a:r>
                        <a:rPr lang="it-IT" dirty="0"/>
                        <a:t> UE</a:t>
                      </a:r>
                      <a:endParaRPr lang="en-GB" dirty="0"/>
                    </a:p>
                  </a:txBody>
                  <a:tcPr/>
                </a:tc>
                <a:tc>
                  <a:txBody>
                    <a:bodyPr/>
                    <a:lstStyle/>
                    <a:p>
                      <a:r>
                        <a:rPr lang="it-IT" dirty="0"/>
                        <a:t>Simple web app</a:t>
                      </a:r>
                      <a:endParaRPr lang="en-GB" dirty="0"/>
                    </a:p>
                  </a:txBody>
                  <a:tcPr/>
                </a:tc>
                <a:extLst>
                  <a:ext uri="{0D108BD9-81ED-4DB2-BD59-A6C34878D82A}">
                    <a16:rowId xmlns:a16="http://schemas.microsoft.com/office/drawing/2014/main" val="3114653510"/>
                  </a:ext>
                </a:extLst>
              </a:tr>
              <a:tr h="348591">
                <a:tc>
                  <a:txBody>
                    <a:bodyPr/>
                    <a:lstStyle/>
                    <a:p>
                      <a:r>
                        <a:rPr lang="it-IT" dirty="0" err="1"/>
                        <a:t>Reinforcement</a:t>
                      </a:r>
                      <a:r>
                        <a:rPr lang="it-IT" dirty="0"/>
                        <a:t> Learning </a:t>
                      </a:r>
                      <a:r>
                        <a:rPr lang="it-IT" dirty="0" err="1"/>
                        <a:t>approach</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Neighbours “control” in case of uncertainty</a:t>
                      </a:r>
                    </a:p>
                  </a:txBody>
                  <a:tcPr/>
                </a:tc>
                <a:extLst>
                  <a:ext uri="{0D108BD9-81ED-4DB2-BD59-A6C34878D82A}">
                    <a16:rowId xmlns:a16="http://schemas.microsoft.com/office/drawing/2014/main" val="585352931"/>
                  </a:ext>
                </a:extLst>
              </a:tr>
              <a:tr h="348591">
                <a:tc>
                  <a:txBody>
                    <a:bodyPr/>
                    <a:lstStyle/>
                    <a:p>
                      <a:endParaRPr lang="en-GB"/>
                    </a:p>
                  </a:txBody>
                  <a:tcPr/>
                </a:tc>
                <a:tc>
                  <a:txBody>
                    <a:bodyPr/>
                    <a:lstStyle/>
                    <a:p>
                      <a:endParaRPr lang="en-GB"/>
                    </a:p>
                  </a:txBody>
                  <a:tcPr/>
                </a:tc>
                <a:extLst>
                  <a:ext uri="{0D108BD9-81ED-4DB2-BD59-A6C34878D82A}">
                    <a16:rowId xmlns:a16="http://schemas.microsoft.com/office/drawing/2014/main" val="2260442217"/>
                  </a:ext>
                </a:extLst>
              </a:tr>
              <a:tr h="348591">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795330393"/>
                  </a:ext>
                </a:extLst>
              </a:tr>
            </a:tbl>
          </a:graphicData>
        </a:graphic>
      </p:graphicFrame>
    </p:spTree>
    <p:extLst>
      <p:ext uri="{BB962C8B-B14F-4D97-AF65-F5344CB8AC3E}">
        <p14:creationId xmlns:p14="http://schemas.microsoft.com/office/powerpoint/2010/main" val="3703277343"/>
      </p:ext>
    </p:extLst>
  </p:cSld>
  <p:clrMapOvr>
    <a:masterClrMapping/>
  </p:clrMapOvr>
</p:sld>
</file>

<file path=ppt/theme/theme1.xml><?xml version="1.0" encoding="utf-8"?>
<a:theme xmlns:a="http://schemas.openxmlformats.org/drawingml/2006/main" name="Retrospettivo">
  <a:themeElements>
    <a:clrScheme name="Retrospettivo">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433</TotalTime>
  <Words>1525</Words>
  <Application>Microsoft Office PowerPoint</Application>
  <PresentationFormat>Widescreen</PresentationFormat>
  <Paragraphs>132</Paragraphs>
  <Slides>25</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25</vt:i4>
      </vt:variant>
    </vt:vector>
  </HeadingPairs>
  <TitlesOfParts>
    <vt:vector size="29" baseType="lpstr">
      <vt:lpstr>Arial</vt:lpstr>
      <vt:lpstr>Calibri</vt:lpstr>
      <vt:lpstr>Calibri Light</vt:lpstr>
      <vt:lpstr>Retrospettivo</vt:lpstr>
      <vt:lpstr>Smart neighborhood system for shutters management</vt:lpstr>
      <vt:lpstr>Outline</vt:lpstr>
      <vt:lpstr>Introduction</vt:lpstr>
      <vt:lpstr>How to use</vt:lpstr>
      <vt:lpstr>Composition of the kit</vt:lpstr>
      <vt:lpstr>Key points: why chosing us?</vt:lpstr>
      <vt:lpstr>Architecture: real model</vt:lpstr>
      <vt:lpstr>Architecture: prototype</vt:lpstr>
      <vt:lpstr>Real model vs prototype</vt:lpstr>
      <vt:lpstr>Prototype specifications</vt:lpstr>
      <vt:lpstr>Connection schemas</vt:lpstr>
      <vt:lpstr>Connection schemas (1)</vt:lpstr>
      <vt:lpstr>FSM for push buttons</vt:lpstr>
      <vt:lpstr>Code tables for serial communication</vt:lpstr>
      <vt:lpstr>Web App</vt:lpstr>
      <vt:lpstr>DB SqLite3</vt:lpstr>
      <vt:lpstr>OpenWeather codes</vt:lpstr>
      <vt:lpstr>Extra: Reinforcement Learning predictions with DQN</vt:lpstr>
      <vt:lpstr>Vanilla Q-Learning</vt:lpstr>
      <vt:lpstr>Vanilla Q-Learning (1)</vt:lpstr>
      <vt:lpstr>Vanilla Q-Learning (2)</vt:lpstr>
      <vt:lpstr>DQN</vt:lpstr>
      <vt:lpstr>DQN (1)</vt:lpstr>
      <vt:lpstr>DQN implementation ideas</vt:lpstr>
      <vt:lpstr>Video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Neighborhood</dc:title>
  <dc:creator>MATTEO</dc:creator>
  <cp:lastModifiedBy>MATTEO</cp:lastModifiedBy>
  <cp:revision>56</cp:revision>
  <dcterms:created xsi:type="dcterms:W3CDTF">2022-03-31T17:42:34Z</dcterms:created>
  <dcterms:modified xsi:type="dcterms:W3CDTF">2022-04-05T07:44:38Z</dcterms:modified>
</cp:coreProperties>
</file>