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96" r:id="rId22"/>
    <p:sldId id="279" r:id="rId23"/>
    <p:sldId id="290" r:id="rId24"/>
    <p:sldId id="291" r:id="rId25"/>
    <p:sldId id="292" r:id="rId26"/>
    <p:sldId id="263" r:id="rId27"/>
    <p:sldId id="271" r:id="rId28"/>
    <p:sldId id="295" r:id="rId29"/>
    <p:sldId id="274"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6" autoAdjust="0"/>
    <p:restoredTop sz="94660"/>
  </p:normalViewPr>
  <p:slideViewPr>
    <p:cSldViewPr snapToGrid="0">
      <p:cViewPr varScale="1">
        <p:scale>
          <a:sx n="141" d="100"/>
          <a:sy n="141"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26/05/2022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26/05/2022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26/05/2022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26/05/2022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2784963852"/>
              </p:ext>
            </p:extLst>
          </p:nvPr>
        </p:nvGraphicFramePr>
        <p:xfrm>
          <a:off x="1097280" y="1819760"/>
          <a:ext cx="10264140" cy="412936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a:xfrm>
            <a:off x="991264" y="1845734"/>
            <a:ext cx="10644146" cy="4023360"/>
          </a:xfrm>
        </p:spPr>
        <p:txBody>
          <a:bodyPr>
            <a:normAutofit/>
          </a:bodyPr>
          <a:lstStyle/>
          <a:p>
            <a:r>
              <a:rPr lang="en-GB" sz="1800" dirty="0"/>
              <a:t>A Telegram bot called </a:t>
            </a:r>
            <a:r>
              <a:rPr lang="en-GB" sz="1800" i="1" dirty="0" err="1"/>
              <a:t>smart_neighborhood</a:t>
            </a:r>
            <a:r>
              <a:rPr lang="en-GB" sz="1800" dirty="0"/>
              <a:t> is used to </a:t>
            </a:r>
            <a:r>
              <a:rPr lang="en-GB" sz="1800" b="1" dirty="0"/>
              <a:t>notify the house’s owners whenever the system decides to move the windows</a:t>
            </a:r>
            <a:r>
              <a:rPr lang="en-GB" sz="1800" dirty="0"/>
              <a:t>. The bot has two simple commands:</a:t>
            </a:r>
          </a:p>
          <a:p>
            <a:pPr>
              <a:buFont typeface="Arial" panose="020B0604020202020204" pitchFamily="34" charset="0"/>
              <a:buChar char="•"/>
            </a:pPr>
            <a:r>
              <a:rPr lang="en-GB" sz="1800" dirty="0"/>
              <a:t> </a:t>
            </a:r>
            <a:r>
              <a:rPr lang="en-GB" sz="1800" i="1" dirty="0"/>
              <a:t>/start, </a:t>
            </a:r>
            <a:r>
              <a:rPr lang="en-GB" sz="1800" dirty="0"/>
              <a:t>that is automatically called when the bot is started, gives a welcome message and store, if new, the user in the database;</a:t>
            </a:r>
          </a:p>
          <a:p>
            <a:pPr>
              <a:buFont typeface="Arial" panose="020B0604020202020204" pitchFamily="34" charset="0"/>
              <a:buChar char="•"/>
            </a:pPr>
            <a:r>
              <a:rPr lang="en-GB" sz="1800" dirty="0"/>
              <a:t> </a:t>
            </a:r>
            <a:r>
              <a:rPr lang="en-GB" sz="1800" i="1" dirty="0"/>
              <a:t>/help, </a:t>
            </a:r>
            <a:r>
              <a:rPr lang="en-GB" sz="1800" dirty="0"/>
              <a:t>which gives a short description of bot’s functionalities.</a:t>
            </a:r>
          </a:p>
          <a:p>
            <a:r>
              <a:rPr lang="en-GB" sz="1800"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pic>
        <p:nvPicPr>
          <p:cNvPr id="5" name="Picture 4" descr="A picture containing graphical user interface&#10;&#10;Description automatically generated">
            <a:extLst>
              <a:ext uri="{FF2B5EF4-FFF2-40B4-BE49-F238E27FC236}">
                <a16:creationId xmlns:a16="http://schemas.microsoft.com/office/drawing/2014/main" id="{555489FC-8AF8-9F3F-356B-348E2290C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18" y="4678276"/>
            <a:ext cx="11573564" cy="1644973"/>
          </a:xfrm>
          <a:prstGeom prst="rect">
            <a:avLst/>
          </a:prstGeom>
        </p:spPr>
      </p:pic>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SqLite3 database structure</a:t>
            </a:r>
          </a:p>
        </p:txBody>
      </p:sp>
      <p:sp>
        <p:nvSpPr>
          <p:cNvPr id="6" name="TextBox 5">
            <a:extLst>
              <a:ext uri="{FF2B5EF4-FFF2-40B4-BE49-F238E27FC236}">
                <a16:creationId xmlns:a16="http://schemas.microsoft.com/office/drawing/2014/main" id="{91D065EC-2922-7928-2099-298CEF6CC736}"/>
              </a:ext>
            </a:extLst>
          </p:cNvPr>
          <p:cNvSpPr txBox="1"/>
          <p:nvPr/>
        </p:nvSpPr>
        <p:spPr>
          <a:xfrm>
            <a:off x="1097279" y="1845734"/>
            <a:ext cx="10282927" cy="212873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chemeClr val="tx1">
                    <a:lumMod val="75000"/>
                    <a:lumOff val="25000"/>
                  </a:schemeClr>
                </a:solidFill>
              </a:rPr>
              <a:t>The database is automatically managed by Django using the model part of the MVC approach: we define a python class for each DB table and Django creates the respective relational DB. The 4 classes are described below:</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err="1">
                <a:solidFill>
                  <a:schemeClr val="tx1">
                    <a:lumMod val="75000"/>
                    <a:lumOff val="25000"/>
                  </a:schemeClr>
                </a:solidFill>
              </a:rPr>
              <a:t>ChatTelegram</a:t>
            </a:r>
            <a:r>
              <a:rPr lang="en-US" sz="1500" b="1" dirty="0">
                <a:solidFill>
                  <a:schemeClr val="tx1">
                    <a:lumMod val="75000"/>
                    <a:lumOff val="25000"/>
                  </a:schemeClr>
                </a:solidFill>
              </a:rPr>
              <a:t>:</a:t>
            </a:r>
            <a:r>
              <a:rPr lang="en-US" sz="1500" dirty="0">
                <a:solidFill>
                  <a:schemeClr val="tx1">
                    <a:lumMod val="75000"/>
                    <a:lumOff val="25000"/>
                  </a:schemeClr>
                </a:solidFill>
              </a:rPr>
              <a:t> it represents a Telegram chat identified by the </a:t>
            </a:r>
            <a:r>
              <a:rPr lang="en-US" sz="1500" i="1" dirty="0" err="1">
                <a:solidFill>
                  <a:schemeClr val="tx1">
                    <a:lumMod val="75000"/>
                    <a:lumOff val="25000"/>
                  </a:schemeClr>
                </a:solidFill>
              </a:rPr>
              <a:t>chat_id</a:t>
            </a:r>
            <a:r>
              <a:rPr lang="en-US" sz="1500" dirty="0">
                <a:solidFill>
                  <a:schemeClr val="tx1">
                    <a:lumMod val="75000"/>
                    <a:lumOff val="25000"/>
                  </a:schemeClr>
                </a:solidFill>
              </a:rPr>
              <a:t>;</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a:solidFill>
                  <a:schemeClr val="tx1">
                    <a:lumMod val="75000"/>
                    <a:lumOff val="25000"/>
                  </a:schemeClr>
                </a:solidFill>
              </a:rPr>
              <a:t>User:</a:t>
            </a:r>
            <a:r>
              <a:rPr lang="en-US" sz="1500" dirty="0">
                <a:solidFill>
                  <a:schemeClr val="tx1">
                    <a:lumMod val="75000"/>
                    <a:lumOff val="25000"/>
                  </a:schemeClr>
                </a:solidFill>
              </a:rPr>
              <a:t> it represents a user and is managed automatically by Django authentication system. It has a unique </a:t>
            </a:r>
            <a:r>
              <a:rPr lang="en-US" sz="1500" i="1" dirty="0">
                <a:solidFill>
                  <a:schemeClr val="tx1">
                    <a:lumMod val="75000"/>
                    <a:lumOff val="25000"/>
                  </a:schemeClr>
                </a:solidFill>
              </a:rPr>
              <a:t>email </a:t>
            </a:r>
            <a:r>
              <a:rPr lang="en-US" sz="1500" dirty="0">
                <a:solidFill>
                  <a:schemeClr val="tx1">
                    <a:lumMod val="75000"/>
                    <a:lumOff val="25000"/>
                  </a:schemeClr>
                </a:solidFill>
              </a:rPr>
              <a:t>and a </a:t>
            </a:r>
            <a:r>
              <a:rPr lang="en-US" sz="1500" i="1" dirty="0">
                <a:solidFill>
                  <a:schemeClr val="tx1">
                    <a:lumMod val="75000"/>
                    <a:lumOff val="25000"/>
                  </a:schemeClr>
                </a:solidFill>
              </a:rPr>
              <a:t>password</a:t>
            </a:r>
            <a:r>
              <a:rPr lang="en-US" sz="1500" dirty="0">
                <a:solidFill>
                  <a:schemeClr val="tx1">
                    <a:lumMod val="75000"/>
                    <a:lumOff val="25000"/>
                  </a:schemeClr>
                </a:solidFill>
              </a:rPr>
              <a:t>;</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a:solidFill>
                  <a:schemeClr val="tx1">
                    <a:lumMod val="75000"/>
                    <a:lumOff val="25000"/>
                  </a:schemeClr>
                </a:solidFill>
              </a:rPr>
              <a:t>House:</a:t>
            </a:r>
            <a:r>
              <a:rPr lang="en-US" sz="1500" dirty="0">
                <a:solidFill>
                  <a:schemeClr val="tx1">
                    <a:lumMod val="75000"/>
                    <a:lumOff val="25000"/>
                  </a:schemeClr>
                </a:solidFill>
              </a:rPr>
              <a:t> it models an house where the system is installed. It’s described by the </a:t>
            </a:r>
            <a:r>
              <a:rPr lang="en-US" sz="1500" i="1" dirty="0">
                <a:solidFill>
                  <a:schemeClr val="tx1">
                    <a:lumMod val="75000"/>
                    <a:lumOff val="25000"/>
                  </a:schemeClr>
                </a:solidFill>
              </a:rPr>
              <a:t>address </a:t>
            </a:r>
            <a:r>
              <a:rPr lang="en-US" sz="1500" dirty="0">
                <a:solidFill>
                  <a:schemeClr val="tx1">
                    <a:lumMod val="75000"/>
                    <a:lumOff val="25000"/>
                  </a:schemeClr>
                </a:solidFill>
              </a:rPr>
              <a:t>and the </a:t>
            </a:r>
            <a:r>
              <a:rPr lang="en-US" sz="1500" i="1" dirty="0">
                <a:solidFill>
                  <a:schemeClr val="tx1">
                    <a:lumMod val="75000"/>
                    <a:lumOff val="25000"/>
                  </a:schemeClr>
                </a:solidFill>
              </a:rPr>
              <a:t>street number </a:t>
            </a:r>
            <a:r>
              <a:rPr lang="en-US" sz="1500" dirty="0">
                <a:solidFill>
                  <a:schemeClr val="tx1">
                    <a:lumMod val="75000"/>
                    <a:lumOff val="25000"/>
                  </a:schemeClr>
                </a:solidFill>
              </a:rPr>
              <a:t>and it is associated with a User object which represents the owner of the house;</a:t>
            </a:r>
          </a:p>
          <a:p>
            <a:pPr marL="285750" indent="-285750" defTabSz="914400">
              <a:lnSpc>
                <a:spcPct val="90000"/>
              </a:lnSpc>
              <a:spcAft>
                <a:spcPts val="600"/>
              </a:spcAft>
              <a:buClr>
                <a:schemeClr val="accent1"/>
              </a:buClr>
              <a:buFont typeface="Calibri" panose="020F0502020204030204" pitchFamily="34" charset="0"/>
              <a:buChar char="•"/>
            </a:pPr>
            <a:r>
              <a:rPr lang="en-US" sz="1500" b="1" dirty="0">
                <a:solidFill>
                  <a:schemeClr val="tx1">
                    <a:lumMod val="75000"/>
                    <a:lumOff val="25000"/>
                  </a:schemeClr>
                </a:solidFill>
              </a:rPr>
              <a:t>Window: </a:t>
            </a:r>
            <a:r>
              <a:rPr lang="en-US" sz="1500" dirty="0">
                <a:solidFill>
                  <a:schemeClr val="tx1">
                    <a:lumMod val="75000"/>
                    <a:lumOff val="25000"/>
                  </a:schemeClr>
                </a:solidFill>
              </a:rPr>
              <a:t>it is a generic window object, each one is associated with a house and has a current </a:t>
            </a:r>
            <a:r>
              <a:rPr lang="en-US" sz="1500" i="1" dirty="0">
                <a:solidFill>
                  <a:schemeClr val="tx1">
                    <a:lumMod val="75000"/>
                    <a:lumOff val="25000"/>
                  </a:schemeClr>
                </a:solidFill>
              </a:rPr>
              <a:t>state </a:t>
            </a:r>
            <a:r>
              <a:rPr lang="en-US" sz="1500" dirty="0">
                <a:solidFill>
                  <a:schemeClr val="tx1">
                    <a:lumMod val="75000"/>
                    <a:lumOff val="25000"/>
                  </a:schemeClr>
                </a:solidFill>
              </a:rPr>
              <a:t>(closed or open), a text </a:t>
            </a:r>
            <a:r>
              <a:rPr lang="en-US" sz="1500" i="1" dirty="0">
                <a:solidFill>
                  <a:schemeClr val="tx1">
                    <a:lumMod val="75000"/>
                    <a:lumOff val="25000"/>
                  </a:schemeClr>
                </a:solidFill>
              </a:rPr>
              <a:t>description, </a:t>
            </a:r>
            <a:r>
              <a:rPr lang="en-US" sz="1500" dirty="0">
                <a:solidFill>
                  <a:schemeClr val="tx1">
                    <a:lumMod val="75000"/>
                    <a:lumOff val="25000"/>
                  </a:schemeClr>
                </a:solidFill>
              </a:rPr>
              <a:t>a </a:t>
            </a:r>
            <a:r>
              <a:rPr lang="en-US" sz="1500" i="1" dirty="0">
                <a:solidFill>
                  <a:schemeClr val="tx1">
                    <a:lumMod val="75000"/>
                    <a:lumOff val="25000"/>
                  </a:schemeClr>
                </a:solidFill>
              </a:rPr>
              <a:t>device name</a:t>
            </a:r>
            <a:r>
              <a:rPr lang="en-US" sz="1500" dirty="0">
                <a:solidFill>
                  <a:schemeClr val="tx1">
                    <a:lumMod val="75000"/>
                    <a:lumOff val="25000"/>
                  </a:schemeClr>
                </a:solidFill>
              </a:rPr>
              <a:t> and a </a:t>
            </a:r>
            <a:r>
              <a:rPr lang="en-US" sz="1500" i="1" dirty="0">
                <a:solidFill>
                  <a:schemeClr val="tx1">
                    <a:lumMod val="75000"/>
                    <a:lumOff val="25000"/>
                  </a:schemeClr>
                </a:solidFill>
              </a:rPr>
              <a:t>pin</a:t>
            </a:r>
            <a:r>
              <a:rPr lang="en-US" sz="1500" dirty="0">
                <a:solidFill>
                  <a:schemeClr val="tx1">
                    <a:lumMod val="75000"/>
                    <a:lumOff val="25000"/>
                  </a:schemeClr>
                </a:solidFill>
              </a:rPr>
              <a:t>, a </a:t>
            </a:r>
            <a:r>
              <a:rPr lang="en-US" sz="1500" i="1" dirty="0">
                <a:solidFill>
                  <a:schemeClr val="tx1">
                    <a:lumMod val="75000"/>
                    <a:lumOff val="25000"/>
                  </a:schemeClr>
                </a:solidFill>
              </a:rPr>
              <a:t>timeout</a:t>
            </a:r>
            <a:r>
              <a:rPr lang="en-US" sz="1500" dirty="0">
                <a:solidFill>
                  <a:schemeClr val="tx1">
                    <a:lumMod val="75000"/>
                    <a:lumOff val="25000"/>
                  </a:schemeClr>
                </a:solidFill>
              </a:rPr>
              <a:t> and finally a date which represents the </a:t>
            </a:r>
            <a:r>
              <a:rPr lang="en-US" sz="1500" i="1" dirty="0" err="1">
                <a:solidFill>
                  <a:schemeClr val="tx1">
                    <a:lumMod val="75000"/>
                    <a:lumOff val="25000"/>
                  </a:schemeClr>
                </a:solidFill>
              </a:rPr>
              <a:t>last_change</a:t>
            </a:r>
            <a:r>
              <a:rPr lang="en-US" sz="1500" i="1" dirty="0">
                <a:solidFill>
                  <a:schemeClr val="tx1">
                    <a:lumMod val="75000"/>
                    <a:lumOff val="25000"/>
                  </a:schemeClr>
                </a:solidFill>
              </a:rPr>
              <a:t> </a:t>
            </a:r>
            <a:r>
              <a:rPr lang="en-US" sz="1500" dirty="0">
                <a:solidFill>
                  <a:schemeClr val="tx1">
                    <a:lumMod val="75000"/>
                    <a:lumOff val="25000"/>
                  </a:schemeClr>
                </a:solidFill>
              </a:rPr>
              <a:t>timestamp.</a:t>
            </a:r>
            <a:endParaRPr lang="en-US" sz="1500" b="1" dirty="0">
              <a:solidFill>
                <a:schemeClr val="tx1">
                  <a:lumMod val="75000"/>
                  <a:lumOff val="25000"/>
                </a:schemeClr>
              </a:solidFill>
            </a:endParaRPr>
          </a:p>
        </p:txBody>
      </p:sp>
      <p:pic>
        <p:nvPicPr>
          <p:cNvPr id="16" name="Picture 15">
            <a:extLst>
              <a:ext uri="{FF2B5EF4-FFF2-40B4-BE49-F238E27FC236}">
                <a16:creationId xmlns:a16="http://schemas.microsoft.com/office/drawing/2014/main" id="{866E382F-E845-8620-7D92-74B39C8B1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876" y="3869338"/>
            <a:ext cx="5274247" cy="2391133"/>
          </a:xfrm>
          <a:prstGeom prst="rect">
            <a:avLst/>
          </a:prstGeom>
        </p:spPr>
      </p:pic>
    </p:spTree>
    <p:extLst>
      <p:ext uri="{BB962C8B-B14F-4D97-AF65-F5344CB8AC3E}">
        <p14:creationId xmlns:p14="http://schemas.microsoft.com/office/powerpoint/2010/main" val="402436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 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 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 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a:xfrm>
            <a:off x="1097280" y="1792725"/>
            <a:ext cx="10352598" cy="4725663"/>
          </a:xfrm>
        </p:spPr>
        <p:txBody>
          <a:bodyPr>
            <a:normAutofit/>
          </a:bodyPr>
          <a:lstStyle/>
          <a:p>
            <a:pPr marL="0" indent="0">
              <a:buNone/>
            </a:pPr>
            <a:r>
              <a:rPr lang="en-GB" dirty="0"/>
              <a:t>Q-Learning uses a </a:t>
            </a:r>
            <a:r>
              <a:rPr lang="en-GB" b="1" dirty="0"/>
              <a:t>Q-table </a:t>
            </a:r>
            <a:r>
              <a:rPr lang="en-GB" dirty="0"/>
              <a:t>that maps a state-action pair to a </a:t>
            </a:r>
            <a:r>
              <a:rPr lang="en-GB" b="1" dirty="0"/>
              <a:t>Q-value</a:t>
            </a:r>
            <a:r>
              <a:rPr lang="en-GB" dirty="0"/>
              <a:t> (the expected future reward) which the agent will learn trying out different actions at different states (explorative policy).</a:t>
            </a:r>
          </a:p>
          <a:p>
            <a:pPr marL="0" indent="0">
              <a:buNone/>
            </a:pPr>
            <a:r>
              <a:rPr lang="en-GB" dirty="0"/>
              <a:t>After an agent has learned the optimal Q-value of each state-action pair, the agent at state S has to choose the action A associated with the maximum Q-value (greedy policy).</a:t>
            </a:r>
          </a:p>
          <a:p>
            <a:pPr marL="0" indent="0">
              <a:buNone/>
            </a:pPr>
            <a:r>
              <a:rPr lang="en-GB" dirty="0"/>
              <a:t>The </a:t>
            </a:r>
            <a:r>
              <a:rPr lang="en-GB" b="1" dirty="0"/>
              <a:t>Bellman Equation</a:t>
            </a:r>
            <a:r>
              <a:rPr lang="en-GB" dirty="0"/>
              <a:t> tells us how to update the Q-table after each timestep t.</a:t>
            </a:r>
          </a:p>
          <a:p>
            <a:pPr marL="0" indent="0">
              <a:buNone/>
            </a:pPr>
            <a:endParaRPr lang="en-GB" sz="1800" dirty="0"/>
          </a:p>
          <a:p>
            <a:pPr>
              <a:buFont typeface="Arial" panose="020B0604020202020204" pitchFamily="34" charset="0"/>
              <a:buChar char="•"/>
            </a:pPr>
            <a:r>
              <a:rPr lang="en-GB" sz="1500" b="1" dirty="0"/>
              <a:t>S</a:t>
            </a:r>
            <a:r>
              <a:rPr lang="en-GB" sz="1500" dirty="0"/>
              <a:t> = the state</a:t>
            </a:r>
            <a:endParaRPr lang="en-GB" sz="1500" b="1" dirty="0"/>
          </a:p>
          <a:p>
            <a:pPr>
              <a:buFont typeface="Arial" panose="020B0604020202020204" pitchFamily="34" charset="0"/>
              <a:buChar char="•"/>
            </a:pPr>
            <a:r>
              <a:rPr lang="en-GB" sz="1500" b="1" dirty="0"/>
              <a:t>A</a:t>
            </a:r>
            <a:r>
              <a:rPr lang="en-GB" sz="1500" dirty="0"/>
              <a:t> = the action the agent takes (chosen, for example, with an epsilon-greedy policy)</a:t>
            </a:r>
          </a:p>
          <a:p>
            <a:pPr>
              <a:buFont typeface="Arial" panose="020B0604020202020204" pitchFamily="34" charset="0"/>
              <a:buChar char="•"/>
            </a:pPr>
            <a:r>
              <a:rPr lang="en-GB" sz="1500" b="1" dirty="0"/>
              <a:t>a</a:t>
            </a:r>
            <a:r>
              <a:rPr lang="en-GB" sz="1500" dirty="0"/>
              <a:t> = the action used to update the Q-value at the current state S (chosen with a greedy policy)</a:t>
            </a:r>
          </a:p>
          <a:p>
            <a:pPr>
              <a:buFont typeface="Arial" panose="020B0604020202020204" pitchFamily="34" charset="0"/>
              <a:buChar char="•"/>
            </a:pPr>
            <a:r>
              <a:rPr lang="en-GB" sz="1500" b="1" dirty="0"/>
              <a:t>R</a:t>
            </a:r>
            <a:r>
              <a:rPr lang="en-GB" sz="1500" dirty="0"/>
              <a:t> = the reward from taking action A</a:t>
            </a:r>
          </a:p>
          <a:p>
            <a:pPr>
              <a:buFont typeface="Arial" panose="020B0604020202020204" pitchFamily="34" charset="0"/>
              <a:buChar char="•"/>
            </a:pPr>
            <a:r>
              <a:rPr lang="en-GB" sz="1500" b="1" dirty="0">
                <a:latin typeface="Cambria Math" panose="02040503050406030204" pitchFamily="18" charset="0"/>
                <a:ea typeface="Cambria Math" panose="02040503050406030204" pitchFamily="18" charset="0"/>
              </a:rPr>
              <a:t>⍺</a:t>
            </a:r>
            <a:r>
              <a:rPr lang="en-GB" sz="1500" dirty="0"/>
              <a:t> = the learning rate</a:t>
            </a:r>
          </a:p>
          <a:p>
            <a:pPr>
              <a:buFont typeface="Arial" panose="020B0604020202020204" pitchFamily="34" charset="0"/>
              <a:buChar char="•"/>
            </a:pPr>
            <a:r>
              <a:rPr lang="en-GB" sz="1500" b="1" dirty="0">
                <a:latin typeface="Lao UI" panose="020B0604020202020204" pitchFamily="34" charset="0"/>
                <a:cs typeface="Lao UI" panose="020B0604020202020204" pitchFamily="34" charset="0"/>
              </a:rPr>
              <a:t>ƛ</a:t>
            </a:r>
            <a:r>
              <a:rPr lang="en-GB" sz="1500" dirty="0"/>
              <a:t> = the discount factor which causes rewards to lose their value over time (higher immediate rewards)</a:t>
            </a:r>
          </a:p>
        </p:txBody>
      </p:sp>
      <p:pic>
        <p:nvPicPr>
          <p:cNvPr id="4" name="Immagine 3">
            <a:extLst>
              <a:ext uri="{FF2B5EF4-FFF2-40B4-BE49-F238E27FC236}">
                <a16:creationId xmlns:a16="http://schemas.microsoft.com/office/drawing/2014/main" id="{F5E7FCD8-EBC5-07F8-001F-5898BE423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596" y="3575376"/>
            <a:ext cx="8576807" cy="604362"/>
          </a:xfrm>
          <a:prstGeom prst="rect">
            <a:avLst/>
          </a:prstGeom>
        </p:spPr>
      </p:pic>
    </p:spTree>
    <p:extLst>
      <p:ext uri="{BB962C8B-B14F-4D97-AF65-F5344CB8AC3E}">
        <p14:creationId xmlns:p14="http://schemas.microsoft.com/office/powerpoint/2010/main" val="2089512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312842"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a:t>
            </a:r>
            <a:r>
              <a:rPr lang="it-IT" dirty="0">
                <a:sym typeface="Wingdings" panose="05000000000000000000" pitchFamily="2" charset="2"/>
              </a:rPr>
              <a:t></a:t>
            </a:r>
            <a:r>
              <a:rPr lang="it-IT" dirty="0"/>
              <a:t> </a:t>
            </a:r>
            <a:r>
              <a:rPr lang="it-IT" b="1" dirty="0"/>
              <a:t>Users feedbacks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some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a:t>
            </a:r>
            <a:r>
              <a:rPr lang="it-IT" dirty="0" err="1"/>
              <a:t>user’s</a:t>
            </a:r>
            <a:r>
              <a:rPr lang="it-IT" dirty="0"/>
              <a:t>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1856</TotalTime>
  <Words>2409</Words>
  <Application>Microsoft Macintosh PowerPoint</Application>
  <PresentationFormat>Widescreen</PresentationFormat>
  <Paragraphs>177</Paragraphs>
  <Slides>30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OpenWeather APIs</vt:lpstr>
      <vt:lpstr>Decision logic</vt:lpstr>
      <vt:lpstr>Neighbourhood control</vt:lpstr>
      <vt:lpstr>Reinforcement learning approach</vt:lpstr>
      <vt:lpstr>Q-Learning</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136</cp:revision>
  <dcterms:created xsi:type="dcterms:W3CDTF">2022-03-31T17:42:34Z</dcterms:created>
  <dcterms:modified xsi:type="dcterms:W3CDTF">2022-05-26T06:42:12Z</dcterms:modified>
</cp:coreProperties>
</file>