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65" r:id="rId6"/>
    <p:sldId id="267" r:id="rId7"/>
    <p:sldId id="259" r:id="rId8"/>
    <p:sldId id="260" r:id="rId9"/>
    <p:sldId id="268" r:id="rId10"/>
    <p:sldId id="262" r:id="rId11"/>
    <p:sldId id="278" r:id="rId12"/>
    <p:sldId id="282" r:id="rId13"/>
    <p:sldId id="275" r:id="rId14"/>
    <p:sldId id="280" r:id="rId15"/>
    <p:sldId id="283" r:id="rId16"/>
    <p:sldId id="276" r:id="rId17"/>
    <p:sldId id="277" r:id="rId18"/>
    <p:sldId id="279" r:id="rId19"/>
    <p:sldId id="263" r:id="rId20"/>
    <p:sldId id="272" r:id="rId21"/>
    <p:sldId id="269" r:id="rId22"/>
    <p:sldId id="270" r:id="rId23"/>
    <p:sldId id="271" r:id="rId24"/>
    <p:sldId id="273" r:id="rId25"/>
    <p:sldId id="274"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5" autoAdjust="0"/>
    <p:restoredTop sz="94660"/>
  </p:normalViewPr>
  <p:slideViewPr>
    <p:cSldViewPr snapToGrid="0">
      <p:cViewPr varScale="1">
        <p:scale>
          <a:sx n="140" d="100"/>
          <a:sy n="140"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08/04/2022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08/04/2022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08/04/2022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08/04/2022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08/04/2022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08/04/2022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08/04/2022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845733"/>
            <a:ext cx="10058400" cy="4725663"/>
          </a:xfrm>
        </p:spPr>
        <p:txBody>
          <a:bodyPr>
            <a:normAutofit/>
          </a:bodyPr>
          <a:lstStyle/>
          <a:p>
            <a:pPr>
              <a:buFont typeface="Arial" panose="020B0604020202020204" pitchFamily="34" charset="0"/>
              <a:buChar char="•"/>
            </a:pPr>
            <a:r>
              <a:rPr lang="it-IT" dirty="0"/>
              <a:t> Connection </a:t>
            </a:r>
            <a:r>
              <a:rPr lang="it-IT" dirty="0" err="1"/>
              <a:t>schemas</a:t>
            </a:r>
            <a:r>
              <a:rPr lang="it-IT" dirty="0"/>
              <a:t>, </a:t>
            </a:r>
            <a:r>
              <a:rPr lang="it-IT" dirty="0" err="1"/>
              <a:t>sensors</a:t>
            </a:r>
            <a:r>
              <a:rPr lang="it-IT" dirty="0"/>
              <a:t> and </a:t>
            </a:r>
            <a:r>
              <a:rPr lang="it-IT" dirty="0" err="1"/>
              <a:t>actuators</a:t>
            </a:r>
            <a:endParaRPr lang="it-IT" dirty="0"/>
          </a:p>
          <a:p>
            <a:pPr>
              <a:buFont typeface="Arial" panose="020B0604020202020204" pitchFamily="34" charset="0"/>
              <a:buChar char="•"/>
            </a:pPr>
            <a:r>
              <a:rPr lang="it-IT" dirty="0"/>
              <a:t> FSM for </a:t>
            </a:r>
            <a:r>
              <a:rPr lang="it-IT" dirty="0" err="1"/>
              <a:t>push</a:t>
            </a:r>
            <a:r>
              <a:rPr lang="it-IT" dirty="0"/>
              <a:t> </a:t>
            </a:r>
            <a:r>
              <a:rPr lang="it-IT" dirty="0" err="1"/>
              <a:t>buttons</a:t>
            </a:r>
            <a:endParaRPr lang="it-IT" dirty="0"/>
          </a:p>
          <a:p>
            <a:pPr>
              <a:buFont typeface="Arial" panose="020B0604020202020204" pitchFamily="34" charset="0"/>
              <a:buChar char="•"/>
            </a:pPr>
            <a:r>
              <a:rPr lang="it-IT" dirty="0"/>
              <a:t> Servo </a:t>
            </a:r>
            <a:r>
              <a:rPr lang="it-IT" dirty="0" err="1"/>
              <a:t>logic</a:t>
            </a:r>
            <a:endParaRPr lang="it-IT" dirty="0"/>
          </a:p>
          <a:p>
            <a:pPr>
              <a:buFont typeface="Arial" panose="020B0604020202020204" pitchFamily="34" charset="0"/>
              <a:buChar char="•"/>
            </a:pPr>
            <a:r>
              <a:rPr lang="it-IT" dirty="0"/>
              <a:t> </a:t>
            </a:r>
            <a:r>
              <a:rPr lang="it-IT" dirty="0" err="1"/>
              <a:t>Communication</a:t>
            </a:r>
            <a:r>
              <a:rPr lang="it-IT" dirty="0"/>
              <a:t> </a:t>
            </a:r>
            <a:r>
              <a:rPr lang="it-IT" dirty="0" err="1"/>
              <a:t>Protocols</a:t>
            </a:r>
            <a:r>
              <a:rPr lang="it-IT" dirty="0"/>
              <a:t> (Serial, HTTP e MQTT) and </a:t>
            </a:r>
            <a:r>
              <a:rPr lang="it-IT" dirty="0" err="1"/>
              <a:t>messages</a:t>
            </a:r>
            <a:r>
              <a:rPr lang="it-IT" dirty="0"/>
              <a:t> </a:t>
            </a:r>
            <a:r>
              <a:rPr lang="it-IT" dirty="0" err="1"/>
              <a:t>structure</a:t>
            </a:r>
            <a:endParaRPr lang="it-IT" dirty="0"/>
          </a:p>
          <a:p>
            <a:pPr>
              <a:buFont typeface="Arial" panose="020B0604020202020204" pitchFamily="34" charset="0"/>
              <a:buChar char="•"/>
            </a:pPr>
            <a:r>
              <a:rPr lang="it-IT" dirty="0"/>
              <a:t> Bridges</a:t>
            </a:r>
          </a:p>
          <a:p>
            <a:pPr>
              <a:buFont typeface="Arial" panose="020B0604020202020204" pitchFamily="34" charset="0"/>
              <a:buChar char="•"/>
            </a:pPr>
            <a:r>
              <a:rPr lang="en-GB" dirty="0"/>
              <a:t> Web App and Django stuff</a:t>
            </a:r>
          </a:p>
          <a:p>
            <a:pPr>
              <a:buFont typeface="Arial" panose="020B0604020202020204" pitchFamily="34" charset="0"/>
              <a:buChar char="•"/>
            </a:pPr>
            <a:r>
              <a:rPr lang="en-GB" dirty="0"/>
              <a:t> Telegram Bot</a:t>
            </a:r>
          </a:p>
          <a:p>
            <a:pPr>
              <a:buFont typeface="Arial" panose="020B0604020202020204" pitchFamily="34" charset="0"/>
              <a:buChar char="•"/>
            </a:pPr>
            <a:r>
              <a:rPr lang="en-GB" dirty="0"/>
              <a:t> DB </a:t>
            </a:r>
            <a:r>
              <a:rPr lang="en-GB" dirty="0" err="1"/>
              <a:t>Sqlite</a:t>
            </a:r>
            <a:r>
              <a:rPr lang="en-GB" dirty="0"/>
              <a:t> structure</a:t>
            </a:r>
          </a:p>
          <a:p>
            <a:pPr>
              <a:buFont typeface="Arial" panose="020B0604020202020204" pitchFamily="34" charset="0"/>
              <a:buChar char="•"/>
            </a:pPr>
            <a:r>
              <a:rPr lang="en-GB" dirty="0"/>
              <a:t> </a:t>
            </a:r>
            <a:r>
              <a:rPr lang="en-GB" dirty="0" err="1"/>
              <a:t>OpenWeather</a:t>
            </a:r>
            <a:r>
              <a:rPr lang="en-GB" dirty="0"/>
              <a:t> API</a:t>
            </a:r>
          </a:p>
          <a:p>
            <a:pPr>
              <a:buFont typeface="Arial" panose="020B0604020202020204" pitchFamily="34" charset="0"/>
              <a:buChar char="•"/>
            </a:pPr>
            <a:r>
              <a:rPr lang="en-GB" dirty="0"/>
              <a:t> Neighbours dependency in case of uncertainty</a:t>
            </a:r>
          </a:p>
        </p:txBody>
      </p:sp>
    </p:spTree>
    <p:extLst>
      <p:ext uri="{BB962C8B-B14F-4D97-AF65-F5344CB8AC3E}">
        <p14:creationId xmlns:p14="http://schemas.microsoft.com/office/powerpoint/2010/main" val="32833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dirty="0" err="1"/>
              <a:t>servomotor</a:t>
            </a:r>
            <a:endParaRPr lang="it-IT" dirty="0"/>
          </a:p>
          <a:p>
            <a:pPr>
              <a:buFont typeface="Arial" panose="020B0604020202020204" pitchFamily="34" charset="0"/>
              <a:buChar char="•"/>
            </a:pPr>
            <a:r>
              <a:rPr lang="it-IT" dirty="0"/>
              <a:t> 1 </a:t>
            </a:r>
            <a:r>
              <a:rPr lang="it-IT" dirty="0" err="1"/>
              <a:t>TowerPro</a:t>
            </a:r>
            <a:r>
              <a:rPr lang="it-IT" dirty="0"/>
              <a:t> </a:t>
            </a:r>
            <a:r>
              <a:rPr lang="it-IT" dirty="0" err="1"/>
              <a:t>servomotor</a:t>
            </a:r>
            <a:endParaRPr lang="it-IT" dirty="0"/>
          </a:p>
          <a:p>
            <a:pPr>
              <a:buFont typeface="Arial" panose="020B0604020202020204" pitchFamily="34" charset="0"/>
              <a:buChar char="•"/>
            </a:pPr>
            <a:r>
              <a:rPr lang="it-IT" dirty="0"/>
              <a:t> 2 </a:t>
            </a:r>
            <a:r>
              <a:rPr lang="it-IT" dirty="0" err="1"/>
              <a:t>push</a:t>
            </a:r>
            <a:r>
              <a:rPr lang="it-IT" dirty="0"/>
              <a:t> </a:t>
            </a:r>
            <a:r>
              <a:rPr lang="it-IT" dirty="0" err="1"/>
              <a:t>buttons</a:t>
            </a:r>
            <a:endParaRPr lang="en-GB"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photoresistor</a:t>
            </a:r>
            <a:endParaRPr lang="it-IT" dirty="0"/>
          </a:p>
          <a:p>
            <a:pPr>
              <a:buFont typeface="Arial" panose="020B0604020202020204" pitchFamily="34" charset="0"/>
              <a:buChar char="•"/>
            </a:pPr>
            <a:r>
              <a:rPr lang="it-IT" dirty="0"/>
              <a:t> 1 </a:t>
            </a:r>
            <a:r>
              <a:rPr lang="it-IT" dirty="0" err="1"/>
              <a:t>potentiometer</a:t>
            </a:r>
            <a:endParaRPr lang="it-IT"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3534378"/>
            <a:ext cx="10058400" cy="2919429"/>
          </a:xfrm>
        </p:spPr>
        <p:txBody>
          <a:bodyPr>
            <a:normAutofit fontScale="92500" lnSpcReduction="20000"/>
          </a:bodyPr>
          <a:lstStyle/>
          <a:p>
            <a:pPr>
              <a:buFont typeface="Arial" panose="020B0604020202020204" pitchFamily="34" charset="0"/>
              <a:buChar char="•"/>
            </a:pPr>
            <a:r>
              <a:rPr lang="it-IT" dirty="0"/>
              <a:t> 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dirty="0"/>
              <a:t> 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dirty="0"/>
              <a:t> Outputs: {MOVE, NOT_MOVE}</a:t>
            </a:r>
          </a:p>
          <a:p>
            <a:pPr lvl="1">
              <a:buFont typeface="Arial" panose="020B0604020202020204" pitchFamily="34" charset="0"/>
              <a:buChar char="•"/>
            </a:pPr>
            <a:r>
              <a:rPr lang="it-IT" dirty="0"/>
              <a:t>MOVE: </a:t>
            </a:r>
            <a:r>
              <a:rPr lang="it-IT" dirty="0" err="1"/>
              <a:t>allows</a:t>
            </a:r>
            <a:r>
              <a:rPr lang="it-IT" dirty="0"/>
              <a:t> the </a:t>
            </a:r>
            <a:r>
              <a:rPr lang="it-IT" dirty="0" err="1"/>
              <a:t>servos</a:t>
            </a:r>
            <a:r>
              <a:rPr lang="it-IT" dirty="0"/>
              <a:t>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a:t>
            </a:r>
            <a:r>
              <a:rPr lang="it-IT" dirty="0" err="1"/>
              <a:t>servos</a:t>
            </a:r>
            <a:r>
              <a:rPr lang="it-IT" dirty="0"/>
              <a:t>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3310162" y="1814199"/>
            <a:ext cx="8037449" cy="2431233"/>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56724769"/>
              </p:ext>
            </p:extLst>
          </p:nvPr>
        </p:nvGraphicFramePr>
        <p:xfrm>
          <a:off x="1709530" y="2084801"/>
          <a:ext cx="8772940" cy="1042710"/>
        </p:xfrm>
        <a:graphic>
          <a:graphicData uri="http://schemas.openxmlformats.org/drawingml/2006/table">
            <a:tbl>
              <a:tblPr firstRow="1" bandRow="1">
                <a:tableStyleId>{5C22544A-7EE6-4342-B048-85BDC9FD1C3A}</a:tableStyleId>
              </a:tblPr>
              <a:tblGrid>
                <a:gridCol w="2193235">
                  <a:extLst>
                    <a:ext uri="{9D8B030D-6E8A-4147-A177-3AD203B41FA5}">
                      <a16:colId xmlns:a16="http://schemas.microsoft.com/office/drawing/2014/main" val="3404768044"/>
                    </a:ext>
                  </a:extLst>
                </a:gridCol>
                <a:gridCol w="2193235">
                  <a:extLst>
                    <a:ext uri="{9D8B030D-6E8A-4147-A177-3AD203B41FA5}">
                      <a16:colId xmlns:a16="http://schemas.microsoft.com/office/drawing/2014/main" val="2786162570"/>
                    </a:ext>
                  </a:extLst>
                </a:gridCol>
                <a:gridCol w="2193235">
                  <a:extLst>
                    <a:ext uri="{9D8B030D-6E8A-4147-A177-3AD203B41FA5}">
                      <a16:colId xmlns:a16="http://schemas.microsoft.com/office/drawing/2014/main" val="1191612032"/>
                    </a:ext>
                  </a:extLst>
                </a:gridCol>
                <a:gridCol w="2193235">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dirty="0" err="1">
                <a:solidFill>
                  <a:schemeClr val="tx1">
                    <a:lumMod val="75000"/>
                    <a:lumOff val="25000"/>
                  </a:schemeClr>
                </a:solidFill>
              </a:rPr>
              <a:t>microcontroller</a:t>
            </a:r>
            <a:r>
              <a:rPr lang="it-IT" sz="2000" dirty="0">
                <a:solidFill>
                  <a:schemeClr val="tx1">
                    <a:lumMod val="75000"/>
                    <a:lumOff val="25000"/>
                  </a:schemeClr>
                </a:solidFill>
              </a:rPr>
              <a:t> </a:t>
            </a:r>
            <a:r>
              <a:rPr lang="it-IT" sz="2000" dirty="0" err="1">
                <a:solidFill>
                  <a:schemeClr val="tx1">
                    <a:lumMod val="75000"/>
                    <a:lumOff val="25000"/>
                  </a:schemeClr>
                </a:solidFill>
              </a:rPr>
              <a:t>writes</a:t>
            </a:r>
            <a:r>
              <a:rPr lang="it-IT" sz="2000" dirty="0">
                <a:solidFill>
                  <a:schemeClr val="tx1">
                    <a:lumMod val="75000"/>
                    <a:lumOff val="25000"/>
                  </a:schemeClr>
                </a:solidFill>
              </a:rPr>
              <a:t> 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pin </a:t>
            </a:r>
            <a:r>
              <a:rPr lang="it-IT" sz="2000" dirty="0" err="1">
                <a:solidFill>
                  <a:schemeClr val="tx1">
                    <a:lumMod val="75000"/>
                    <a:lumOff val="25000"/>
                  </a:schemeClr>
                </a:solidFill>
              </a:rPr>
              <a:t>connected</a:t>
            </a:r>
            <a:r>
              <a:rPr lang="it-IT" sz="2000" dirty="0">
                <a:solidFill>
                  <a:schemeClr val="tx1">
                    <a:lumMod val="75000"/>
                    <a:lumOff val="25000"/>
                  </a:schemeClr>
                </a:solidFill>
              </a:rPr>
              <a:t> to the </a:t>
            </a:r>
            <a:r>
              <a:rPr lang="it-IT" sz="2000" dirty="0" err="1">
                <a:solidFill>
                  <a:schemeClr val="tx1">
                    <a:lumMod val="75000"/>
                    <a:lumOff val="25000"/>
                  </a:schemeClr>
                </a:solidFill>
              </a:rPr>
              <a:t>servomotor</a:t>
            </a:r>
            <a:r>
              <a:rPr lang="it-IT" sz="2000" dirty="0">
                <a:solidFill>
                  <a:schemeClr val="tx1">
                    <a:lumMod val="75000"/>
                    <a:lumOff val="25000"/>
                  </a:schemeClr>
                </a:solidFill>
              </a:rPr>
              <a:t> </a:t>
            </a:r>
            <a:r>
              <a:rPr lang="it-IT" sz="2000" dirty="0" err="1">
                <a:solidFill>
                  <a:schemeClr val="tx1">
                    <a:lumMod val="75000"/>
                    <a:lumOff val="25000"/>
                  </a:schemeClr>
                </a:solidFill>
              </a:rPr>
              <a:t>whose</a:t>
            </a:r>
            <a:r>
              <a:rPr lang="it-IT" sz="2000" dirty="0">
                <a:solidFill>
                  <a:schemeClr val="tx1">
                    <a:lumMod val="75000"/>
                    <a:lumOff val="25000"/>
                  </a:schemeClr>
                </a:solidFill>
              </a:rPr>
              <a:t> window </a:t>
            </a:r>
            <a:r>
              <a:rPr lang="it-IT" sz="2000" dirty="0" err="1">
                <a:solidFill>
                  <a:schemeClr val="tx1">
                    <a:lumMod val="75000"/>
                    <a:lumOff val="25000"/>
                  </a:schemeClr>
                </a:solidFill>
              </a:rPr>
              <a:t>has</a:t>
            </a:r>
            <a:r>
              <a:rPr lang="it-IT" sz="2000" dirty="0">
                <a:solidFill>
                  <a:schemeClr val="tx1">
                    <a:lumMod val="75000"/>
                    <a:lumOff val="25000"/>
                  </a:schemeClr>
                </a:solidFill>
              </a:rPr>
              <a:t> just </a:t>
            </a:r>
            <a:r>
              <a:rPr lang="it-IT" sz="2000" dirty="0" err="1">
                <a:solidFill>
                  <a:schemeClr val="tx1">
                    <a:lumMod val="75000"/>
                    <a:lumOff val="25000"/>
                  </a:schemeClr>
                </a:solidFill>
              </a:rPr>
              <a:t>changed</a:t>
            </a:r>
            <a:r>
              <a:rPr lang="it-IT" sz="2000" dirty="0">
                <a:solidFill>
                  <a:schemeClr val="tx1">
                    <a:lumMod val="75000"/>
                    <a:lumOff val="25000"/>
                  </a:schemeClr>
                </a:solidFill>
              </a:rPr>
              <a:t> state.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r>
              <a:rPr lang="it-IT" dirty="0"/>
              <a:t> (1)</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74737900"/>
              </p:ext>
            </p:extLst>
          </p:nvPr>
        </p:nvGraphicFramePr>
        <p:xfrm>
          <a:off x="1179576" y="2084801"/>
          <a:ext cx="9302895" cy="1161435"/>
        </p:xfrm>
        <a:graphic>
          <a:graphicData uri="http://schemas.openxmlformats.org/drawingml/2006/table">
            <a:tbl>
              <a:tblPr firstRow="1" bandRow="1">
                <a:tableStyleId>{5C22544A-7EE6-4342-B048-85BDC9FD1C3A}</a:tableStyleId>
              </a:tblPr>
              <a:tblGrid>
                <a:gridCol w="1860579">
                  <a:extLst>
                    <a:ext uri="{9D8B030D-6E8A-4147-A177-3AD203B41FA5}">
                      <a16:colId xmlns:a16="http://schemas.microsoft.com/office/drawing/2014/main" val="3404768044"/>
                    </a:ext>
                  </a:extLst>
                </a:gridCol>
                <a:gridCol w="1860579">
                  <a:extLst>
                    <a:ext uri="{9D8B030D-6E8A-4147-A177-3AD203B41FA5}">
                      <a16:colId xmlns:a16="http://schemas.microsoft.com/office/drawing/2014/main" val="2786162570"/>
                    </a:ext>
                  </a:extLst>
                </a:gridCol>
                <a:gridCol w="1860579">
                  <a:extLst>
                    <a:ext uri="{9D8B030D-6E8A-4147-A177-3AD203B41FA5}">
                      <a16:colId xmlns:a16="http://schemas.microsoft.com/office/drawing/2014/main" val="1075256195"/>
                    </a:ext>
                  </a:extLst>
                </a:gridCol>
                <a:gridCol w="1860579">
                  <a:extLst>
                    <a:ext uri="{9D8B030D-6E8A-4147-A177-3AD203B41FA5}">
                      <a16:colId xmlns:a16="http://schemas.microsoft.com/office/drawing/2014/main" val="1191612032"/>
                    </a:ext>
                  </a:extLst>
                </a:gridCol>
                <a:gridCol w="1860579">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dirty="0" err="1">
                <a:solidFill>
                  <a:schemeClr val="tx1">
                    <a:lumMod val="75000"/>
                    <a:lumOff val="25000"/>
                  </a:schemeClr>
                </a:solidFill>
              </a:rPr>
              <a:t>potentiometer</a:t>
            </a:r>
            <a:r>
              <a:rPr lang="it-IT" sz="2000" dirty="0">
                <a:solidFill>
                  <a:schemeClr val="tx1">
                    <a:lumMod val="75000"/>
                    <a:lumOff val="25000"/>
                  </a:schemeClr>
                </a:solidFill>
              </a:rPr>
              <a:t> and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a:t>
            </a:r>
            <a:endParaRPr lang="en-GB" dirty="0"/>
          </a:p>
        </p:txBody>
      </p:sp>
      <p:sp>
        <p:nvSpPr>
          <p:cNvPr id="3" name="Segnaposto contenuto 2">
            <a:extLst>
              <a:ext uri="{FF2B5EF4-FFF2-40B4-BE49-F238E27FC236}">
                <a16:creationId xmlns:a16="http://schemas.microsoft.com/office/drawing/2014/main" id="{FE9B7FA4-F886-4BC4-AF7E-2986D454A674}"/>
              </a:ext>
            </a:extLst>
          </p:cNvPr>
          <p:cNvSpPr>
            <a:spLocks noGrp="1"/>
          </p:cNvSpPr>
          <p:nvPr>
            <p:ph idx="1"/>
          </p:nvPr>
        </p:nvSpPr>
        <p:spPr/>
        <p:txBody>
          <a:bodyPr/>
          <a:lstStyle/>
          <a:p>
            <a:r>
              <a:rPr lang="it-IT" dirty="0" err="1"/>
              <a:t>screenshot</a:t>
            </a:r>
            <a:endParaRPr lang="en-GB" dirty="0"/>
          </a:p>
        </p:txBody>
      </p:sp>
    </p:spTree>
    <p:extLst>
      <p:ext uri="{BB962C8B-B14F-4D97-AF65-F5344CB8AC3E}">
        <p14:creationId xmlns:p14="http://schemas.microsoft.com/office/powerpoint/2010/main" val="321594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DB SqLite3</a:t>
            </a:r>
            <a:endParaRPr lang="en-GB" dirty="0"/>
          </a:p>
        </p:txBody>
      </p:sp>
      <p:sp>
        <p:nvSpPr>
          <p:cNvPr id="3" name="Segnaposto contenuto 2">
            <a:extLst>
              <a:ext uri="{FF2B5EF4-FFF2-40B4-BE49-F238E27FC236}">
                <a16:creationId xmlns:a16="http://schemas.microsoft.com/office/drawing/2014/main" id="{B4DB2530-61AC-44AC-9CE9-85251E23B809}"/>
              </a:ext>
            </a:extLst>
          </p:cNvPr>
          <p:cNvSpPr>
            <a:spLocks noGrp="1"/>
          </p:cNvSpPr>
          <p:nvPr>
            <p:ph idx="1"/>
          </p:nvPr>
        </p:nvSpPr>
        <p:spPr/>
        <p:txBody>
          <a:bodyPr/>
          <a:lstStyle/>
          <a:p>
            <a:r>
              <a:rPr lang="it-IT" dirty="0" err="1"/>
              <a:t>Structure</a:t>
            </a:r>
            <a:endParaRPr lang="en-GB" dirty="0"/>
          </a:p>
        </p:txBody>
      </p:sp>
    </p:spTree>
    <p:extLst>
      <p:ext uri="{BB962C8B-B14F-4D97-AF65-F5344CB8AC3E}">
        <p14:creationId xmlns:p14="http://schemas.microsoft.com/office/powerpoint/2010/main" val="119430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codes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7150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Extra: </a:t>
            </a:r>
            <a:r>
              <a:rPr lang="it-IT" dirty="0" err="1"/>
              <a:t>Reinforcement</a:t>
            </a:r>
            <a:r>
              <a:rPr lang="it-IT" dirty="0"/>
              <a:t> Learning </a:t>
            </a:r>
            <a:r>
              <a:rPr lang="it-IT" dirty="0" err="1"/>
              <a:t>predictions</a:t>
            </a:r>
            <a:r>
              <a:rPr lang="it-IT" dirty="0"/>
              <a:t> with DQN</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a:buFont typeface="Arial" panose="020B0604020202020204" pitchFamily="34" charset="0"/>
              <a:buChar char="•"/>
            </a:pPr>
            <a:r>
              <a:rPr lang="it-IT" dirty="0"/>
              <a:t> 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a:t>
            </a:r>
            <a:r>
              <a:rPr lang="en-GB" dirty="0"/>
              <a:t>Model free RL algorithms don’t learn a model of their environment’s transition function to make predictions of future states and rewards.</a:t>
            </a:r>
          </a:p>
        </p:txBody>
      </p:sp>
    </p:spTree>
    <p:extLst>
      <p:ext uri="{BB962C8B-B14F-4D97-AF65-F5344CB8AC3E}">
        <p14:creationId xmlns:p14="http://schemas.microsoft.com/office/powerpoint/2010/main" val="208951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ideas</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96224-4790-4F75-8C9F-E7D3546A668A}"/>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E3DB408E-AD0C-4641-9231-2EAD55A4A921}"/>
              </a:ext>
            </a:extLst>
          </p:cNvPr>
          <p:cNvSpPr>
            <a:spLocks noGrp="1"/>
          </p:cNvSpPr>
          <p:nvPr>
            <p:ph idx="1"/>
          </p:nvPr>
        </p:nvSpPr>
        <p:spPr/>
        <p:txBody>
          <a:bodyPr/>
          <a:lstStyle/>
          <a:p>
            <a:pPr>
              <a:buFont typeface="Arial" panose="020B0604020202020204" pitchFamily="34" charset="0"/>
              <a:buChar char="•"/>
            </a:pPr>
            <a:r>
              <a:rPr lang="en-GB" dirty="0"/>
              <a:t>The vanilla Q-Learning uses a </a:t>
            </a:r>
            <a:r>
              <a:rPr lang="en-GB" b="1" dirty="0"/>
              <a:t>Q-table, </a:t>
            </a:r>
            <a:r>
              <a:rPr lang="en-GB" dirty="0"/>
              <a:t>a simple data structure that we use to keep track of the states, actions, and their expected rewards. More specifically, the Q-table maps a state-action pair to a </a:t>
            </a:r>
            <a:r>
              <a:rPr lang="en-GB" b="1" dirty="0"/>
              <a:t>Q-value</a:t>
            </a:r>
            <a:r>
              <a:rPr lang="en-GB" dirty="0"/>
              <a:t> (the estimated optimal future value) which the agent will learn. At the start of the Q-Learning algorithm, the Q-table is initialized to all zeros indicating that the agent doesn’t know anything about the world. As the agent tries out different actions at different states through trial and error, the agent learns each state-action pair’s expected reward and updates the Q-table with the new Q-value. Using trial and error to learn about the world is called </a:t>
            </a:r>
            <a:r>
              <a:rPr lang="en-GB" b="1" dirty="0"/>
              <a:t>Exploration</a:t>
            </a:r>
            <a:r>
              <a:rPr lang="en-GB" dirty="0"/>
              <a:t>.</a:t>
            </a:r>
          </a:p>
          <a:p>
            <a:pPr>
              <a:buFont typeface="Arial" panose="020B0604020202020204" pitchFamily="34" charset="0"/>
              <a:buChar char="•"/>
            </a:pPr>
            <a:r>
              <a:rPr lang="en-GB" dirty="0"/>
              <a:t> The </a:t>
            </a:r>
            <a:r>
              <a:rPr lang="en-GB" b="1" dirty="0"/>
              <a:t>Q-Value</a:t>
            </a:r>
            <a:r>
              <a:rPr lang="en-GB" dirty="0"/>
              <a:t> is the maximum expected reward an agent can reach by taking a given action A from the state S. After an agent has learned the Q-value of each state-action pair, the agent at state </a:t>
            </a:r>
            <a:r>
              <a:rPr lang="en-GB" b="1" dirty="0"/>
              <a:t>S</a:t>
            </a:r>
            <a:r>
              <a:rPr lang="en-GB" dirty="0"/>
              <a:t> maximizes its expected reward by choosing the action </a:t>
            </a:r>
            <a:r>
              <a:rPr lang="en-GB" b="1" dirty="0"/>
              <a:t>A</a:t>
            </a:r>
            <a:r>
              <a:rPr lang="en-GB" dirty="0"/>
              <a:t> with the highest expected reward. Explicitly choosing the best known action at a state is called </a:t>
            </a:r>
            <a:r>
              <a:rPr lang="en-GB" b="1" dirty="0"/>
              <a:t>Exploitation</a:t>
            </a:r>
            <a:r>
              <a:rPr lang="en-GB" dirty="0"/>
              <a:t>.</a:t>
            </a:r>
          </a:p>
          <a:p>
            <a:pPr marL="0" indent="0">
              <a:buNone/>
            </a:pPr>
            <a:endParaRPr lang="en-GB" dirty="0"/>
          </a:p>
        </p:txBody>
      </p:sp>
    </p:spTree>
    <p:extLst>
      <p:ext uri="{BB962C8B-B14F-4D97-AF65-F5344CB8AC3E}">
        <p14:creationId xmlns:p14="http://schemas.microsoft.com/office/powerpoint/2010/main" val="49610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2B4DE-3E0B-42A6-9ED3-A37C3E2BAE50}"/>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270705A-FE3D-419B-80C5-8B22D398C1B3}"/>
              </a:ext>
            </a:extLst>
          </p:cNvPr>
          <p:cNvSpPr>
            <a:spLocks noGrp="1"/>
          </p:cNvSpPr>
          <p:nvPr>
            <p:ph idx="1"/>
          </p:nvPr>
        </p:nvSpPr>
        <p:spPr/>
        <p:txBody>
          <a:bodyPr/>
          <a:lstStyle/>
          <a:p>
            <a:r>
              <a:rPr lang="en-GB" dirty="0"/>
              <a:t>A common strategy for tackling the </a:t>
            </a:r>
            <a:r>
              <a:rPr lang="en-GB" b="1" dirty="0"/>
              <a:t>exploration-exploitation </a:t>
            </a:r>
            <a:r>
              <a:rPr lang="en-GB" b="1" dirty="0" err="1"/>
              <a:t>tradeoff</a:t>
            </a:r>
            <a:r>
              <a:rPr lang="en-GB" dirty="0"/>
              <a:t> is the </a:t>
            </a:r>
            <a:r>
              <a:rPr lang="en-GB" b="1" dirty="0"/>
              <a:t>Epsilon Greedy Exploration Strategy</a:t>
            </a:r>
            <a:r>
              <a:rPr lang="en-GB" dirty="0"/>
              <a:t>.</a:t>
            </a:r>
          </a:p>
          <a:p>
            <a:pPr>
              <a:buFont typeface="+mj-lt"/>
              <a:buAutoNum type="arabicPeriod"/>
            </a:pPr>
            <a:r>
              <a:rPr lang="en-GB" dirty="0"/>
              <a:t> At every time step when it’s time to choose an action, roll a dice</a:t>
            </a:r>
          </a:p>
          <a:p>
            <a:pPr>
              <a:buFont typeface="+mj-lt"/>
              <a:buAutoNum type="arabicPeriod"/>
            </a:pPr>
            <a:r>
              <a:rPr lang="en-GB" dirty="0"/>
              <a:t> If the dice has a probability less than epsilon, choose a random action</a:t>
            </a:r>
          </a:p>
          <a:p>
            <a:pPr>
              <a:buFont typeface="+mj-lt"/>
              <a:buAutoNum type="arabicPeriod"/>
            </a:pPr>
            <a:r>
              <a:rPr lang="en-GB" dirty="0"/>
              <a:t> Otherwise take the best known action at the agent’s current state</a:t>
            </a:r>
          </a:p>
          <a:p>
            <a:r>
              <a:rPr lang="en-GB" dirty="0"/>
              <a:t>Note that at the beginning of the algorithm, every step the agent takes will be random which is useful to help the agent learn about the environment it’s in. As the agent takes more and more steps, the value of epsilon decreases and the agent starts to try existing known good actions more and more. Note that epsilon is initialized to 1 meaning every step is random at the start. Near the end of the training process, the agent will be exploring much less and exploiting much more.</a:t>
            </a:r>
          </a:p>
          <a:p>
            <a:endParaRPr lang="en-GB" dirty="0"/>
          </a:p>
        </p:txBody>
      </p:sp>
    </p:spTree>
    <p:extLst>
      <p:ext uri="{BB962C8B-B14F-4D97-AF65-F5344CB8AC3E}">
        <p14:creationId xmlns:p14="http://schemas.microsoft.com/office/powerpoint/2010/main" val="171395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(2)</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20000"/>
          </a:bodyPr>
          <a:lstStyle/>
          <a:p>
            <a:r>
              <a:rPr lang="en-GB" dirty="0"/>
              <a:t>The </a:t>
            </a:r>
            <a:r>
              <a:rPr lang="en-GB" b="1" dirty="0"/>
              <a:t>Bellman Equation</a:t>
            </a:r>
            <a:r>
              <a:rPr lang="en-GB" dirty="0"/>
              <a:t> tells us how to update our Q-table after each step we take. To summarize this equation, the agent updates the current perceived value with the estimated optimal future reward which assumes that the agent takes the best current known action. In an implementation, the agent will search through all the actions for a particular state and choose the state-action pair with the highest corresponding Q-value.</a:t>
            </a:r>
          </a:p>
          <a:p>
            <a:endParaRPr lang="en-GB" dirty="0"/>
          </a:p>
          <a:p>
            <a:r>
              <a:rPr lang="en-GB" b="1" dirty="0"/>
              <a:t>S</a:t>
            </a:r>
            <a:r>
              <a:rPr lang="en-GB" dirty="0"/>
              <a:t> = the State or Observation</a:t>
            </a:r>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t>Ɑ</a:t>
            </a:r>
            <a:r>
              <a:rPr lang="en-GB" dirty="0"/>
              <a:t> = the Learning Rate</a:t>
            </a:r>
          </a:p>
          <a:p>
            <a:r>
              <a:rPr lang="en-GB" b="1" dirty="0"/>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65174"/>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en-GB" b="1" dirty="0"/>
              <a:t>Deep Q-Learning</a:t>
            </a:r>
            <a:r>
              <a:rPr lang="en-GB" dirty="0"/>
              <a:t>: A Neural Network maps input states to (action, Q-value) pairs</a:t>
            </a:r>
          </a:p>
        </p:txBody>
      </p:sp>
      <p:pic>
        <p:nvPicPr>
          <p:cNvPr id="5" name="Immagine 4">
            <a:extLst>
              <a:ext uri="{FF2B5EF4-FFF2-40B4-BE49-F238E27FC236}">
                <a16:creationId xmlns:a16="http://schemas.microsoft.com/office/drawing/2014/main" id="{F97B9F05-77E6-4730-A37F-EC5753C6E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314" y="2260232"/>
            <a:ext cx="7103372" cy="2136787"/>
          </a:xfrm>
          <a:prstGeom prst="rect">
            <a:avLst/>
          </a:prstGeom>
        </p:spPr>
      </p:pic>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4397019"/>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spTree>
    <p:extLst>
      <p:ext uri="{BB962C8B-B14F-4D97-AF65-F5344CB8AC3E}">
        <p14:creationId xmlns:p14="http://schemas.microsoft.com/office/powerpoint/2010/main" val="295709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a:t>
            </a:r>
            <a:r>
              <a:rPr lang="en-GB" sz="2400" b="1" dirty="0" err="1"/>
              <a:t>neighborhood</a:t>
            </a:r>
            <a:r>
              <a:rPr lang="en-GB" sz="2400" b="1" dirty="0"/>
              <a:t> simultaneously.</a:t>
            </a:r>
          </a:p>
        </p:txBody>
      </p:sp>
    </p:spTree>
    <p:extLst>
      <p:ext uri="{BB962C8B-B14F-4D97-AF65-F5344CB8AC3E}">
        <p14:creationId xmlns:p14="http://schemas.microsoft.com/office/powerpoint/2010/main" val="136866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a:t>
            </a:r>
            <a:r>
              <a:rPr lang="en-GB" sz="2400" b="1" dirty="0" err="1"/>
              <a:t>neighborhood</a:t>
            </a:r>
            <a:r>
              <a:rPr lang="en-GB" sz="2400" dirty="0"/>
              <a:t>: some sensors (a photoresistor and a wind speed sensor) and a control unit for the whole </a:t>
            </a:r>
            <a:r>
              <a:rPr lang="en-GB" sz="2400" dirty="0" err="1"/>
              <a:t>neighborhood</a:t>
            </a:r>
            <a:r>
              <a:rPr lang="en-GB" sz="2400" dirty="0"/>
              <a:t>,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us</a:t>
            </a:r>
            <a:r>
              <a:rPr lang="it-IT" dirty="0"/>
              <a:t>?</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the system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1881748136"/>
              </p:ext>
            </p:extLst>
          </p:nvPr>
        </p:nvGraphicFramePr>
        <p:xfrm>
          <a:off x="1097280" y="1846263"/>
          <a:ext cx="10264140" cy="4216209"/>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29778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29778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63176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63176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75729">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29778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29778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29778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29778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297788">
                <a:tc>
                  <a:txBody>
                    <a:bodyPr/>
                    <a:lstStyle/>
                    <a:p>
                      <a:r>
                        <a:rPr lang="it-IT" dirty="0" err="1"/>
                        <a:t>Reinforcement</a:t>
                      </a:r>
                      <a:r>
                        <a:rPr lang="it-IT" dirty="0"/>
                        <a:t> Learning </a:t>
                      </a:r>
                      <a:r>
                        <a:rPr lang="it-IT" dirty="0" err="1"/>
                        <a:t>approach</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uncertainty</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484</TotalTime>
  <Words>1683</Words>
  <Application>Microsoft Macintosh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Retrospettivo</vt:lpstr>
      <vt:lpstr>Smart neighborhood system for shutters management</vt:lpstr>
      <vt:lpstr>Outline</vt:lpstr>
      <vt:lpstr>Introduction</vt:lpstr>
      <vt:lpstr>How to use</vt:lpstr>
      <vt:lpstr>Composition of the kit</vt:lpstr>
      <vt:lpstr>Key points: why chosing us?</vt:lpstr>
      <vt:lpstr>Architecture: real model</vt:lpstr>
      <vt:lpstr>Architecture: prototype</vt:lpstr>
      <vt:lpstr>Real model vs prototype</vt:lpstr>
      <vt:lpstr>Prototype specifications</vt:lpstr>
      <vt:lpstr>Connection schemas</vt:lpstr>
      <vt:lpstr>Connection schemas (1)</vt:lpstr>
      <vt:lpstr>FSM for push buttons</vt:lpstr>
      <vt:lpstr>Code tables for serial communication</vt:lpstr>
      <vt:lpstr>Code tables for serial communication (1)</vt:lpstr>
      <vt:lpstr>Web App</vt:lpstr>
      <vt:lpstr>DB SqLite3</vt:lpstr>
      <vt:lpstr>OpenWeather codes</vt:lpstr>
      <vt:lpstr>Extra: Reinforcement Learning predictions with DQN</vt:lpstr>
      <vt:lpstr>Vanilla Q-Learning</vt:lpstr>
      <vt:lpstr>Vanilla Q-Learning (1)</vt:lpstr>
      <vt:lpstr>Vanilla Q-Learning (2)</vt:lpstr>
      <vt:lpstr>DQN</vt:lpstr>
      <vt:lpstr>DQN (1)</vt:lpstr>
      <vt:lpstr>DQN implementation ideas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59</cp:revision>
  <dcterms:created xsi:type="dcterms:W3CDTF">2022-03-31T17:42:34Z</dcterms:created>
  <dcterms:modified xsi:type="dcterms:W3CDTF">2022-04-08T07:10:05Z</dcterms:modified>
</cp:coreProperties>
</file>