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65" r:id="rId6"/>
    <p:sldId id="267" r:id="rId7"/>
    <p:sldId id="259" r:id="rId8"/>
    <p:sldId id="260" r:id="rId9"/>
    <p:sldId id="268"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03/04/2022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03/04/2022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03/04/2022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03/04/2022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03/04/2022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03/04/2022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03/04/2022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03/04/2022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03/04/2022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CBD3B0-BBCD-4996-87EE-221B0781201F}"/>
              </a:ext>
            </a:extLst>
          </p:cNvPr>
          <p:cNvSpPr>
            <a:spLocks noGrp="1"/>
          </p:cNvSpPr>
          <p:nvPr>
            <p:ph type="title"/>
          </p:nvPr>
        </p:nvSpPr>
        <p:spPr/>
        <p:txBody>
          <a:bodyPr/>
          <a:lstStyle/>
          <a:p>
            <a:r>
              <a:rPr lang="it-IT" dirty="0" err="1"/>
              <a:t>Prototype</a:t>
            </a:r>
            <a:r>
              <a:rPr lang="it-IT" dirty="0"/>
              <a:t> </a:t>
            </a:r>
            <a:r>
              <a:rPr lang="it-IT" dirty="0" err="1"/>
              <a:t>specifications</a:t>
            </a:r>
            <a:endParaRPr lang="en-GB" dirty="0"/>
          </a:p>
        </p:txBody>
      </p:sp>
      <p:sp>
        <p:nvSpPr>
          <p:cNvPr id="3" name="Segnaposto contenuto 2">
            <a:extLst>
              <a:ext uri="{FF2B5EF4-FFF2-40B4-BE49-F238E27FC236}">
                <a16:creationId xmlns:a16="http://schemas.microsoft.com/office/drawing/2014/main" id="{D565F9EA-0949-4C35-8F4A-BF3D6B44B2F7}"/>
              </a:ext>
            </a:extLst>
          </p:cNvPr>
          <p:cNvSpPr>
            <a:spLocks noGrp="1"/>
          </p:cNvSpPr>
          <p:nvPr>
            <p:ph idx="1"/>
          </p:nvPr>
        </p:nvSpPr>
        <p:spPr>
          <a:xfrm>
            <a:off x="1097280" y="1845733"/>
            <a:ext cx="10058400" cy="4725663"/>
          </a:xfrm>
        </p:spPr>
        <p:txBody>
          <a:bodyPr>
            <a:normAutofit lnSpcReduction="10000"/>
          </a:bodyPr>
          <a:lstStyle/>
          <a:p>
            <a:r>
              <a:rPr lang="it-IT" dirty="0" err="1"/>
              <a:t>Microcontrollers</a:t>
            </a:r>
            <a:endParaRPr lang="it-IT" dirty="0"/>
          </a:p>
          <a:p>
            <a:r>
              <a:rPr lang="it-IT" dirty="0" err="1"/>
              <a:t>Sensors</a:t>
            </a:r>
            <a:r>
              <a:rPr lang="it-IT" dirty="0"/>
              <a:t> and </a:t>
            </a:r>
            <a:r>
              <a:rPr lang="it-IT" dirty="0" err="1"/>
              <a:t>actuators</a:t>
            </a:r>
            <a:endParaRPr lang="it-IT" dirty="0"/>
          </a:p>
          <a:p>
            <a:r>
              <a:rPr lang="it-IT" dirty="0"/>
              <a:t>FSM for </a:t>
            </a:r>
            <a:r>
              <a:rPr lang="it-IT" dirty="0" err="1"/>
              <a:t>buttons</a:t>
            </a:r>
            <a:endParaRPr lang="it-IT" dirty="0"/>
          </a:p>
          <a:p>
            <a:r>
              <a:rPr lang="it-IT" dirty="0"/>
              <a:t>Servo </a:t>
            </a:r>
            <a:r>
              <a:rPr lang="it-IT" dirty="0" err="1"/>
              <a:t>logic</a:t>
            </a:r>
            <a:endParaRPr lang="it-IT" dirty="0"/>
          </a:p>
          <a:p>
            <a:r>
              <a:rPr lang="it-IT" dirty="0" err="1"/>
              <a:t>Communication</a:t>
            </a:r>
            <a:r>
              <a:rPr lang="it-IT" dirty="0"/>
              <a:t> </a:t>
            </a:r>
            <a:r>
              <a:rPr lang="it-IT" dirty="0" err="1"/>
              <a:t>Protocols</a:t>
            </a:r>
            <a:r>
              <a:rPr lang="it-IT" dirty="0"/>
              <a:t> (Serial, HTTP e MQTT) and </a:t>
            </a:r>
            <a:r>
              <a:rPr lang="it-IT" dirty="0" err="1"/>
              <a:t>messages</a:t>
            </a:r>
            <a:r>
              <a:rPr lang="it-IT" dirty="0"/>
              <a:t> </a:t>
            </a:r>
            <a:r>
              <a:rPr lang="it-IT" dirty="0" err="1"/>
              <a:t>structure</a:t>
            </a:r>
            <a:endParaRPr lang="it-IT" dirty="0"/>
          </a:p>
          <a:p>
            <a:r>
              <a:rPr lang="it-IT" dirty="0"/>
              <a:t>Bridges</a:t>
            </a:r>
          </a:p>
          <a:p>
            <a:r>
              <a:rPr lang="it-IT" dirty="0"/>
              <a:t>Engine</a:t>
            </a:r>
          </a:p>
          <a:p>
            <a:r>
              <a:rPr lang="en-GB" dirty="0"/>
              <a:t>Web App</a:t>
            </a:r>
          </a:p>
          <a:p>
            <a:r>
              <a:rPr lang="en-GB" dirty="0"/>
              <a:t>Telegram Bot</a:t>
            </a:r>
          </a:p>
          <a:p>
            <a:r>
              <a:rPr lang="en-GB" dirty="0"/>
              <a:t>DB </a:t>
            </a:r>
            <a:r>
              <a:rPr lang="en-GB" dirty="0" err="1"/>
              <a:t>Sqlite</a:t>
            </a:r>
            <a:r>
              <a:rPr lang="en-GB" dirty="0"/>
              <a:t> structure</a:t>
            </a:r>
          </a:p>
          <a:p>
            <a:r>
              <a:rPr lang="en-GB" dirty="0"/>
              <a:t>Neighbours dependency in case of uncertainty</a:t>
            </a:r>
          </a:p>
        </p:txBody>
      </p:sp>
    </p:spTree>
    <p:extLst>
      <p:ext uri="{BB962C8B-B14F-4D97-AF65-F5344CB8AC3E}">
        <p14:creationId xmlns:p14="http://schemas.microsoft.com/office/powerpoint/2010/main" val="32833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a:t>Extra: </a:t>
            </a:r>
            <a:r>
              <a:rPr lang="it-IT" dirty="0" err="1"/>
              <a:t>Reinforcement</a:t>
            </a:r>
            <a:r>
              <a:rPr lang="it-IT" dirty="0"/>
              <a:t> Learning </a:t>
            </a:r>
            <a:r>
              <a:rPr lang="it-IT" dirty="0" err="1"/>
              <a:t>predictions</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8951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710D1-DF83-49F0-9FDA-46F2987E9AF2}"/>
              </a:ext>
            </a:extLst>
          </p:cNvPr>
          <p:cNvSpPr>
            <a:spLocks noGrp="1"/>
          </p:cNvSpPr>
          <p:nvPr>
            <p:ph type="title"/>
          </p:nvPr>
        </p:nvSpPr>
        <p:spPr/>
        <p:txBody>
          <a:bodyPr/>
          <a:lstStyle/>
          <a:p>
            <a:r>
              <a:rPr lang="it-IT" dirty="0"/>
              <a:t>Video DEMO?</a:t>
            </a:r>
            <a:endParaRPr lang="en-GB" dirty="0"/>
          </a:p>
        </p:txBody>
      </p:sp>
      <p:sp>
        <p:nvSpPr>
          <p:cNvPr id="3" name="Segnaposto contenuto 2">
            <a:extLst>
              <a:ext uri="{FF2B5EF4-FFF2-40B4-BE49-F238E27FC236}">
                <a16:creationId xmlns:a16="http://schemas.microsoft.com/office/drawing/2014/main" id="{53D4C992-EBC0-426B-BC95-364C0886BC6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109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F1776F-C3F7-4D03-AB4B-FB3887D1197A}"/>
              </a:ext>
            </a:extLst>
          </p:cNvPr>
          <p:cNvSpPr>
            <a:spLocks noGrp="1"/>
          </p:cNvSpPr>
          <p:nvPr>
            <p:ph type="title"/>
          </p:nvPr>
        </p:nvSpPr>
        <p:spPr/>
        <p:txBody>
          <a:bodyPr/>
          <a:lstStyle/>
          <a:p>
            <a:r>
              <a:rPr lang="it-IT" dirty="0"/>
              <a:t>Picture of </a:t>
            </a:r>
            <a:r>
              <a:rPr lang="it-IT" dirty="0" err="1"/>
              <a:t>our</a:t>
            </a:r>
            <a:r>
              <a:rPr lang="it-IT" dirty="0"/>
              <a:t> </a:t>
            </a:r>
            <a:r>
              <a:rPr lang="it-IT" dirty="0" err="1"/>
              <a:t>prototype</a:t>
            </a:r>
            <a:endParaRPr lang="en-GB" dirty="0"/>
          </a:p>
        </p:txBody>
      </p:sp>
      <p:sp>
        <p:nvSpPr>
          <p:cNvPr id="3" name="Segnaposto contenuto 2">
            <a:extLst>
              <a:ext uri="{FF2B5EF4-FFF2-40B4-BE49-F238E27FC236}">
                <a16:creationId xmlns:a16="http://schemas.microsoft.com/office/drawing/2014/main" id="{02C4A48C-4C8D-4434-8101-CD24831EAC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1931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automatically open or close the shutters of your house depending on weather conditions. Its scalability allows it to be used not only by you, but also by your neighbours, aiming to control the shutters of several houses simultaneously.</a:t>
            </a:r>
          </a:p>
        </p:txBody>
      </p:sp>
    </p:spTree>
    <p:extLst>
      <p:ext uri="{BB962C8B-B14F-4D97-AF65-F5344CB8AC3E}">
        <p14:creationId xmlns:p14="http://schemas.microsoft.com/office/powerpoint/2010/main" val="136866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err="1"/>
              <a:t>Introduction</a:t>
            </a:r>
            <a:r>
              <a:rPr lang="it-IT" dirty="0"/>
              <a:t> (1)</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p:txBody>
          <a:bodyPr>
            <a:normAutofit fontScale="92500"/>
          </a:bodyPr>
          <a:lstStyle/>
          <a:p>
            <a:pPr marL="0" indent="0">
              <a:buNone/>
            </a:pPr>
            <a:r>
              <a:rPr lang="en-GB" sz="2400" dirty="0"/>
              <a:t>You don’t have to worry about anything, the system takes care of your house for you: </a:t>
            </a:r>
          </a:p>
          <a:p>
            <a:pPr marL="457200" indent="-457200">
              <a:buFont typeface="+mj-lt"/>
              <a:buAutoNum type="arabicPeriod"/>
            </a:pPr>
            <a:r>
              <a:rPr lang="en-GB" sz="2400" dirty="0"/>
              <a:t>You will be notified directly on your smartphone when a decision is taken by the system, and you can feed back if you liked that decision or not, giving us the possibility to improve based on your habits! So that the system learn how to perfectly fit your needs</a:t>
            </a:r>
          </a:p>
          <a:p>
            <a:pPr marL="457200" indent="-457200">
              <a:buFont typeface="+mj-lt"/>
              <a:buAutoNum type="arabicPeriod"/>
            </a:pPr>
            <a:r>
              <a:rPr lang="en-GB" sz="2400" dirty="0"/>
              <a:t>When you are away, you can always control the shutters remotely via web </a:t>
            </a:r>
          </a:p>
          <a:p>
            <a:pPr marL="457200" indent="-457200">
              <a:buFont typeface="+mj-lt"/>
              <a:buAutoNum type="arabicPeriod"/>
            </a:pPr>
            <a:r>
              <a:rPr lang="en-GB" sz="2400" dirty="0"/>
              <a:t>Obviously, you can control the shutters manually thanks to specific buttons installed in your house</a:t>
            </a:r>
          </a:p>
          <a:p>
            <a:pPr marL="457200" indent="-457200">
              <a:buFont typeface="+mj-lt"/>
              <a:buAutoNum type="arabicPeriod"/>
            </a:pPr>
            <a:r>
              <a:rPr lang="en-GB" sz="2400" dirty="0"/>
              <a:t>The system takes into account your neighbours action 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Introduction</a:t>
            </a:r>
            <a:r>
              <a:rPr lang="it-IT" dirty="0"/>
              <a:t> (2)</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easy to </a:t>
            </a:r>
            <a:r>
              <a:rPr lang="it-IT" sz="2400" dirty="0" err="1"/>
              <a:t>install</a:t>
            </a:r>
            <a:r>
              <a:rPr lang="it-IT" sz="2400" dirty="0"/>
              <a:t>. </a:t>
            </a:r>
            <a:r>
              <a:rPr lang="it-IT" sz="2400" dirty="0" err="1"/>
              <a:t>It’s</a:t>
            </a:r>
            <a:r>
              <a:rPr lang="it-IT" sz="2400" dirty="0"/>
              <a:t> </a:t>
            </a:r>
            <a:r>
              <a:rPr lang="it-IT" sz="2400" dirty="0" err="1"/>
              <a:t>composed</a:t>
            </a:r>
            <a:r>
              <a:rPr lang="it-IT" sz="2400" dirty="0"/>
              <a:t> by:</a:t>
            </a:r>
          </a:p>
          <a:p>
            <a:pPr>
              <a:buFont typeface="Arial" panose="020B0604020202020204" pitchFamily="34" charset="0"/>
              <a:buChar char="•"/>
            </a:pPr>
            <a:r>
              <a:rPr lang="en-GB" sz="2400" dirty="0"/>
              <a:t> A microcontroller, an actuator and a button for each of the windows you want to control</a:t>
            </a:r>
          </a:p>
          <a:p>
            <a:pPr>
              <a:buFont typeface="Arial" panose="020B0604020202020204" pitchFamily="34" charset="0"/>
              <a:buChar char="•"/>
            </a:pPr>
            <a:r>
              <a:rPr lang="en-GB" sz="2400" dirty="0"/>
              <a:t> Some sensors (photoresistor, wind speed sensor) and a control unit for the whole </a:t>
            </a:r>
            <a:r>
              <a:rPr lang="en-GB" sz="2400" dirty="0" err="1"/>
              <a:t>neighborhood</a:t>
            </a:r>
            <a:r>
              <a:rPr lang="en-GB" sz="2400" dirty="0"/>
              <a:t>, which will be installed in a strategic position close to the houses to be managed</a:t>
            </a:r>
          </a:p>
          <a:p>
            <a:pPr>
              <a:buFont typeface="Arial" panose="020B0604020202020204" pitchFamily="34" charset="0"/>
              <a:buChar char="•"/>
            </a:pPr>
            <a:r>
              <a:rPr lang="en-GB" sz="2400" dirty="0"/>
              <a:t> And finally you shall install the Telegram application on your smartphone</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err="1"/>
              <a:t>Why</a:t>
            </a:r>
            <a:r>
              <a:rPr lang="it-IT" dirty="0"/>
              <a:t> </a:t>
            </a:r>
            <a:r>
              <a:rPr lang="it-IT" dirty="0" err="1"/>
              <a:t>chosing</a:t>
            </a:r>
            <a:r>
              <a:rPr lang="it-IT" dirty="0"/>
              <a:t> </a:t>
            </a:r>
            <a:r>
              <a:rPr lang="it-IT" dirty="0" err="1"/>
              <a:t>us</a:t>
            </a:r>
            <a:r>
              <a:rPr lang="it-IT" dirty="0"/>
              <a:t>?</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a:buFont typeface="Arial" panose="020B0604020202020204" pitchFamily="34" charset="0"/>
              <a:buChar char="•"/>
            </a:pPr>
            <a:r>
              <a:rPr lang="it-IT" sz="2400" dirty="0"/>
              <a:t> Easy setup</a:t>
            </a:r>
          </a:p>
          <a:p>
            <a:pPr>
              <a:buFont typeface="Arial" panose="020B0604020202020204" pitchFamily="34" charset="0"/>
              <a:buChar char="•"/>
            </a:pPr>
            <a:r>
              <a:rPr lang="it-IT" sz="2400" dirty="0"/>
              <a:t> Not invasive</a:t>
            </a:r>
          </a:p>
          <a:p>
            <a:pPr>
              <a:buFont typeface="Arial" panose="020B0604020202020204" pitchFamily="34" charset="0"/>
              <a:buChar char="•"/>
            </a:pPr>
            <a:r>
              <a:rPr lang="it-IT" sz="2400" dirty="0"/>
              <a:t> </a:t>
            </a:r>
            <a:r>
              <a:rPr lang="it-IT" sz="2400" dirty="0" err="1"/>
              <a:t>Fully</a:t>
            </a:r>
            <a:r>
              <a:rPr lang="it-IT" sz="2400" dirty="0"/>
              <a:t> </a:t>
            </a:r>
            <a:r>
              <a:rPr lang="it-IT" sz="2400" dirty="0" err="1"/>
              <a:t>autonomous</a:t>
            </a:r>
            <a:endParaRPr lang="it-IT" sz="2400" dirty="0"/>
          </a:p>
          <a:p>
            <a:pPr>
              <a:buFont typeface="Arial" panose="020B0604020202020204" pitchFamily="34" charset="0"/>
              <a:buChar char="•"/>
            </a:pPr>
            <a:r>
              <a:rPr lang="it-IT" sz="2400" dirty="0"/>
              <a:t> Scalable</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2564337073"/>
              </p:ext>
            </p:extLst>
          </p:nvPr>
        </p:nvGraphicFramePr>
        <p:xfrm>
          <a:off x="1096962" y="1846263"/>
          <a:ext cx="10264458" cy="4754880"/>
        </p:xfrm>
        <a:graphic>
          <a:graphicData uri="http://schemas.openxmlformats.org/drawingml/2006/table">
            <a:tbl>
              <a:tblPr firstRow="1" bandRow="1">
                <a:tableStyleId>{5C22544A-7EE6-4342-B048-85BDC9FD1C3A}</a:tableStyleId>
              </a:tblPr>
              <a:tblGrid>
                <a:gridCol w="5132229">
                  <a:extLst>
                    <a:ext uri="{9D8B030D-6E8A-4147-A177-3AD203B41FA5}">
                      <a16:colId xmlns:a16="http://schemas.microsoft.com/office/drawing/2014/main" val="2756493104"/>
                    </a:ext>
                  </a:extLst>
                </a:gridCol>
                <a:gridCol w="5132229">
                  <a:extLst>
                    <a:ext uri="{9D8B030D-6E8A-4147-A177-3AD203B41FA5}">
                      <a16:colId xmlns:a16="http://schemas.microsoft.com/office/drawing/2014/main" val="255278682"/>
                    </a:ext>
                  </a:extLst>
                </a:gridCol>
              </a:tblGrid>
              <a:tr h="348591">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48591">
                <a:tc>
                  <a:txBody>
                    <a:bodyPr/>
                    <a:lstStyle/>
                    <a:p>
                      <a:r>
                        <a:rPr lang="it-IT" dirty="0"/>
                        <a:t>1 </a:t>
                      </a:r>
                      <a:r>
                        <a:rPr lang="it-IT" dirty="0" err="1"/>
                        <a:t>Raspberry</a:t>
                      </a:r>
                      <a:r>
                        <a:rPr lang="it-IT" dirty="0"/>
                        <a:t> Pi for </a:t>
                      </a:r>
                      <a:r>
                        <a:rPr lang="it-IT" dirty="0" err="1"/>
                        <a:t>each</a:t>
                      </a:r>
                      <a:r>
                        <a:rPr lang="it-IT" dirty="0"/>
                        <a:t> window ?</a:t>
                      </a:r>
                      <a:endParaRPr lang="en-GB"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348591">
                <a:tc>
                  <a:txBody>
                    <a:bodyPr/>
                    <a:lstStyle/>
                    <a:p>
                      <a:r>
                        <a:rPr lang="it-IT" dirty="0"/>
                        <a:t>Bridge ?</a:t>
                      </a:r>
                      <a:endParaRPr lang="en-GB" dirty="0"/>
                    </a:p>
                  </a:txBody>
                  <a:tcPr/>
                </a:tc>
                <a:tc>
                  <a:txBody>
                    <a:bodyPr/>
                    <a:lstStyle/>
                    <a:p>
                      <a:r>
                        <a:rPr lang="it-IT" dirty="0"/>
                        <a:t>Laptop </a:t>
                      </a:r>
                      <a:r>
                        <a:rPr lang="it-IT" dirty="0" err="1"/>
                        <a:t>as</a:t>
                      </a:r>
                      <a:r>
                        <a:rPr lang="it-IT" dirty="0"/>
                        <a:t> bridge</a:t>
                      </a:r>
                      <a:endParaRPr lang="en-GB" dirty="0"/>
                    </a:p>
                  </a:txBody>
                  <a:tcPr/>
                </a:tc>
                <a:extLst>
                  <a:ext uri="{0D108BD9-81ED-4DB2-BD59-A6C34878D82A}">
                    <a16:rowId xmlns:a16="http://schemas.microsoft.com/office/drawing/2014/main" val="2789217185"/>
                  </a:ext>
                </a:extLst>
              </a:tr>
              <a:tr h="348591">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48591">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48591">
                <a:tc>
                  <a:txBody>
                    <a:bodyPr/>
                    <a:lstStyle/>
                    <a:p>
                      <a:r>
                        <a:rPr lang="it-IT" dirty="0"/>
                        <a:t>Wind speed </a:t>
                      </a:r>
                      <a:r>
                        <a:rPr lang="it-IT" dirty="0" err="1"/>
                        <a:t>sensor</a:t>
                      </a:r>
                      <a:endParaRPr lang="en-GB"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48591">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app</a:t>
                      </a:r>
                      <a:endParaRPr lang="en-GB" dirty="0"/>
                    </a:p>
                  </a:txBody>
                  <a:tcPr/>
                </a:tc>
                <a:extLst>
                  <a:ext uri="{0D108BD9-81ED-4DB2-BD59-A6C34878D82A}">
                    <a16:rowId xmlns:a16="http://schemas.microsoft.com/office/drawing/2014/main" val="3114653510"/>
                  </a:ext>
                </a:extLst>
              </a:tr>
              <a:tr h="348591">
                <a:tc>
                  <a:txBody>
                    <a:bodyPr/>
                    <a:lstStyle/>
                    <a:p>
                      <a:r>
                        <a:rPr lang="it-IT" dirty="0" err="1"/>
                        <a:t>Reinforcement</a:t>
                      </a:r>
                      <a:r>
                        <a:rPr lang="it-IT" dirty="0"/>
                        <a:t> Learning </a:t>
                      </a:r>
                      <a:r>
                        <a:rPr lang="it-IT" dirty="0" err="1"/>
                        <a:t>approach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Neighbours “control” in case of uncertainty</a:t>
                      </a:r>
                    </a:p>
                  </a:txBody>
                  <a:tcPr/>
                </a:tc>
                <a:extLst>
                  <a:ext uri="{0D108BD9-81ED-4DB2-BD59-A6C34878D82A}">
                    <a16:rowId xmlns:a16="http://schemas.microsoft.com/office/drawing/2014/main" val="585352931"/>
                  </a:ext>
                </a:extLst>
              </a:tr>
              <a:tr h="348591">
                <a:tc>
                  <a:txBody>
                    <a:bodyPr/>
                    <a:lstStyle/>
                    <a:p>
                      <a:endParaRPr lang="en-GB"/>
                    </a:p>
                  </a:txBody>
                  <a:tcPr/>
                </a:tc>
                <a:tc>
                  <a:txBody>
                    <a:bodyPr/>
                    <a:lstStyle/>
                    <a:p>
                      <a:endParaRPr lang="en-GB"/>
                    </a:p>
                  </a:txBody>
                  <a:tcPr/>
                </a:tc>
                <a:extLst>
                  <a:ext uri="{0D108BD9-81ED-4DB2-BD59-A6C34878D82A}">
                    <a16:rowId xmlns:a16="http://schemas.microsoft.com/office/drawing/2014/main" val="2260442217"/>
                  </a:ext>
                </a:extLst>
              </a:tr>
              <a:tr h="348591">
                <a:tc>
                  <a:txBody>
                    <a:bodyPr/>
                    <a:lstStyle/>
                    <a:p>
                      <a:endParaRPr lang="en-GB"/>
                    </a:p>
                  </a:txBody>
                  <a:tcPr/>
                </a:tc>
                <a:tc>
                  <a:txBody>
                    <a:bodyPr/>
                    <a:lstStyle/>
                    <a:p>
                      <a:endParaRPr lang="en-GB"/>
                    </a:p>
                  </a:txBody>
                  <a:tcPr/>
                </a:tc>
                <a:extLst>
                  <a:ext uri="{0D108BD9-81ED-4DB2-BD59-A6C34878D82A}">
                    <a16:rowId xmlns:a16="http://schemas.microsoft.com/office/drawing/2014/main" val="1795330393"/>
                  </a:ext>
                </a:extLst>
              </a:tr>
              <a:tr h="348591">
                <a:tc>
                  <a:txBody>
                    <a:bodyPr/>
                    <a:lstStyle/>
                    <a:p>
                      <a:endParaRPr lang="en-GB"/>
                    </a:p>
                  </a:txBody>
                  <a:tcPr/>
                </a:tc>
                <a:tc>
                  <a:txBody>
                    <a:bodyPr/>
                    <a:lstStyle/>
                    <a:p>
                      <a:endParaRPr lang="en-GB"/>
                    </a:p>
                  </a:txBody>
                  <a:tcPr/>
                </a:tc>
                <a:extLst>
                  <a:ext uri="{0D108BD9-81ED-4DB2-BD59-A6C34878D82A}">
                    <a16:rowId xmlns:a16="http://schemas.microsoft.com/office/drawing/2014/main" val="2664202631"/>
                  </a:ext>
                </a:extLst>
              </a:tr>
              <a:tr h="348591">
                <a:tc>
                  <a:txBody>
                    <a:bodyPr/>
                    <a:lstStyle/>
                    <a:p>
                      <a:endParaRPr lang="en-GB"/>
                    </a:p>
                  </a:txBody>
                  <a:tcPr/>
                </a:tc>
                <a:tc>
                  <a:txBody>
                    <a:bodyPr/>
                    <a:lstStyle/>
                    <a:p>
                      <a:endParaRPr lang="en-GB"/>
                    </a:p>
                  </a:txBody>
                  <a:tcPr/>
                </a:tc>
                <a:extLst>
                  <a:ext uri="{0D108BD9-81ED-4DB2-BD59-A6C34878D82A}">
                    <a16:rowId xmlns:a16="http://schemas.microsoft.com/office/drawing/2014/main" val="1260594161"/>
                  </a:ext>
                </a:extLst>
              </a:tr>
              <a:tr h="348591">
                <a:tc>
                  <a:txBody>
                    <a:bodyPr/>
                    <a:lstStyle/>
                    <a:p>
                      <a:endParaRPr lang="en-GB"/>
                    </a:p>
                  </a:txBody>
                  <a:tcPr/>
                </a:tc>
                <a:tc>
                  <a:txBody>
                    <a:bodyPr/>
                    <a:lstStyle/>
                    <a:p>
                      <a:endParaRPr lang="en-GB" dirty="0"/>
                    </a:p>
                  </a:txBody>
                  <a:tcPr/>
                </a:tc>
                <a:extLst>
                  <a:ext uri="{0D108BD9-81ED-4DB2-BD59-A6C34878D82A}">
                    <a16:rowId xmlns:a16="http://schemas.microsoft.com/office/drawing/2014/main" val="2855681076"/>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334</TotalTime>
  <Words>456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Retrospettivo</vt:lpstr>
      <vt:lpstr>Smart neighborhood system for shutters management</vt:lpstr>
      <vt:lpstr>Picture of our prototype</vt:lpstr>
      <vt:lpstr>Introduction</vt:lpstr>
      <vt:lpstr>Introduction (1)</vt:lpstr>
      <vt:lpstr>Introduction (2)</vt:lpstr>
      <vt:lpstr>Why chosing us?</vt:lpstr>
      <vt:lpstr>Architecture: real model</vt:lpstr>
      <vt:lpstr>Architecture: prototype</vt:lpstr>
      <vt:lpstr>Real model vs prototype</vt:lpstr>
      <vt:lpstr>Prototype specifications</vt:lpstr>
      <vt:lpstr>Extra: Reinforcement Learning predictions</vt:lpstr>
      <vt:lpstr>Video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25</cp:revision>
  <dcterms:created xsi:type="dcterms:W3CDTF">2022-03-31T17:42:34Z</dcterms:created>
  <dcterms:modified xsi:type="dcterms:W3CDTF">2022-04-03T14:08:38Z</dcterms:modified>
</cp:coreProperties>
</file>