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0" autoAdjust="0"/>
    <p:restoredTop sz="94660"/>
  </p:normalViewPr>
  <p:slideViewPr>
    <p:cSldViewPr snapToGrid="0">
      <p:cViewPr varScale="1">
        <p:scale>
          <a:sx n="72" d="100"/>
          <a:sy n="72"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24/05/2022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‹N›</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‹N›</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24/05/2022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lstStyle/>
          <a:p>
            <a:r>
              <a:rPr lang="en-GB" dirty="0"/>
              <a:t>A Telegram bot called </a:t>
            </a:r>
            <a:r>
              <a:rPr lang="en-GB" i="1" dirty="0" err="1"/>
              <a:t>smart_neighborhood</a:t>
            </a:r>
            <a:r>
              <a:rPr lang="en-GB" dirty="0"/>
              <a:t> is used to </a:t>
            </a:r>
            <a:r>
              <a:rPr lang="en-GB" b="1" dirty="0"/>
              <a:t>notify the house’s owners whenever the system decides to move the windows</a:t>
            </a:r>
            <a:r>
              <a:rPr lang="en-GB" dirty="0"/>
              <a:t>. The bot has two simple commands:</a:t>
            </a:r>
          </a:p>
          <a:p>
            <a:pPr>
              <a:buFont typeface="Arial" panose="020B0604020202020204" pitchFamily="34" charset="0"/>
              <a:buChar char="•"/>
            </a:pPr>
            <a:r>
              <a:rPr lang="en-GB" dirty="0"/>
              <a:t> </a:t>
            </a:r>
            <a:r>
              <a:rPr lang="en-GB" i="1" dirty="0"/>
              <a:t>/start, </a:t>
            </a:r>
            <a:r>
              <a:rPr lang="en-GB" dirty="0"/>
              <a:t>that is automatically called when the bot is started, gives a welcome message and store, if new, the user in the database;</a:t>
            </a:r>
          </a:p>
          <a:p>
            <a:pPr>
              <a:buFont typeface="Arial" panose="020B0604020202020204" pitchFamily="34" charset="0"/>
              <a:buChar char="•"/>
            </a:pPr>
            <a:r>
              <a:rPr lang="en-GB" dirty="0"/>
              <a:t> </a:t>
            </a:r>
            <a:r>
              <a:rPr lang="en-GB" i="1" dirty="0"/>
              <a:t>/help, </a:t>
            </a:r>
            <a:r>
              <a:rPr lang="en-GB" dirty="0"/>
              <a:t>which gives a short description of bot’s functionalities.</a:t>
            </a:r>
          </a:p>
          <a:p>
            <a:r>
              <a:rPr lang="en-GB"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 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 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 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sz="2400" dirty="0"/>
              <a:t>The “vanilla” Q-Learning uses a </a:t>
            </a:r>
            <a:r>
              <a:rPr lang="en-GB" sz="2400" b="1" dirty="0"/>
              <a:t>Q-table </a:t>
            </a:r>
            <a:r>
              <a:rPr lang="en-GB" sz="2400" dirty="0"/>
              <a:t>that maps a state-action pair to a </a:t>
            </a:r>
            <a:r>
              <a:rPr lang="en-GB" sz="2400" b="1" dirty="0"/>
              <a:t>Q-value</a:t>
            </a:r>
            <a:r>
              <a:rPr lang="en-GB" sz="2400" dirty="0"/>
              <a:t> (the maximum expected future reward) which the agent will learn. </a:t>
            </a:r>
          </a:p>
          <a:p>
            <a:pPr marL="0" indent="0">
              <a:buNone/>
            </a:pPr>
            <a:r>
              <a:rPr lang="en-GB" sz="2400" dirty="0"/>
              <a:t>As the agent tries out different actions at different states through trial and error, following an explorative policy,</a:t>
            </a:r>
            <a:r>
              <a:rPr lang="en-GB" sz="2400" b="1" dirty="0"/>
              <a:t> </a:t>
            </a:r>
            <a:r>
              <a:rPr lang="en-GB" sz="2400" dirty="0"/>
              <a:t>the agent learns each state-action pair’s expected reward and updates the Q-table with the new Q-value.</a:t>
            </a:r>
          </a:p>
          <a:p>
            <a:pPr marL="0" indent="0">
              <a:buNone/>
            </a:pPr>
            <a:r>
              <a:rPr lang="en-GB" sz="2400" dirty="0"/>
              <a:t>After an agent has learned the optimal Q-value of each state-action pair, the agent at state S has to choose the action A associated with the maximum Q-value following a greedy policy.</a:t>
            </a:r>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the Q-table after each step.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for example, an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for example, with an epsilon-greedy policy)</a:t>
            </a:r>
          </a:p>
          <a:p>
            <a:r>
              <a:rPr lang="en-GB" b="1" dirty="0"/>
              <a:t>a</a:t>
            </a:r>
            <a:r>
              <a:rPr lang="en-GB" dirty="0"/>
              <a:t> = the action used to update the Q-value at the current state S (chosen with a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 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1757</TotalTime>
  <Words>2588</Words>
  <Application>Microsoft Office PowerPoint</Application>
  <PresentationFormat>Widescreen</PresentationFormat>
  <Paragraphs>184</Paragraphs>
  <Slides>32</Slides>
  <Notes>0</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MATTEO</cp:lastModifiedBy>
  <cp:revision>124</cp:revision>
  <dcterms:created xsi:type="dcterms:W3CDTF">2022-03-31T17:42:34Z</dcterms:created>
  <dcterms:modified xsi:type="dcterms:W3CDTF">2022-05-24T10:21:28Z</dcterms:modified>
</cp:coreProperties>
</file>