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73" r:id="rId31"/>
    <p:sldId id="274" r:id="rId32"/>
    <p:sldId id="293"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5"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854484574"/>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dirty="0"/>
                        <a:t>Deep </a:t>
                      </a:r>
                      <a:r>
                        <a:rPr lang="it-IT" dirty="0" err="1"/>
                        <a:t>Reinforcement</a:t>
                      </a:r>
                      <a:r>
                        <a:rPr lang="it-IT"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dirty="0"/>
              <a:t>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p>
          <a:p>
            <a:pPr marL="285750" indent="-285750">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p>
          <a:p>
            <a:pPr marL="285750" indent="-285750">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p>
          <a:p>
            <a:pPr marL="285750" indent="-285750">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dirty="0"/>
              <a:t>The “vanilla” Q-Learning uses a </a:t>
            </a:r>
            <a:r>
              <a:rPr lang="en-GB" b="1" dirty="0"/>
              <a:t>Q-table </a:t>
            </a:r>
            <a:r>
              <a:rPr lang="en-GB" dirty="0"/>
              <a:t>that maps a state-action pair to a </a:t>
            </a:r>
            <a:r>
              <a:rPr lang="en-GB" b="1" dirty="0"/>
              <a:t>Q-value</a:t>
            </a:r>
            <a:r>
              <a:rPr lang="en-GB" dirty="0"/>
              <a:t> (the maximum expected future reward) which the agent will learn. As the agent tries out different actions at different states through trial and error (</a:t>
            </a:r>
            <a:r>
              <a:rPr lang="en-GB" b="1" dirty="0"/>
              <a:t>exploration)</a:t>
            </a:r>
            <a:r>
              <a:rPr lang="en-GB" dirty="0"/>
              <a:t>, the agent learns each state-action pair’s expected reward and updates the Q-table with the new Q-value. After an agent has learned the Q-value of each state-action pair, the agent at state S has to choose an action A </a:t>
            </a:r>
            <a:r>
              <a:rPr lang="en-GB" b="1" dirty="0"/>
              <a:t>(exploitation). </a:t>
            </a:r>
            <a:r>
              <a:rPr lang="en-GB" dirty="0"/>
              <a:t>The most common approaches are:</a:t>
            </a:r>
          </a:p>
          <a:p>
            <a:pPr>
              <a:buFont typeface="Arial" panose="020B0604020202020204" pitchFamily="34" charset="0"/>
              <a:buChar char="•"/>
            </a:pPr>
            <a:r>
              <a:rPr lang="en-GB" dirty="0"/>
              <a:t> </a:t>
            </a:r>
            <a:r>
              <a:rPr lang="en-GB" b="1" dirty="0"/>
              <a:t>Greedy strategy</a:t>
            </a:r>
            <a:r>
              <a:rPr lang="en-GB" dirty="0"/>
              <a:t>: maximizes the expected reward by choosing the action A with the highest Q-value</a:t>
            </a:r>
            <a:endParaRPr lang="en-GB" b="1" dirty="0"/>
          </a:p>
          <a:p>
            <a:pPr>
              <a:buFont typeface="Arial" panose="020B0604020202020204" pitchFamily="34" charset="0"/>
              <a:buChar char="•"/>
            </a:pPr>
            <a:r>
              <a:rPr lang="en-GB" b="1" dirty="0"/>
              <a:t> Epsilon greedy strategy: </a:t>
            </a:r>
            <a:r>
              <a:rPr lang="en-GB" dirty="0"/>
              <a:t>at every time step chooses a random action with probability epsilon and the best known action at the agent’s current state with probability 1 – epsilon. Epsilon is initialized to 1, meaning every step is random at the start. As the agent takes more and more steps, the value of epsilon decreases and the agent starts to try existing known good actions.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10000"/>
          </a:bodyPr>
          <a:lstStyle/>
          <a:p>
            <a:r>
              <a:rPr lang="en-GB" dirty="0"/>
              <a:t>The </a:t>
            </a:r>
            <a:r>
              <a:rPr lang="en-GB" b="1" dirty="0"/>
              <a:t>Bellman Equation</a:t>
            </a:r>
            <a:r>
              <a:rPr lang="en-GB" dirty="0"/>
              <a:t> tells us how to update our Q-table after each step we take. The agent updates the current Q-value with the estimated optimal future reward which assumes that the agent takes the best current known action.</a:t>
            </a:r>
          </a:p>
          <a:p>
            <a:r>
              <a:rPr lang="en-GB" b="1" dirty="0"/>
              <a:t>S</a:t>
            </a:r>
            <a:r>
              <a:rPr lang="en-GB" dirty="0"/>
              <a:t> = the State or Observation</a:t>
            </a:r>
          </a:p>
          <a:p>
            <a:endParaRPr lang="en-GB" b="1" dirty="0"/>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it-IT" dirty="0"/>
              <a:t>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in </a:t>
            </a:r>
            <a:r>
              <a:rPr lang="it-IT" dirty="0" err="1"/>
              <a:t>which</a:t>
            </a:r>
            <a:r>
              <a:rPr lang="it-IT" dirty="0"/>
              <a:t> </a:t>
            </a:r>
            <a:r>
              <a:rPr lang="it-IT" b="1" dirty="0"/>
              <a:t>a </a:t>
            </a:r>
            <a:r>
              <a:rPr lang="en-GB" b="1" dirty="0"/>
              <a:t>neural network maps input states to (action, Q-value) pairs.</a:t>
            </a:r>
          </a:p>
        </p:txBody>
      </p:sp>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5059626"/>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4172068" y="2534746"/>
            <a:ext cx="3847863" cy="252488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1DD09A-A67E-4C04-BE28-FD29C5FB4AC9}"/>
              </a:ext>
            </a:extLst>
          </p:cNvPr>
          <p:cNvSpPr>
            <a:spLocks noGrp="1"/>
          </p:cNvSpPr>
          <p:nvPr>
            <p:ph type="title"/>
          </p:nvPr>
        </p:nvSpPr>
        <p:spPr/>
        <p:txBody>
          <a:bodyPr/>
          <a:lstStyle/>
          <a:p>
            <a:pPr marL="1371600" indent="-1371600">
              <a:buFont typeface="+mj-lt"/>
              <a:buAutoNum type="arabicPeriod" startAt="5"/>
            </a:pPr>
            <a:r>
              <a:rPr lang="it-IT" dirty="0"/>
              <a:t>Video demo</a:t>
            </a:r>
            <a:endParaRPr lang="en-GB" dirty="0"/>
          </a:p>
        </p:txBody>
      </p:sp>
    </p:spTree>
    <p:extLst>
      <p:ext uri="{BB962C8B-B14F-4D97-AF65-F5344CB8AC3E}">
        <p14:creationId xmlns:p14="http://schemas.microsoft.com/office/powerpoint/2010/main" val="151099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646</TotalTime>
  <Words>2110</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Arial</vt:lpstr>
      <vt:lpstr>Calibri</vt:lpstr>
      <vt:lpstr>Calibri Light</vt:lpstr>
      <vt:lpstr>Cambria Math</vt:lpstr>
      <vt:lpstr>Lao UI</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Video demo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86</cp:revision>
  <dcterms:created xsi:type="dcterms:W3CDTF">2022-03-31T17:42:34Z</dcterms:created>
  <dcterms:modified xsi:type="dcterms:W3CDTF">2022-04-27T12:26:55Z</dcterms:modified>
</cp:coreProperties>
</file>