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86" r:id="rId4"/>
    <p:sldId id="257" r:id="rId5"/>
    <p:sldId id="258" r:id="rId6"/>
    <p:sldId id="265" r:id="rId7"/>
    <p:sldId id="267" r:id="rId8"/>
    <p:sldId id="287" r:id="rId9"/>
    <p:sldId id="259" r:id="rId10"/>
    <p:sldId id="260" r:id="rId11"/>
    <p:sldId id="288" r:id="rId12"/>
    <p:sldId id="268" r:id="rId13"/>
    <p:sldId id="262" r:id="rId14"/>
    <p:sldId id="278" r:id="rId15"/>
    <p:sldId id="282" r:id="rId16"/>
    <p:sldId id="275" r:id="rId17"/>
    <p:sldId id="280" r:id="rId18"/>
    <p:sldId id="283" r:id="rId19"/>
    <p:sldId id="276" r:id="rId20"/>
    <p:sldId id="285" r:id="rId21"/>
    <p:sldId id="289" r:id="rId22"/>
    <p:sldId id="277" r:id="rId23"/>
    <p:sldId id="284" r:id="rId24"/>
    <p:sldId id="279" r:id="rId25"/>
    <p:sldId id="290" r:id="rId26"/>
    <p:sldId id="291" r:id="rId27"/>
    <p:sldId id="292" r:id="rId28"/>
    <p:sldId id="263" r:id="rId29"/>
    <p:sldId id="269" r:id="rId30"/>
    <p:sldId id="270" r:id="rId31"/>
    <p:sldId id="271" r:id="rId32"/>
    <p:sldId id="273" r:id="rId33"/>
    <p:sldId id="274" r:id="rId34"/>
    <p:sldId id="26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65" autoAdjust="0"/>
    <p:restoredTop sz="94660"/>
  </p:normalViewPr>
  <p:slideViewPr>
    <p:cSldViewPr snapToGrid="0">
      <p:cViewPr varScale="1">
        <p:scale>
          <a:sx n="140" d="100"/>
          <a:sy n="140" d="100"/>
        </p:scale>
        <p:origin x="216"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06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415980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353715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288347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86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BE6B674-AADE-49EF-9780-6CBE5B9EDB57}" type="datetimeFigureOut">
              <a:rPr lang="en-GB" smtClean="0"/>
              <a:t>27/04/2022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428802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BE6B674-AADE-49EF-9780-6CBE5B9EDB57}" type="datetimeFigureOut">
              <a:rPr lang="en-GB" smtClean="0"/>
              <a:t>27/04/2022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37203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BE6B674-AADE-49EF-9780-6CBE5B9EDB57}" type="datetimeFigureOut">
              <a:rPr lang="en-GB" smtClean="0"/>
              <a:t>27/04/2022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7954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E6B674-AADE-49EF-9780-6CBE5B9EDB57}" type="datetimeFigureOut">
              <a:rPr lang="en-GB" smtClean="0"/>
              <a:t>27/04/2022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76779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E6B674-AADE-49EF-9780-6CBE5B9EDB57}" type="datetimeFigureOut">
              <a:rPr lang="en-GB" smtClean="0"/>
              <a:t>27/04/2022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3125B1-4250-40AD-8036-A38D44547BC7}" type="slidenum">
              <a:rPr lang="en-GB" smtClean="0"/>
              <a:t>‹#›</a:t>
            </a:fld>
            <a:endParaRPr lang="en-GB"/>
          </a:p>
        </p:txBody>
      </p:sp>
    </p:spTree>
    <p:extLst>
      <p:ext uri="{BB962C8B-B14F-4D97-AF65-F5344CB8AC3E}">
        <p14:creationId xmlns:p14="http://schemas.microsoft.com/office/powerpoint/2010/main" val="165628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BE6B674-AADE-49EF-9780-6CBE5B9EDB57}" type="datetimeFigureOut">
              <a:rPr lang="en-GB" smtClean="0"/>
              <a:t>27/04/2022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260882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E6B674-AADE-49EF-9780-6CBE5B9EDB57}" type="datetimeFigureOut">
              <a:rPr lang="en-GB" smtClean="0"/>
              <a:t>27/04/2022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53125B1-4250-40AD-8036-A38D44547BC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4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4E3F69-4758-4702-A6E4-35430D7EAF7D}"/>
              </a:ext>
            </a:extLst>
          </p:cNvPr>
          <p:cNvSpPr>
            <a:spLocks noGrp="1"/>
          </p:cNvSpPr>
          <p:nvPr>
            <p:ph type="ctrTitle"/>
          </p:nvPr>
        </p:nvSpPr>
        <p:spPr>
          <a:xfrm>
            <a:off x="1097280" y="1881808"/>
            <a:ext cx="7874442" cy="2443303"/>
          </a:xfrm>
        </p:spPr>
        <p:txBody>
          <a:bodyPr>
            <a:normAutofit/>
          </a:bodyPr>
          <a:lstStyle/>
          <a:p>
            <a:r>
              <a:rPr lang="it-IT" sz="6000" dirty="0"/>
              <a:t>Smart </a:t>
            </a:r>
            <a:r>
              <a:rPr lang="it-IT" sz="6000" dirty="0" err="1"/>
              <a:t>neighborhood</a:t>
            </a:r>
            <a:r>
              <a:rPr lang="it-IT" sz="6000" dirty="0"/>
              <a:t> system for </a:t>
            </a:r>
            <a:r>
              <a:rPr lang="it-IT" sz="6000" dirty="0" err="1"/>
              <a:t>shutters</a:t>
            </a:r>
            <a:r>
              <a:rPr lang="it-IT" sz="6000" dirty="0"/>
              <a:t> management</a:t>
            </a:r>
            <a:endParaRPr lang="en-GB" sz="6000" dirty="0"/>
          </a:p>
        </p:txBody>
      </p:sp>
      <p:sp>
        <p:nvSpPr>
          <p:cNvPr id="3" name="Sottotitolo 2">
            <a:extLst>
              <a:ext uri="{FF2B5EF4-FFF2-40B4-BE49-F238E27FC236}">
                <a16:creationId xmlns:a16="http://schemas.microsoft.com/office/drawing/2014/main" id="{58FA9606-6484-4753-A497-7B636D4E2B4D}"/>
              </a:ext>
            </a:extLst>
          </p:cNvPr>
          <p:cNvSpPr>
            <a:spLocks noGrp="1"/>
          </p:cNvSpPr>
          <p:nvPr>
            <p:ph type="subTitle" idx="1"/>
          </p:nvPr>
        </p:nvSpPr>
        <p:spPr/>
        <p:txBody>
          <a:bodyPr/>
          <a:lstStyle/>
          <a:p>
            <a:r>
              <a:rPr lang="it-IT" cap="none" dirty="0"/>
              <a:t>Baraldi Francesco, Pagliani Matteo</a:t>
            </a:r>
            <a:endParaRPr lang="en-GB" cap="none" dirty="0"/>
          </a:p>
        </p:txBody>
      </p:sp>
      <p:pic>
        <p:nvPicPr>
          <p:cNvPr id="13" name="Immagine 12">
            <a:extLst>
              <a:ext uri="{FF2B5EF4-FFF2-40B4-BE49-F238E27FC236}">
                <a16:creationId xmlns:a16="http://schemas.microsoft.com/office/drawing/2014/main" id="{C112B23D-DDF4-4F39-A28F-5C072F0AB966}"/>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8000680" y="1881808"/>
            <a:ext cx="3157771" cy="16102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197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5B98F-C9B7-4945-9186-A9AF31A73BAB}"/>
              </a:ext>
            </a:extLst>
          </p:cNvPr>
          <p:cNvSpPr>
            <a:spLocks noGrp="1"/>
          </p:cNvSpPr>
          <p:nvPr>
            <p:ph type="title"/>
          </p:nvPr>
        </p:nvSpPr>
        <p:spPr>
          <a:xfrm>
            <a:off x="1097280" y="-269988"/>
            <a:ext cx="10058400" cy="1450757"/>
          </a:xfrm>
        </p:spPr>
        <p:txBody>
          <a:bodyPr/>
          <a:lstStyle/>
          <a:p>
            <a:r>
              <a:rPr lang="it-IT" dirty="0"/>
              <a:t>Architecture: </a:t>
            </a:r>
            <a:r>
              <a:rPr lang="it-IT" dirty="0" err="1"/>
              <a:t>prototype</a:t>
            </a:r>
            <a:endParaRPr lang="en-GB" dirty="0"/>
          </a:p>
        </p:txBody>
      </p:sp>
      <p:pic>
        <p:nvPicPr>
          <p:cNvPr id="5" name="Segnaposto contenuto 4">
            <a:extLst>
              <a:ext uri="{FF2B5EF4-FFF2-40B4-BE49-F238E27FC236}">
                <a16:creationId xmlns:a16="http://schemas.microsoft.com/office/drawing/2014/main" id="{8CC51401-F9CE-47DA-9BA3-3557163E77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9702" y="1121993"/>
            <a:ext cx="10532596" cy="5160023"/>
          </a:xfrm>
        </p:spPr>
      </p:pic>
    </p:spTree>
    <p:extLst>
      <p:ext uri="{BB962C8B-B14F-4D97-AF65-F5344CB8AC3E}">
        <p14:creationId xmlns:p14="http://schemas.microsoft.com/office/powerpoint/2010/main" val="490627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6BD5DD8-3F3F-48D4-895E-FCE899990EEE}"/>
              </a:ext>
            </a:extLst>
          </p:cNvPr>
          <p:cNvSpPr>
            <a:spLocks noGrp="1"/>
          </p:cNvSpPr>
          <p:nvPr>
            <p:ph type="title"/>
          </p:nvPr>
        </p:nvSpPr>
        <p:spPr/>
        <p:txBody>
          <a:bodyPr>
            <a:normAutofit/>
          </a:bodyPr>
          <a:lstStyle/>
          <a:p>
            <a:pPr marL="1371600" indent="-1371600">
              <a:buFont typeface="+mj-lt"/>
              <a:buAutoNum type="arabicPeriod" startAt="3"/>
            </a:pPr>
            <a:r>
              <a:rPr lang="it-IT" sz="6600" dirty="0" err="1"/>
              <a:t>Prototype</a:t>
            </a:r>
            <a:r>
              <a:rPr lang="it-IT" sz="6600" dirty="0"/>
              <a:t> </a:t>
            </a:r>
            <a:r>
              <a:rPr lang="it-IT" sz="6600" dirty="0" err="1"/>
              <a:t>specifications</a:t>
            </a:r>
            <a:endParaRPr lang="en-GB" sz="6600" dirty="0"/>
          </a:p>
        </p:txBody>
      </p:sp>
    </p:spTree>
    <p:extLst>
      <p:ext uri="{BB962C8B-B14F-4D97-AF65-F5344CB8AC3E}">
        <p14:creationId xmlns:p14="http://schemas.microsoft.com/office/powerpoint/2010/main" val="3341877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7E8C0-CAD2-4083-840F-8673F67CC749}"/>
              </a:ext>
            </a:extLst>
          </p:cNvPr>
          <p:cNvSpPr>
            <a:spLocks noGrp="1"/>
          </p:cNvSpPr>
          <p:nvPr>
            <p:ph type="title"/>
          </p:nvPr>
        </p:nvSpPr>
        <p:spPr/>
        <p:txBody>
          <a:bodyPr/>
          <a:lstStyle/>
          <a:p>
            <a:r>
              <a:rPr lang="it-IT" dirty="0"/>
              <a:t>Real model vs </a:t>
            </a:r>
            <a:r>
              <a:rPr lang="it-IT" dirty="0" err="1"/>
              <a:t>prototype</a:t>
            </a:r>
            <a:endParaRPr lang="en-GB" dirty="0"/>
          </a:p>
        </p:txBody>
      </p:sp>
      <p:graphicFrame>
        <p:nvGraphicFramePr>
          <p:cNvPr id="4" name="Tabella 4">
            <a:extLst>
              <a:ext uri="{FF2B5EF4-FFF2-40B4-BE49-F238E27FC236}">
                <a16:creationId xmlns:a16="http://schemas.microsoft.com/office/drawing/2014/main" id="{7A98CE44-DF63-4D66-8F52-572DD84D395C}"/>
              </a:ext>
            </a:extLst>
          </p:cNvPr>
          <p:cNvGraphicFramePr>
            <a:graphicFrameLocks noGrp="1"/>
          </p:cNvGraphicFramePr>
          <p:nvPr>
            <p:ph idx="1"/>
            <p:extLst>
              <p:ext uri="{D42A27DB-BD31-4B8C-83A1-F6EECF244321}">
                <p14:modId xmlns:p14="http://schemas.microsoft.com/office/powerpoint/2010/main" val="986402123"/>
              </p:ext>
            </p:extLst>
          </p:nvPr>
        </p:nvGraphicFramePr>
        <p:xfrm>
          <a:off x="1097280" y="1819759"/>
          <a:ext cx="10264140" cy="4490529"/>
        </p:xfrm>
        <a:graphic>
          <a:graphicData uri="http://schemas.openxmlformats.org/drawingml/2006/table">
            <a:tbl>
              <a:tblPr firstRow="1" bandRow="1">
                <a:tableStyleId>{5C22544A-7EE6-4342-B048-85BDC9FD1C3A}</a:tableStyleId>
              </a:tblPr>
              <a:tblGrid>
                <a:gridCol w="5132070">
                  <a:extLst>
                    <a:ext uri="{9D8B030D-6E8A-4147-A177-3AD203B41FA5}">
                      <a16:colId xmlns:a16="http://schemas.microsoft.com/office/drawing/2014/main" val="2756493104"/>
                    </a:ext>
                  </a:extLst>
                </a:gridCol>
                <a:gridCol w="5132070">
                  <a:extLst>
                    <a:ext uri="{9D8B030D-6E8A-4147-A177-3AD203B41FA5}">
                      <a16:colId xmlns:a16="http://schemas.microsoft.com/office/drawing/2014/main" val="255278682"/>
                    </a:ext>
                  </a:extLst>
                </a:gridCol>
              </a:tblGrid>
              <a:tr h="297788">
                <a:tc>
                  <a:txBody>
                    <a:bodyPr/>
                    <a:lstStyle/>
                    <a:p>
                      <a:r>
                        <a:rPr lang="it-IT" dirty="0"/>
                        <a:t>Real Model</a:t>
                      </a:r>
                      <a:endParaRPr lang="en-GB" dirty="0"/>
                    </a:p>
                  </a:txBody>
                  <a:tcPr/>
                </a:tc>
                <a:tc>
                  <a:txBody>
                    <a:bodyPr/>
                    <a:lstStyle/>
                    <a:p>
                      <a:r>
                        <a:rPr lang="it-IT" dirty="0" err="1"/>
                        <a:t>Prototype</a:t>
                      </a:r>
                      <a:endParaRPr lang="en-GB" dirty="0"/>
                    </a:p>
                  </a:txBody>
                  <a:tcPr/>
                </a:tc>
                <a:extLst>
                  <a:ext uri="{0D108BD9-81ED-4DB2-BD59-A6C34878D82A}">
                    <a16:rowId xmlns:a16="http://schemas.microsoft.com/office/drawing/2014/main" val="4245827538"/>
                  </a:ext>
                </a:extLst>
              </a:tr>
              <a:tr h="297788">
                <a:tc>
                  <a:txBody>
                    <a:bodyPr/>
                    <a:lstStyle/>
                    <a:p>
                      <a:r>
                        <a:rPr lang="it-IT" dirty="0"/>
                        <a:t>1 Arduino Nano for </a:t>
                      </a:r>
                      <a:r>
                        <a:rPr lang="it-IT" dirty="0" err="1"/>
                        <a:t>each</a:t>
                      </a:r>
                      <a:r>
                        <a:rPr lang="it-IT" dirty="0"/>
                        <a:t> </a:t>
                      </a:r>
                      <a:r>
                        <a:rPr lang="it-IT" dirty="0" err="1"/>
                        <a:t>window</a:t>
                      </a:r>
                      <a:endParaRPr lang="en-GB" dirty="0"/>
                    </a:p>
                  </a:txBody>
                  <a:tcPr/>
                </a:tc>
                <a:tc>
                  <a:txBody>
                    <a:bodyPr/>
                    <a:lstStyle/>
                    <a:p>
                      <a:r>
                        <a:rPr lang="it-IT" dirty="0"/>
                        <a:t>1 Arduino UNO Rev.3 for </a:t>
                      </a:r>
                      <a:r>
                        <a:rPr lang="it-IT" dirty="0" err="1"/>
                        <a:t>two</a:t>
                      </a:r>
                      <a:r>
                        <a:rPr lang="it-IT" dirty="0"/>
                        <a:t> windows</a:t>
                      </a:r>
                      <a:endParaRPr lang="en-GB" dirty="0"/>
                    </a:p>
                  </a:txBody>
                  <a:tcPr/>
                </a:tc>
                <a:extLst>
                  <a:ext uri="{0D108BD9-81ED-4DB2-BD59-A6C34878D82A}">
                    <a16:rowId xmlns:a16="http://schemas.microsoft.com/office/drawing/2014/main" val="3282517855"/>
                  </a:ext>
                </a:extLst>
              </a:tr>
              <a:tr h="631761">
                <a:tc>
                  <a:txBody>
                    <a:bodyPr/>
                    <a:lstStyle/>
                    <a:p>
                      <a:r>
                        <a:rPr lang="it-IT" dirty="0"/>
                        <a:t>1 </a:t>
                      </a:r>
                      <a:r>
                        <a:rPr lang="it-IT" dirty="0" err="1"/>
                        <a:t>Raspberry</a:t>
                      </a:r>
                      <a:r>
                        <a:rPr lang="it-IT" dirty="0"/>
                        <a:t> </a:t>
                      </a:r>
                      <a:r>
                        <a:rPr lang="it-IT" dirty="0" err="1"/>
                        <a:t>Pi</a:t>
                      </a:r>
                      <a:r>
                        <a:rPr lang="it-IT" dirty="0"/>
                        <a:t> for </a:t>
                      </a:r>
                      <a:r>
                        <a:rPr lang="it-IT" dirty="0" err="1"/>
                        <a:t>each</a:t>
                      </a:r>
                      <a:r>
                        <a:rPr lang="it-IT" dirty="0"/>
                        <a:t> </a:t>
                      </a:r>
                      <a:r>
                        <a:rPr lang="it-IT" dirty="0" err="1"/>
                        <a:t>house</a:t>
                      </a:r>
                      <a:r>
                        <a:rPr lang="it-IT" dirty="0"/>
                        <a:t> </a:t>
                      </a:r>
                      <a:r>
                        <a:rPr lang="it-IT" dirty="0" err="1"/>
                        <a:t>which</a:t>
                      </a:r>
                      <a:r>
                        <a:rPr lang="it-IT" dirty="0"/>
                        <a:t> </a:t>
                      </a:r>
                      <a:r>
                        <a:rPr lang="it-IT" dirty="0" err="1"/>
                        <a:t>manages</a:t>
                      </a:r>
                      <a:r>
                        <a:rPr lang="it-IT" dirty="0"/>
                        <a:t> </a:t>
                      </a:r>
                      <a:r>
                        <a:rPr lang="it-IT" dirty="0" err="1"/>
                        <a:t>all</a:t>
                      </a:r>
                      <a:r>
                        <a:rPr lang="it-IT" dirty="0"/>
                        <a:t> the </a:t>
                      </a:r>
                      <a:r>
                        <a:rPr lang="it-IT" dirty="0" err="1"/>
                        <a:t>house’s</a:t>
                      </a:r>
                      <a:r>
                        <a:rPr lang="it-IT" dirty="0"/>
                        <a:t> </a:t>
                      </a:r>
                      <a:r>
                        <a:rPr lang="it-IT" dirty="0" err="1"/>
                        <a:t>windows</a:t>
                      </a:r>
                      <a:r>
                        <a:rPr lang="it-IT" dirty="0"/>
                        <a:t> and </a:t>
                      </a:r>
                      <a:r>
                        <a:rPr lang="it-IT" dirty="0" err="1"/>
                        <a:t>runs</a:t>
                      </a:r>
                      <a:r>
                        <a:rPr lang="it-IT" dirty="0"/>
                        <a:t> the </a:t>
                      </a:r>
                      <a:r>
                        <a:rPr lang="it-IT" dirty="0" err="1"/>
                        <a:t>internal</a:t>
                      </a:r>
                      <a:r>
                        <a:rPr lang="it-IT" dirty="0"/>
                        <a:t> bridge</a:t>
                      </a:r>
                      <a:endParaRPr lang="en-GB" dirty="0"/>
                    </a:p>
                  </a:txBody>
                  <a:tcPr/>
                </a:tc>
                <a:tc>
                  <a:txBody>
                    <a:bodyPr/>
                    <a:lstStyle/>
                    <a:p>
                      <a:r>
                        <a:rPr lang="it-IT" dirty="0"/>
                        <a:t>Laptop </a:t>
                      </a:r>
                      <a:r>
                        <a:rPr lang="it-IT" dirty="0" err="1"/>
                        <a:t>as</a:t>
                      </a:r>
                      <a:r>
                        <a:rPr lang="it-IT" dirty="0"/>
                        <a:t> </a:t>
                      </a:r>
                      <a:r>
                        <a:rPr lang="it-IT" dirty="0" err="1"/>
                        <a:t>internal</a:t>
                      </a:r>
                      <a:r>
                        <a:rPr lang="it-IT" dirty="0"/>
                        <a:t> bridge</a:t>
                      </a:r>
                      <a:endParaRPr lang="en-GB" dirty="0"/>
                    </a:p>
                  </a:txBody>
                  <a:tcPr/>
                </a:tc>
                <a:extLst>
                  <a:ext uri="{0D108BD9-81ED-4DB2-BD59-A6C34878D82A}">
                    <a16:rowId xmlns:a16="http://schemas.microsoft.com/office/drawing/2014/main" val="2789217185"/>
                  </a:ext>
                </a:extLst>
              </a:tr>
              <a:tr h="631761">
                <a:tc>
                  <a:txBody>
                    <a:bodyPr/>
                    <a:lstStyle/>
                    <a:p>
                      <a:r>
                        <a:rPr lang="en-GB" dirty="0"/>
                        <a:t>1 Raspberry Pi for each </a:t>
                      </a:r>
                      <a:r>
                        <a:rPr lang="en-GB" dirty="0" err="1"/>
                        <a:t>neighborhood</a:t>
                      </a:r>
                      <a:r>
                        <a:rPr lang="en-GB" dirty="0"/>
                        <a:t> that runs the external bridge</a:t>
                      </a:r>
                    </a:p>
                  </a:txBody>
                  <a:tcPr/>
                </a:tc>
                <a:tc>
                  <a:txBody>
                    <a:bodyPr/>
                    <a:lstStyle/>
                    <a:p>
                      <a:r>
                        <a:rPr lang="en-GB" dirty="0"/>
                        <a:t>Laptop as external </a:t>
                      </a:r>
                      <a:r>
                        <a:rPr lang="en-GB" dirty="0" err="1"/>
                        <a:t>birdge</a:t>
                      </a:r>
                      <a:endParaRPr lang="en-GB" dirty="0"/>
                    </a:p>
                  </a:txBody>
                  <a:tcPr/>
                </a:tc>
                <a:extLst>
                  <a:ext uri="{0D108BD9-81ED-4DB2-BD59-A6C34878D82A}">
                    <a16:rowId xmlns:a16="http://schemas.microsoft.com/office/drawing/2014/main" val="1415289721"/>
                  </a:ext>
                </a:extLst>
              </a:tr>
              <a:tr h="375729">
                <a:tc>
                  <a:txBody>
                    <a:bodyPr/>
                    <a:lstStyle/>
                    <a:p>
                      <a:r>
                        <a:rPr lang="en-GB" dirty="0"/>
                        <a:t>Server Django and engine hosted with a public IP</a:t>
                      </a:r>
                    </a:p>
                  </a:txBody>
                  <a:tcPr/>
                </a:tc>
                <a:tc>
                  <a:txBody>
                    <a:bodyPr/>
                    <a:lstStyle/>
                    <a:p>
                      <a:r>
                        <a:rPr lang="en-GB" dirty="0"/>
                        <a:t>Server Django and engine running in localhost</a:t>
                      </a:r>
                    </a:p>
                  </a:txBody>
                  <a:tcPr/>
                </a:tc>
                <a:extLst>
                  <a:ext uri="{0D108BD9-81ED-4DB2-BD59-A6C34878D82A}">
                    <a16:rowId xmlns:a16="http://schemas.microsoft.com/office/drawing/2014/main" val="690430229"/>
                  </a:ext>
                </a:extLst>
              </a:tr>
              <a:tr h="297788">
                <a:tc>
                  <a:txBody>
                    <a:bodyPr/>
                    <a:lstStyle/>
                    <a:p>
                      <a:r>
                        <a:rPr lang="it-IT" dirty="0" err="1"/>
                        <a:t>Prettier</a:t>
                      </a:r>
                      <a:r>
                        <a:rPr lang="it-IT" dirty="0"/>
                        <a:t> </a:t>
                      </a:r>
                      <a:r>
                        <a:rPr lang="it-IT" dirty="0" err="1"/>
                        <a:t>buttons</a:t>
                      </a:r>
                      <a:endParaRPr lang="en-GB" dirty="0"/>
                    </a:p>
                  </a:txBody>
                  <a:tcPr/>
                </a:tc>
                <a:tc>
                  <a:txBody>
                    <a:bodyPr/>
                    <a:lstStyle/>
                    <a:p>
                      <a:r>
                        <a:rPr lang="it-IT" dirty="0"/>
                        <a:t>Push </a:t>
                      </a:r>
                      <a:r>
                        <a:rPr lang="it-IT" dirty="0" err="1"/>
                        <a:t>buttons</a:t>
                      </a:r>
                      <a:endParaRPr lang="en-GB" dirty="0"/>
                    </a:p>
                  </a:txBody>
                  <a:tcPr/>
                </a:tc>
                <a:extLst>
                  <a:ext uri="{0D108BD9-81ED-4DB2-BD59-A6C34878D82A}">
                    <a16:rowId xmlns:a16="http://schemas.microsoft.com/office/drawing/2014/main" val="1728114885"/>
                  </a:ext>
                </a:extLst>
              </a:tr>
              <a:tr h="297788">
                <a:tc>
                  <a:txBody>
                    <a:bodyPr/>
                    <a:lstStyle/>
                    <a:p>
                      <a:r>
                        <a:rPr lang="it-IT" dirty="0"/>
                        <a:t>1 custom </a:t>
                      </a:r>
                      <a:r>
                        <a:rPr lang="it-IT" dirty="0" err="1"/>
                        <a:t>actuator</a:t>
                      </a:r>
                      <a:r>
                        <a:rPr lang="it-IT" dirty="0"/>
                        <a:t> for </a:t>
                      </a:r>
                      <a:r>
                        <a:rPr lang="it-IT" dirty="0" err="1"/>
                        <a:t>each</a:t>
                      </a:r>
                      <a:r>
                        <a:rPr lang="it-IT" dirty="0"/>
                        <a:t> window</a:t>
                      </a:r>
                      <a:endParaRPr lang="en-GB" dirty="0"/>
                    </a:p>
                  </a:txBody>
                  <a:tcPr/>
                </a:tc>
                <a:tc>
                  <a:txBody>
                    <a:bodyPr/>
                    <a:lstStyle/>
                    <a:p>
                      <a:r>
                        <a:rPr lang="it-IT" dirty="0"/>
                        <a:t>1 </a:t>
                      </a:r>
                      <a:r>
                        <a:rPr lang="it-IT" dirty="0" err="1"/>
                        <a:t>servomotor</a:t>
                      </a:r>
                      <a:r>
                        <a:rPr lang="it-IT" dirty="0"/>
                        <a:t> for </a:t>
                      </a:r>
                      <a:r>
                        <a:rPr lang="it-IT" dirty="0" err="1"/>
                        <a:t>each</a:t>
                      </a:r>
                      <a:r>
                        <a:rPr lang="it-IT" dirty="0"/>
                        <a:t> window (</a:t>
                      </a:r>
                      <a:r>
                        <a:rPr lang="it-IT" dirty="0" err="1"/>
                        <a:t>Hitec</a:t>
                      </a:r>
                      <a:r>
                        <a:rPr lang="it-IT" dirty="0"/>
                        <a:t> and </a:t>
                      </a:r>
                      <a:r>
                        <a:rPr lang="it-IT" dirty="0" err="1"/>
                        <a:t>TowerPro</a:t>
                      </a:r>
                      <a:r>
                        <a:rPr lang="it-IT" dirty="0"/>
                        <a:t>)</a:t>
                      </a:r>
                      <a:endParaRPr lang="en-GB" dirty="0"/>
                    </a:p>
                  </a:txBody>
                  <a:tcPr/>
                </a:tc>
                <a:extLst>
                  <a:ext uri="{0D108BD9-81ED-4DB2-BD59-A6C34878D82A}">
                    <a16:rowId xmlns:a16="http://schemas.microsoft.com/office/drawing/2014/main" val="2188748526"/>
                  </a:ext>
                </a:extLst>
              </a:tr>
              <a:tr h="297788">
                <a:tc>
                  <a:txBody>
                    <a:bodyPr/>
                    <a:lstStyle/>
                    <a:p>
                      <a:r>
                        <a:rPr lang="it-IT" dirty="0"/>
                        <a:t>Wind speed </a:t>
                      </a:r>
                      <a:r>
                        <a:rPr lang="it-IT" dirty="0" err="1"/>
                        <a:t>sensor</a:t>
                      </a:r>
                      <a:endParaRPr lang="en-GB" dirty="0"/>
                    </a:p>
                  </a:txBody>
                  <a:tcPr/>
                </a:tc>
                <a:tc>
                  <a:txBody>
                    <a:bodyPr/>
                    <a:lstStyle/>
                    <a:p>
                      <a:r>
                        <a:rPr lang="it-IT" dirty="0"/>
                        <a:t>1 </a:t>
                      </a:r>
                      <a:r>
                        <a:rPr lang="it-IT" dirty="0" err="1"/>
                        <a:t>potentiometer</a:t>
                      </a:r>
                      <a:r>
                        <a:rPr lang="it-IT" dirty="0"/>
                        <a:t> </a:t>
                      </a:r>
                      <a:r>
                        <a:rPr lang="it-IT" dirty="0" err="1"/>
                        <a:t>as</a:t>
                      </a:r>
                      <a:r>
                        <a:rPr lang="it-IT" dirty="0"/>
                        <a:t> wind speed </a:t>
                      </a:r>
                      <a:r>
                        <a:rPr lang="it-IT" dirty="0" err="1"/>
                        <a:t>sensor</a:t>
                      </a:r>
                      <a:endParaRPr lang="en-GB" dirty="0"/>
                    </a:p>
                  </a:txBody>
                  <a:tcPr/>
                </a:tc>
                <a:extLst>
                  <a:ext uri="{0D108BD9-81ED-4DB2-BD59-A6C34878D82A}">
                    <a16:rowId xmlns:a16="http://schemas.microsoft.com/office/drawing/2014/main" val="1492409472"/>
                  </a:ext>
                </a:extLst>
              </a:tr>
              <a:tr h="297788">
                <a:tc>
                  <a:txBody>
                    <a:bodyPr/>
                    <a:lstStyle/>
                    <a:p>
                      <a:r>
                        <a:rPr lang="it-IT" dirty="0" err="1"/>
                        <a:t>Proper</a:t>
                      </a:r>
                      <a:r>
                        <a:rPr lang="it-IT" dirty="0"/>
                        <a:t> web app </a:t>
                      </a:r>
                      <a:r>
                        <a:rPr lang="it-IT" dirty="0" err="1"/>
                        <a:t>frontend</a:t>
                      </a:r>
                      <a:r>
                        <a:rPr lang="it-IT" dirty="0"/>
                        <a:t> for </a:t>
                      </a:r>
                      <a:r>
                        <a:rPr lang="it-IT" dirty="0" err="1"/>
                        <a:t>improved</a:t>
                      </a:r>
                      <a:r>
                        <a:rPr lang="it-IT" dirty="0"/>
                        <a:t> UE</a:t>
                      </a:r>
                      <a:endParaRPr lang="en-GB" dirty="0"/>
                    </a:p>
                  </a:txBody>
                  <a:tcPr/>
                </a:tc>
                <a:tc>
                  <a:txBody>
                    <a:bodyPr/>
                    <a:lstStyle/>
                    <a:p>
                      <a:r>
                        <a:rPr lang="it-IT" dirty="0"/>
                        <a:t>Simple web </a:t>
                      </a:r>
                      <a:r>
                        <a:rPr lang="it-IT" dirty="0" err="1"/>
                        <a:t>app</a:t>
                      </a:r>
                      <a:r>
                        <a:rPr lang="it-IT" dirty="0"/>
                        <a:t> </a:t>
                      </a:r>
                      <a:r>
                        <a:rPr lang="it-IT" dirty="0" err="1"/>
                        <a:t>using</a:t>
                      </a:r>
                      <a:r>
                        <a:rPr lang="it-IT" dirty="0"/>
                        <a:t> </a:t>
                      </a:r>
                      <a:r>
                        <a:rPr lang="it-IT" dirty="0" err="1"/>
                        <a:t>Django</a:t>
                      </a:r>
                      <a:r>
                        <a:rPr lang="it-IT" dirty="0"/>
                        <a:t> </a:t>
                      </a:r>
                      <a:r>
                        <a:rPr lang="it-IT" dirty="0" err="1"/>
                        <a:t>template</a:t>
                      </a:r>
                      <a:endParaRPr lang="en-GB" dirty="0"/>
                    </a:p>
                  </a:txBody>
                  <a:tcPr/>
                </a:tc>
                <a:extLst>
                  <a:ext uri="{0D108BD9-81ED-4DB2-BD59-A6C34878D82A}">
                    <a16:rowId xmlns:a16="http://schemas.microsoft.com/office/drawing/2014/main" val="3114653510"/>
                  </a:ext>
                </a:extLst>
              </a:tr>
              <a:tr h="297788">
                <a:tc>
                  <a:txBody>
                    <a:bodyPr/>
                    <a:lstStyle/>
                    <a:p>
                      <a:r>
                        <a:rPr lang="it-IT" dirty="0" err="1"/>
                        <a:t>Reinforcement</a:t>
                      </a:r>
                      <a:r>
                        <a:rPr lang="it-IT" dirty="0"/>
                        <a:t> learning </a:t>
                      </a:r>
                      <a:r>
                        <a:rPr lang="it-IT" dirty="0" err="1"/>
                        <a:t>approach</a:t>
                      </a:r>
                      <a:r>
                        <a:rPr lang="it-IT" dirty="0"/>
                        <a:t> </a:t>
                      </a:r>
                      <a:r>
                        <a:rPr lang="en-GB" dirty="0"/>
                        <a:t>in case of uncertain situations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Neighbours “control” in case of uncertain situations</a:t>
                      </a:r>
                    </a:p>
                  </a:txBody>
                  <a:tcPr/>
                </a:tc>
                <a:extLst>
                  <a:ext uri="{0D108BD9-81ED-4DB2-BD59-A6C34878D82A}">
                    <a16:rowId xmlns:a16="http://schemas.microsoft.com/office/drawing/2014/main" val="585352931"/>
                  </a:ext>
                </a:extLst>
              </a:tr>
            </a:tbl>
          </a:graphicData>
        </a:graphic>
      </p:graphicFrame>
    </p:spTree>
    <p:extLst>
      <p:ext uri="{BB962C8B-B14F-4D97-AF65-F5344CB8AC3E}">
        <p14:creationId xmlns:p14="http://schemas.microsoft.com/office/powerpoint/2010/main" val="370327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CBD3B0-BBCD-4996-87EE-221B0781201F}"/>
              </a:ext>
            </a:extLst>
          </p:cNvPr>
          <p:cNvSpPr>
            <a:spLocks noGrp="1"/>
          </p:cNvSpPr>
          <p:nvPr>
            <p:ph type="title"/>
          </p:nvPr>
        </p:nvSpPr>
        <p:spPr/>
        <p:txBody>
          <a:bodyPr/>
          <a:lstStyle/>
          <a:p>
            <a:r>
              <a:rPr lang="it-IT" dirty="0" err="1"/>
              <a:t>Prototype</a:t>
            </a:r>
            <a:r>
              <a:rPr lang="it-IT" dirty="0"/>
              <a:t> </a:t>
            </a:r>
            <a:r>
              <a:rPr lang="it-IT" dirty="0" err="1"/>
              <a:t>specifications</a:t>
            </a:r>
            <a:endParaRPr lang="en-GB" dirty="0"/>
          </a:p>
        </p:txBody>
      </p:sp>
      <p:sp>
        <p:nvSpPr>
          <p:cNvPr id="3" name="Segnaposto contenuto 2">
            <a:extLst>
              <a:ext uri="{FF2B5EF4-FFF2-40B4-BE49-F238E27FC236}">
                <a16:creationId xmlns:a16="http://schemas.microsoft.com/office/drawing/2014/main" id="{D565F9EA-0949-4C35-8F4A-BF3D6B44B2F7}"/>
              </a:ext>
            </a:extLst>
          </p:cNvPr>
          <p:cNvSpPr>
            <a:spLocks noGrp="1"/>
          </p:cNvSpPr>
          <p:nvPr>
            <p:ph idx="1"/>
          </p:nvPr>
        </p:nvSpPr>
        <p:spPr>
          <a:xfrm>
            <a:off x="1097280" y="1991505"/>
            <a:ext cx="10058400" cy="4725663"/>
          </a:xfrm>
        </p:spPr>
        <p:txBody>
          <a:bodyPr>
            <a:normAutofit/>
          </a:bodyPr>
          <a:lstStyle/>
          <a:p>
            <a:pPr>
              <a:buFont typeface="Arial" panose="020B0604020202020204" pitchFamily="34" charset="0"/>
              <a:buChar char="•"/>
            </a:pPr>
            <a:r>
              <a:rPr lang="it-IT" sz="2400" dirty="0"/>
              <a:t> Connection </a:t>
            </a:r>
            <a:r>
              <a:rPr lang="it-IT" sz="2400" dirty="0" err="1"/>
              <a:t>schemas</a:t>
            </a:r>
            <a:r>
              <a:rPr lang="it-IT" sz="2400" dirty="0"/>
              <a:t>, </a:t>
            </a:r>
            <a:r>
              <a:rPr lang="it-IT" sz="2400" dirty="0" err="1"/>
              <a:t>sensors</a:t>
            </a:r>
            <a:r>
              <a:rPr lang="it-IT" sz="2400" dirty="0"/>
              <a:t> and </a:t>
            </a:r>
            <a:r>
              <a:rPr lang="it-IT" sz="2400" dirty="0" err="1"/>
              <a:t>actuators</a:t>
            </a:r>
            <a:endParaRPr lang="it-IT" sz="2400" dirty="0"/>
          </a:p>
          <a:p>
            <a:pPr>
              <a:buFont typeface="Arial" panose="020B0604020202020204" pitchFamily="34" charset="0"/>
              <a:buChar char="•"/>
            </a:pPr>
            <a:r>
              <a:rPr lang="it-IT" sz="2400" dirty="0"/>
              <a:t> FSM for </a:t>
            </a:r>
            <a:r>
              <a:rPr lang="it-IT" sz="2400" dirty="0" err="1"/>
              <a:t>push</a:t>
            </a:r>
            <a:r>
              <a:rPr lang="it-IT" sz="2400" dirty="0"/>
              <a:t> </a:t>
            </a:r>
            <a:r>
              <a:rPr lang="it-IT" sz="2400" dirty="0" err="1"/>
              <a:t>buttons</a:t>
            </a:r>
            <a:endParaRPr lang="it-IT" sz="2400" dirty="0"/>
          </a:p>
          <a:p>
            <a:pPr>
              <a:buFont typeface="Arial" panose="020B0604020202020204" pitchFamily="34" charset="0"/>
              <a:buChar char="•"/>
            </a:pPr>
            <a:r>
              <a:rPr lang="it-IT" sz="2400" dirty="0"/>
              <a:t> Code </a:t>
            </a:r>
            <a:r>
              <a:rPr lang="it-IT" sz="2400" dirty="0" err="1"/>
              <a:t>tables</a:t>
            </a:r>
            <a:r>
              <a:rPr lang="it-IT" sz="2400" dirty="0"/>
              <a:t> for serial </a:t>
            </a:r>
            <a:r>
              <a:rPr lang="it-IT" sz="2400" dirty="0" err="1"/>
              <a:t>communication</a:t>
            </a:r>
            <a:endParaRPr lang="it-IT" sz="2400" dirty="0"/>
          </a:p>
          <a:p>
            <a:pPr>
              <a:buFont typeface="Arial" panose="020B0604020202020204" pitchFamily="34" charset="0"/>
              <a:buChar char="•"/>
            </a:pPr>
            <a:r>
              <a:rPr lang="en-GB" sz="2400" dirty="0"/>
              <a:t> Web App</a:t>
            </a:r>
          </a:p>
          <a:p>
            <a:pPr>
              <a:buFont typeface="Arial" panose="020B0604020202020204" pitchFamily="34" charset="0"/>
              <a:buChar char="•"/>
            </a:pPr>
            <a:r>
              <a:rPr lang="en-GB" sz="2400" dirty="0"/>
              <a:t> Database structure</a:t>
            </a:r>
          </a:p>
          <a:p>
            <a:pPr>
              <a:buFont typeface="Arial" panose="020B0604020202020204" pitchFamily="34" charset="0"/>
              <a:buChar char="•"/>
            </a:pPr>
            <a:r>
              <a:rPr lang="en-GB" sz="2400" dirty="0"/>
              <a:t> Telegram bot</a:t>
            </a:r>
          </a:p>
          <a:p>
            <a:pPr>
              <a:buFont typeface="Arial" panose="020B0604020202020204" pitchFamily="34" charset="0"/>
              <a:buChar char="•"/>
            </a:pPr>
            <a:r>
              <a:rPr lang="en-GB" sz="2400" dirty="0"/>
              <a:t> </a:t>
            </a:r>
            <a:r>
              <a:rPr lang="en-GB" sz="2400" dirty="0" err="1"/>
              <a:t>OpenWeather</a:t>
            </a:r>
            <a:r>
              <a:rPr lang="en-GB" sz="2400" dirty="0"/>
              <a:t> APIs</a:t>
            </a:r>
          </a:p>
          <a:p>
            <a:pPr>
              <a:buFont typeface="Arial" panose="020B0604020202020204" pitchFamily="34" charset="0"/>
              <a:buChar char="•"/>
            </a:pPr>
            <a:r>
              <a:rPr lang="en-GB" sz="2400" dirty="0"/>
              <a:t> Neighbours “control” in case of uncertain situations</a:t>
            </a:r>
          </a:p>
        </p:txBody>
      </p:sp>
    </p:spTree>
    <p:extLst>
      <p:ext uri="{BB962C8B-B14F-4D97-AF65-F5344CB8AC3E}">
        <p14:creationId xmlns:p14="http://schemas.microsoft.com/office/powerpoint/2010/main" val="3283328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9654B7-C9D2-46BF-B04F-75962C1104EC}"/>
              </a:ext>
            </a:extLst>
          </p:cNvPr>
          <p:cNvSpPr>
            <a:spLocks noGrp="1"/>
          </p:cNvSpPr>
          <p:nvPr>
            <p:ph type="title"/>
          </p:nvPr>
        </p:nvSpPr>
        <p:spPr/>
        <p:txBody>
          <a:bodyPr/>
          <a:lstStyle/>
          <a:p>
            <a:r>
              <a:rPr lang="it-IT" dirty="0"/>
              <a:t>Connection </a:t>
            </a:r>
            <a:r>
              <a:rPr lang="it-IT" dirty="0" err="1"/>
              <a:t>schemas</a:t>
            </a:r>
            <a:endParaRPr lang="en-GB" dirty="0"/>
          </a:p>
        </p:txBody>
      </p:sp>
      <p:sp>
        <p:nvSpPr>
          <p:cNvPr id="3" name="Segnaposto contenuto 2">
            <a:extLst>
              <a:ext uri="{FF2B5EF4-FFF2-40B4-BE49-F238E27FC236}">
                <a16:creationId xmlns:a16="http://schemas.microsoft.com/office/drawing/2014/main" id="{5D80FBAD-4AE6-4BF8-A68A-3A92C9D2EA63}"/>
              </a:ext>
            </a:extLst>
          </p:cNvPr>
          <p:cNvSpPr>
            <a:spLocks noGrp="1"/>
          </p:cNvSpPr>
          <p:nvPr>
            <p:ph idx="1"/>
          </p:nvPr>
        </p:nvSpPr>
        <p:spPr>
          <a:xfrm>
            <a:off x="1097280" y="1845734"/>
            <a:ext cx="10058400" cy="1732353"/>
          </a:xfrm>
        </p:spPr>
        <p:txBody>
          <a:bodyPr/>
          <a:lstStyle/>
          <a:p>
            <a:pPr marL="0" indent="0">
              <a:buNone/>
            </a:pPr>
            <a:r>
              <a:rPr lang="it-IT" dirty="0"/>
              <a:t>The Arduino Uno for the </a:t>
            </a:r>
            <a:r>
              <a:rPr lang="it-IT" b="1" dirty="0" err="1"/>
              <a:t>internal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dirty="0" err="1"/>
              <a:t>Hitec</a:t>
            </a:r>
            <a:r>
              <a:rPr lang="it-IT" dirty="0"/>
              <a:t> </a:t>
            </a:r>
            <a:r>
              <a:rPr lang="it-IT" b="1" dirty="0" err="1"/>
              <a:t>servomotor</a:t>
            </a:r>
            <a:endParaRPr lang="it-IT" b="1" dirty="0"/>
          </a:p>
          <a:p>
            <a:pPr>
              <a:buFont typeface="Arial" panose="020B0604020202020204" pitchFamily="34" charset="0"/>
              <a:buChar char="•"/>
            </a:pPr>
            <a:r>
              <a:rPr lang="it-IT" dirty="0"/>
              <a:t> 1 </a:t>
            </a:r>
            <a:r>
              <a:rPr lang="it-IT" dirty="0" err="1"/>
              <a:t>TowerPro</a:t>
            </a:r>
            <a:r>
              <a:rPr lang="it-IT" dirty="0"/>
              <a:t> </a:t>
            </a:r>
            <a:r>
              <a:rPr lang="it-IT" b="1" dirty="0" err="1"/>
              <a:t>servomotor</a:t>
            </a:r>
            <a:endParaRPr lang="it-IT" b="1" dirty="0"/>
          </a:p>
          <a:p>
            <a:pPr>
              <a:buFont typeface="Arial" panose="020B0604020202020204" pitchFamily="34" charset="0"/>
              <a:buChar char="•"/>
            </a:pPr>
            <a:r>
              <a:rPr lang="it-IT" dirty="0"/>
              <a:t> 2 </a:t>
            </a:r>
            <a:r>
              <a:rPr lang="it-IT" b="1" dirty="0" err="1"/>
              <a:t>push</a:t>
            </a:r>
            <a:r>
              <a:rPr lang="it-IT" b="1" dirty="0"/>
              <a:t> </a:t>
            </a:r>
            <a:r>
              <a:rPr lang="it-IT" b="1" dirty="0" err="1"/>
              <a:t>buttons</a:t>
            </a:r>
            <a:endParaRPr lang="en-GB" b="1" dirty="0"/>
          </a:p>
        </p:txBody>
      </p:sp>
      <p:pic>
        <p:nvPicPr>
          <p:cNvPr id="7" name="Immagine 6">
            <a:extLst>
              <a:ext uri="{FF2B5EF4-FFF2-40B4-BE49-F238E27FC236}">
                <a16:creationId xmlns:a16="http://schemas.microsoft.com/office/drawing/2014/main" id="{0EB1BF50-1BC4-4902-B1D5-A22999417060}"/>
              </a:ext>
            </a:extLst>
          </p:cNvPr>
          <p:cNvPicPr>
            <a:picLocks noChangeAspect="1"/>
          </p:cNvPicPr>
          <p:nvPr/>
        </p:nvPicPr>
        <p:blipFill rotWithShape="1">
          <a:blip r:embed="rId2">
            <a:extLst>
              <a:ext uri="{28A0092B-C50C-407E-A947-70E740481C1C}">
                <a14:useLocalDpi xmlns:a14="http://schemas.microsoft.com/office/drawing/2010/main" val="0"/>
              </a:ext>
            </a:extLst>
          </a:blip>
          <a:srcRect l="4253" t="4491"/>
          <a:stretch/>
        </p:blipFill>
        <p:spPr>
          <a:xfrm>
            <a:off x="3768264" y="2213112"/>
            <a:ext cx="8423736" cy="4091111"/>
          </a:xfrm>
          <a:prstGeom prst="rect">
            <a:avLst/>
          </a:prstGeom>
        </p:spPr>
      </p:pic>
    </p:spTree>
    <p:extLst>
      <p:ext uri="{BB962C8B-B14F-4D97-AF65-F5344CB8AC3E}">
        <p14:creationId xmlns:p14="http://schemas.microsoft.com/office/powerpoint/2010/main" val="1728277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EA6AFC-46C9-416B-8BF9-C2616031D5A1}"/>
              </a:ext>
            </a:extLst>
          </p:cNvPr>
          <p:cNvSpPr>
            <a:spLocks noGrp="1"/>
          </p:cNvSpPr>
          <p:nvPr>
            <p:ph type="title"/>
          </p:nvPr>
        </p:nvSpPr>
        <p:spPr/>
        <p:txBody>
          <a:bodyPr/>
          <a:lstStyle/>
          <a:p>
            <a:r>
              <a:rPr lang="it-IT" dirty="0"/>
              <a:t>Connection </a:t>
            </a:r>
            <a:r>
              <a:rPr lang="it-IT" dirty="0" err="1"/>
              <a:t>schemas</a:t>
            </a:r>
            <a:r>
              <a:rPr lang="it-IT" dirty="0"/>
              <a:t> (1)</a:t>
            </a:r>
            <a:endParaRPr lang="en-GB" dirty="0"/>
          </a:p>
        </p:txBody>
      </p:sp>
      <p:sp>
        <p:nvSpPr>
          <p:cNvPr id="4" name="Segnaposto contenuto 2">
            <a:extLst>
              <a:ext uri="{FF2B5EF4-FFF2-40B4-BE49-F238E27FC236}">
                <a16:creationId xmlns:a16="http://schemas.microsoft.com/office/drawing/2014/main" id="{4387EAE8-A311-4065-81F6-8DE513B1CC2D}"/>
              </a:ext>
            </a:extLst>
          </p:cNvPr>
          <p:cNvSpPr>
            <a:spLocks noGrp="1"/>
          </p:cNvSpPr>
          <p:nvPr>
            <p:ph idx="1"/>
          </p:nvPr>
        </p:nvSpPr>
        <p:spPr>
          <a:xfrm>
            <a:off x="1096963" y="1846263"/>
            <a:ext cx="10058400" cy="4022725"/>
          </a:xfrm>
        </p:spPr>
        <p:txBody>
          <a:bodyPr/>
          <a:lstStyle/>
          <a:p>
            <a:pPr marL="0" indent="0">
              <a:buNone/>
            </a:pPr>
            <a:r>
              <a:rPr lang="it-IT" dirty="0"/>
              <a:t>The Arduino Uno for the </a:t>
            </a:r>
            <a:r>
              <a:rPr lang="it-IT" b="1" dirty="0" err="1"/>
              <a:t>external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b="1" dirty="0" err="1"/>
              <a:t>photoresistor</a:t>
            </a:r>
            <a:endParaRPr lang="it-IT" b="1" dirty="0"/>
          </a:p>
          <a:p>
            <a:pPr>
              <a:buFont typeface="Arial" panose="020B0604020202020204" pitchFamily="34" charset="0"/>
              <a:buChar char="•"/>
            </a:pPr>
            <a:r>
              <a:rPr lang="it-IT" dirty="0"/>
              <a:t> 1 </a:t>
            </a:r>
            <a:r>
              <a:rPr lang="it-IT" b="1" dirty="0" err="1"/>
              <a:t>potentiometer</a:t>
            </a:r>
            <a:endParaRPr lang="it-IT" b="1" dirty="0"/>
          </a:p>
        </p:txBody>
      </p:sp>
      <p:pic>
        <p:nvPicPr>
          <p:cNvPr id="6" name="Immagine 5">
            <a:extLst>
              <a:ext uri="{FF2B5EF4-FFF2-40B4-BE49-F238E27FC236}">
                <a16:creationId xmlns:a16="http://schemas.microsoft.com/office/drawing/2014/main" id="{F234A645-3E09-42F8-8147-45EC2AF456F8}"/>
              </a:ext>
            </a:extLst>
          </p:cNvPr>
          <p:cNvPicPr>
            <a:picLocks noChangeAspect="1"/>
          </p:cNvPicPr>
          <p:nvPr/>
        </p:nvPicPr>
        <p:blipFill rotWithShape="1">
          <a:blip r:embed="rId2">
            <a:extLst>
              <a:ext uri="{28A0092B-C50C-407E-A947-70E740481C1C}">
                <a14:useLocalDpi xmlns:a14="http://schemas.microsoft.com/office/drawing/2010/main" val="0"/>
              </a:ext>
            </a:extLst>
          </a:blip>
          <a:srcRect l="4321" t="19304" b="8238"/>
          <a:stretch/>
        </p:blipFill>
        <p:spPr>
          <a:xfrm>
            <a:off x="3086766" y="2491409"/>
            <a:ext cx="9105234" cy="3486482"/>
          </a:xfrm>
          <a:prstGeom prst="rect">
            <a:avLst/>
          </a:prstGeom>
        </p:spPr>
      </p:pic>
    </p:spTree>
    <p:extLst>
      <p:ext uri="{BB962C8B-B14F-4D97-AF65-F5344CB8AC3E}">
        <p14:creationId xmlns:p14="http://schemas.microsoft.com/office/powerpoint/2010/main" val="1396946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0FC0BE-2E88-4948-93FA-959F1A81DEFB}"/>
              </a:ext>
            </a:extLst>
          </p:cNvPr>
          <p:cNvSpPr>
            <a:spLocks noGrp="1"/>
          </p:cNvSpPr>
          <p:nvPr>
            <p:ph type="title"/>
          </p:nvPr>
        </p:nvSpPr>
        <p:spPr/>
        <p:txBody>
          <a:bodyPr/>
          <a:lstStyle/>
          <a:p>
            <a:r>
              <a:rPr lang="it-IT" dirty="0"/>
              <a:t>FSM for </a:t>
            </a:r>
            <a:r>
              <a:rPr lang="it-IT" dirty="0" err="1"/>
              <a:t>push</a:t>
            </a:r>
            <a:r>
              <a:rPr lang="it-IT" dirty="0"/>
              <a:t> </a:t>
            </a:r>
            <a:r>
              <a:rPr lang="it-IT" dirty="0" err="1"/>
              <a:t>buttons</a:t>
            </a:r>
            <a:endParaRPr lang="en-GB" dirty="0"/>
          </a:p>
        </p:txBody>
      </p:sp>
      <p:sp>
        <p:nvSpPr>
          <p:cNvPr id="3" name="Segnaposto contenuto 2">
            <a:extLst>
              <a:ext uri="{FF2B5EF4-FFF2-40B4-BE49-F238E27FC236}">
                <a16:creationId xmlns:a16="http://schemas.microsoft.com/office/drawing/2014/main" id="{A006F636-D770-487F-975B-AE6DEAC92852}"/>
              </a:ext>
            </a:extLst>
          </p:cNvPr>
          <p:cNvSpPr>
            <a:spLocks noGrp="1"/>
          </p:cNvSpPr>
          <p:nvPr>
            <p:ph idx="1"/>
          </p:nvPr>
        </p:nvSpPr>
        <p:spPr>
          <a:xfrm>
            <a:off x="1097280" y="2955236"/>
            <a:ext cx="10058400" cy="3458816"/>
          </a:xfrm>
        </p:spPr>
        <p:txBody>
          <a:bodyPr>
            <a:normAutofit lnSpcReduction="10000"/>
          </a:bodyPr>
          <a:lstStyle/>
          <a:p>
            <a:pPr>
              <a:buFont typeface="Arial" panose="020B0604020202020204" pitchFamily="34" charset="0"/>
              <a:buChar char="•"/>
            </a:pPr>
            <a:r>
              <a:rPr lang="it-IT" sz="2400" dirty="0"/>
              <a:t> </a:t>
            </a:r>
            <a:r>
              <a:rPr lang="it-IT" dirty="0"/>
              <a:t>States: {S0, S1, S2}</a:t>
            </a:r>
          </a:p>
          <a:p>
            <a:pPr lvl="1">
              <a:buFont typeface="Arial" panose="020B0604020202020204" pitchFamily="34" charset="0"/>
              <a:buChar char="•"/>
            </a:pPr>
            <a:r>
              <a:rPr lang="it-IT" dirty="0"/>
              <a:t>S0: </a:t>
            </a:r>
            <a:r>
              <a:rPr lang="it-IT" dirty="0" err="1"/>
              <a:t>initial</a:t>
            </a:r>
            <a:r>
              <a:rPr lang="it-IT" dirty="0"/>
              <a:t> state</a:t>
            </a:r>
          </a:p>
          <a:p>
            <a:pPr lvl="1">
              <a:buFont typeface="Arial" panose="020B0604020202020204" pitchFamily="34" charset="0"/>
              <a:buChar char="•"/>
            </a:pPr>
            <a:r>
              <a:rPr lang="it-IT" dirty="0"/>
              <a:t>S1: </a:t>
            </a:r>
            <a:r>
              <a:rPr lang="it-IT" dirty="0" err="1"/>
              <a:t>button</a:t>
            </a:r>
            <a:r>
              <a:rPr lang="it-IT" dirty="0"/>
              <a:t> </a:t>
            </a:r>
            <a:r>
              <a:rPr lang="it-IT" dirty="0" err="1"/>
              <a:t>pressed</a:t>
            </a:r>
            <a:endParaRPr lang="it-IT" dirty="0"/>
          </a:p>
          <a:p>
            <a:pPr lvl="1">
              <a:buFont typeface="Arial" panose="020B0604020202020204" pitchFamily="34" charset="0"/>
              <a:buChar char="•"/>
            </a:pPr>
            <a:r>
              <a:rPr lang="it-IT" dirty="0"/>
              <a:t>S2: </a:t>
            </a:r>
            <a:r>
              <a:rPr lang="it-IT" dirty="0" err="1"/>
              <a:t>button</a:t>
            </a:r>
            <a:r>
              <a:rPr lang="it-IT" dirty="0"/>
              <a:t> </a:t>
            </a:r>
            <a:r>
              <a:rPr lang="it-IT" dirty="0" err="1"/>
              <a:t>pressed</a:t>
            </a:r>
            <a:r>
              <a:rPr lang="it-IT" dirty="0"/>
              <a:t> more </a:t>
            </a:r>
            <a:r>
              <a:rPr lang="it-IT" dirty="0" err="1"/>
              <a:t>than</a:t>
            </a:r>
            <a:r>
              <a:rPr lang="it-IT" dirty="0"/>
              <a:t> one time </a:t>
            </a:r>
            <a:r>
              <a:rPr lang="it-IT" dirty="0" err="1"/>
              <a:t>consecutively</a:t>
            </a:r>
            <a:endParaRPr lang="it-IT" dirty="0"/>
          </a:p>
          <a:p>
            <a:pPr>
              <a:buFont typeface="Arial" panose="020B0604020202020204" pitchFamily="34" charset="0"/>
              <a:buChar char="•"/>
            </a:pPr>
            <a:r>
              <a:rPr lang="it-IT" sz="2400" dirty="0"/>
              <a:t> </a:t>
            </a:r>
            <a:r>
              <a:rPr lang="it-IT" dirty="0"/>
              <a:t>Inputs: {</a:t>
            </a:r>
            <a:r>
              <a:rPr lang="en-GB" dirty="0"/>
              <a:t>PRESSED</a:t>
            </a:r>
            <a:r>
              <a:rPr lang="it-IT" dirty="0"/>
              <a:t>, </a:t>
            </a:r>
            <a:r>
              <a:rPr lang="en-GB" dirty="0"/>
              <a:t>RELEASED</a:t>
            </a:r>
            <a:r>
              <a:rPr lang="it-IT" dirty="0"/>
              <a:t>}</a:t>
            </a:r>
          </a:p>
          <a:p>
            <a:pPr lvl="1">
              <a:buFont typeface="Arial" panose="020B0604020202020204" pitchFamily="34" charset="0"/>
              <a:buChar char="•"/>
            </a:pPr>
            <a:r>
              <a:rPr lang="en-GB" dirty="0"/>
              <a:t>PRESSED </a:t>
            </a:r>
            <a:r>
              <a:rPr lang="it-IT" dirty="0"/>
              <a:t>: high (5V) digital </a:t>
            </a:r>
            <a:r>
              <a:rPr lang="it-IT" dirty="0" err="1"/>
              <a:t>signal</a:t>
            </a:r>
            <a:r>
              <a:rPr lang="it-IT" dirty="0"/>
              <a:t> due to the </a:t>
            </a:r>
            <a:r>
              <a:rPr lang="it-IT" dirty="0" err="1"/>
              <a:t>button</a:t>
            </a:r>
            <a:r>
              <a:rPr lang="it-IT" dirty="0"/>
              <a:t> </a:t>
            </a:r>
            <a:r>
              <a:rPr lang="it-IT" dirty="0" err="1"/>
              <a:t>pression</a:t>
            </a:r>
            <a:endParaRPr lang="it-IT" dirty="0"/>
          </a:p>
          <a:p>
            <a:pPr lvl="1">
              <a:buFont typeface="Arial" panose="020B0604020202020204" pitchFamily="34" charset="0"/>
              <a:buChar char="•"/>
            </a:pPr>
            <a:r>
              <a:rPr lang="en-GB" dirty="0"/>
              <a:t>RELEASED </a:t>
            </a:r>
            <a:r>
              <a:rPr lang="it-IT" dirty="0"/>
              <a:t>: low (0V) digital </a:t>
            </a:r>
            <a:r>
              <a:rPr lang="it-IT" dirty="0" err="1"/>
              <a:t>signal</a:t>
            </a:r>
            <a:r>
              <a:rPr lang="it-IT" dirty="0"/>
              <a:t> due to the </a:t>
            </a:r>
            <a:r>
              <a:rPr lang="it-IT" dirty="0" err="1"/>
              <a:t>button</a:t>
            </a:r>
            <a:r>
              <a:rPr lang="it-IT" dirty="0"/>
              <a:t> release</a:t>
            </a:r>
          </a:p>
          <a:p>
            <a:pPr>
              <a:buFont typeface="Arial" panose="020B0604020202020204" pitchFamily="34" charset="0"/>
              <a:buChar char="•"/>
            </a:pPr>
            <a:r>
              <a:rPr lang="it-IT" sz="2400" dirty="0"/>
              <a:t> </a:t>
            </a:r>
            <a:r>
              <a:rPr lang="it-IT" dirty="0"/>
              <a:t>Outputs: {MOVE, NOT_MOVE}</a:t>
            </a:r>
          </a:p>
          <a:p>
            <a:pPr lvl="1">
              <a:buFont typeface="Arial" panose="020B0604020202020204" pitchFamily="34" charset="0"/>
              <a:buChar char="•"/>
            </a:pPr>
            <a:r>
              <a:rPr lang="it-IT" dirty="0"/>
              <a:t>MOVE: </a:t>
            </a:r>
            <a:r>
              <a:rPr lang="it-IT" dirty="0" err="1"/>
              <a:t>allows</a:t>
            </a:r>
            <a:r>
              <a:rPr lang="it-IT" dirty="0"/>
              <a:t> the servo to </a:t>
            </a:r>
            <a:r>
              <a:rPr lang="it-IT" dirty="0" err="1"/>
              <a:t>change</a:t>
            </a:r>
            <a:r>
              <a:rPr lang="it-IT" dirty="0"/>
              <a:t> the state of the window (from open to </a:t>
            </a:r>
            <a:r>
              <a:rPr lang="it-IT" dirty="0" err="1"/>
              <a:t>closed</a:t>
            </a:r>
            <a:r>
              <a:rPr lang="it-IT" dirty="0"/>
              <a:t> or viceversa)</a:t>
            </a:r>
          </a:p>
          <a:p>
            <a:pPr lvl="1">
              <a:buFont typeface="Arial" panose="020B0604020202020204" pitchFamily="34" charset="0"/>
              <a:buChar char="•"/>
            </a:pPr>
            <a:r>
              <a:rPr lang="it-IT" dirty="0"/>
              <a:t>NOT_MOVE: </a:t>
            </a:r>
            <a:r>
              <a:rPr lang="it-IT" dirty="0" err="1"/>
              <a:t>does</a:t>
            </a:r>
            <a:r>
              <a:rPr lang="it-IT" dirty="0"/>
              <a:t> </a:t>
            </a:r>
            <a:r>
              <a:rPr lang="it-IT" dirty="0" err="1"/>
              <a:t>not</a:t>
            </a:r>
            <a:r>
              <a:rPr lang="it-IT" dirty="0"/>
              <a:t> </a:t>
            </a:r>
            <a:r>
              <a:rPr lang="it-IT" dirty="0" err="1"/>
              <a:t>allow</a:t>
            </a:r>
            <a:r>
              <a:rPr lang="it-IT" dirty="0"/>
              <a:t> the servo to </a:t>
            </a:r>
            <a:r>
              <a:rPr lang="it-IT" dirty="0" err="1"/>
              <a:t>change</a:t>
            </a:r>
            <a:r>
              <a:rPr lang="it-IT" dirty="0"/>
              <a:t> the state of the window</a:t>
            </a:r>
          </a:p>
          <a:p>
            <a:endParaRPr lang="en-GB" dirty="0"/>
          </a:p>
        </p:txBody>
      </p:sp>
      <p:pic>
        <p:nvPicPr>
          <p:cNvPr id="6" name="Immagine 5">
            <a:extLst>
              <a:ext uri="{FF2B5EF4-FFF2-40B4-BE49-F238E27FC236}">
                <a16:creationId xmlns:a16="http://schemas.microsoft.com/office/drawing/2014/main" id="{DABED6C2-0462-4A73-AFA6-21470E56AA16}"/>
              </a:ext>
            </a:extLst>
          </p:cNvPr>
          <p:cNvPicPr>
            <a:picLocks noChangeAspect="1"/>
          </p:cNvPicPr>
          <p:nvPr/>
        </p:nvPicPr>
        <p:blipFill rotWithShape="1">
          <a:blip r:embed="rId2">
            <a:extLst>
              <a:ext uri="{28A0092B-C50C-407E-A947-70E740481C1C}">
                <a14:useLocalDpi xmlns:a14="http://schemas.microsoft.com/office/drawing/2010/main" val="0"/>
              </a:ext>
            </a:extLst>
          </a:blip>
          <a:srcRect l="2391" t="15741" r="5870" b="15741"/>
          <a:stretch/>
        </p:blipFill>
        <p:spPr>
          <a:xfrm>
            <a:off x="4108174" y="1761192"/>
            <a:ext cx="7239437" cy="2189844"/>
          </a:xfrm>
          <a:prstGeom prst="rect">
            <a:avLst/>
          </a:prstGeom>
        </p:spPr>
      </p:pic>
    </p:spTree>
    <p:extLst>
      <p:ext uri="{BB962C8B-B14F-4D97-AF65-F5344CB8AC3E}">
        <p14:creationId xmlns:p14="http://schemas.microsoft.com/office/powerpoint/2010/main" val="1822333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normAutofit fontScale="90000"/>
          </a:bodyPr>
          <a:lstStyle/>
          <a:p>
            <a:r>
              <a:rPr lang="it-IT" dirty="0"/>
              <a:t>Code </a:t>
            </a:r>
            <a:r>
              <a:rPr lang="it-IT" dirty="0" err="1"/>
              <a:t>tables</a:t>
            </a:r>
            <a:r>
              <a:rPr lang="it-IT" dirty="0"/>
              <a:t> for serial </a:t>
            </a:r>
            <a:r>
              <a:rPr lang="it-IT" dirty="0" err="1"/>
              <a:t>communication</a:t>
            </a:r>
            <a:r>
              <a:rPr lang="it-IT" dirty="0"/>
              <a:t> </a:t>
            </a:r>
            <a:r>
              <a:rPr lang="it-IT" dirty="0" err="1"/>
              <a:t>between</a:t>
            </a:r>
            <a:r>
              <a:rPr lang="it-IT" dirty="0"/>
              <a:t> «</a:t>
            </a:r>
            <a:r>
              <a:rPr lang="it-IT" dirty="0" err="1"/>
              <a:t>internal</a:t>
            </a:r>
            <a:r>
              <a:rPr lang="it-IT" dirty="0"/>
              <a:t>» Arduino and </a:t>
            </a:r>
            <a:r>
              <a:rPr lang="it-IT" dirty="0" err="1"/>
              <a:t>its</a:t>
            </a:r>
            <a:r>
              <a:rPr lang="it-IT" dirty="0"/>
              <a:t> bridge</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1971857926"/>
              </p:ext>
            </p:extLst>
          </p:nvPr>
        </p:nvGraphicFramePr>
        <p:xfrm>
          <a:off x="1097279" y="2093843"/>
          <a:ext cx="10058400" cy="1033668"/>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404768044"/>
                    </a:ext>
                  </a:extLst>
                </a:gridCol>
                <a:gridCol w="2514600">
                  <a:extLst>
                    <a:ext uri="{9D8B030D-6E8A-4147-A177-3AD203B41FA5}">
                      <a16:colId xmlns:a16="http://schemas.microsoft.com/office/drawing/2014/main" val="2786162570"/>
                    </a:ext>
                  </a:extLst>
                </a:gridCol>
                <a:gridCol w="2514600">
                  <a:extLst>
                    <a:ext uri="{9D8B030D-6E8A-4147-A177-3AD203B41FA5}">
                      <a16:colId xmlns:a16="http://schemas.microsoft.com/office/drawing/2014/main" val="1191612032"/>
                    </a:ext>
                  </a:extLst>
                </a:gridCol>
                <a:gridCol w="2514600">
                  <a:extLst>
                    <a:ext uri="{9D8B030D-6E8A-4147-A177-3AD203B41FA5}">
                      <a16:colId xmlns:a16="http://schemas.microsoft.com/office/drawing/2014/main" val="4072988490"/>
                    </a:ext>
                  </a:extLst>
                </a:gridCol>
              </a:tblGrid>
              <a:tr h="516834">
                <a:tc>
                  <a:txBody>
                    <a:bodyPr/>
                    <a:lstStyle/>
                    <a:p>
                      <a:pPr algn="ctr"/>
                      <a:r>
                        <a:rPr lang="it-IT" dirty="0"/>
                        <a:t>0xFF</a:t>
                      </a:r>
                      <a:endParaRPr lang="en-GB" dirty="0"/>
                    </a:p>
                  </a:txBody>
                  <a:tcPr/>
                </a:tc>
                <a:tc>
                  <a:txBody>
                    <a:bodyPr/>
                    <a:lstStyle/>
                    <a:p>
                      <a:pPr algn="ctr"/>
                      <a:r>
                        <a:rPr lang="it-IT" dirty="0"/>
                        <a:t>0x01</a:t>
                      </a:r>
                      <a:endParaRPr lang="en-GB" dirty="0"/>
                    </a:p>
                  </a:txBody>
                  <a:tcPr/>
                </a:tc>
                <a:tc>
                  <a:txBody>
                    <a:bodyPr/>
                    <a:lstStyle/>
                    <a:p>
                      <a:pPr algn="ctr"/>
                      <a:r>
                        <a:rPr lang="it-IT" dirty="0"/>
                        <a:t>WINDOW_PIN</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16834">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byte):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Payload (1 byte): the </a:t>
            </a:r>
            <a:r>
              <a:rPr lang="it-IT" sz="2000" b="1" dirty="0" err="1">
                <a:solidFill>
                  <a:schemeClr val="tx1">
                    <a:lumMod val="75000"/>
                    <a:lumOff val="25000"/>
                  </a:schemeClr>
                </a:solidFill>
              </a:rPr>
              <a:t>microcontroller</a:t>
            </a:r>
            <a:r>
              <a:rPr lang="it-IT" sz="2000" b="1" dirty="0">
                <a:solidFill>
                  <a:schemeClr val="tx1">
                    <a:lumMod val="75000"/>
                    <a:lumOff val="25000"/>
                  </a:schemeClr>
                </a:solidFill>
              </a:rPr>
              <a:t> </a:t>
            </a:r>
            <a:r>
              <a:rPr lang="it-IT" sz="2000" b="1" dirty="0" err="1">
                <a:solidFill>
                  <a:schemeClr val="tx1">
                    <a:lumMod val="75000"/>
                    <a:lumOff val="25000"/>
                  </a:schemeClr>
                </a:solidFill>
              </a:rPr>
              <a:t>writes</a:t>
            </a:r>
            <a:r>
              <a:rPr lang="it-IT" sz="2000" b="1" dirty="0">
                <a:solidFill>
                  <a:schemeClr val="tx1">
                    <a:lumMod val="75000"/>
                    <a:lumOff val="25000"/>
                  </a:schemeClr>
                </a:solidFill>
              </a:rPr>
              <a:t> </a:t>
            </a:r>
            <a:r>
              <a:rPr lang="it-IT" sz="2000" dirty="0">
                <a:solidFill>
                  <a:schemeClr val="tx1">
                    <a:lumMod val="75000"/>
                    <a:lumOff val="25000"/>
                  </a:schemeClr>
                </a:solidFill>
              </a:rPr>
              <a:t>on the serial bus the </a:t>
            </a:r>
            <a:r>
              <a:rPr lang="it-IT" sz="2000" dirty="0" err="1">
                <a:solidFill>
                  <a:schemeClr val="tx1">
                    <a:lumMod val="75000"/>
                    <a:lumOff val="25000"/>
                  </a:schemeClr>
                </a:solidFill>
              </a:rPr>
              <a:t>number</a:t>
            </a:r>
            <a:r>
              <a:rPr lang="it-IT" sz="2000" dirty="0">
                <a:solidFill>
                  <a:schemeClr val="tx1">
                    <a:lumMod val="75000"/>
                    <a:lumOff val="25000"/>
                  </a:schemeClr>
                </a:solidFill>
              </a:rPr>
              <a:t> of the </a:t>
            </a:r>
            <a:r>
              <a:rPr lang="it-IT" sz="2000" b="1" dirty="0">
                <a:solidFill>
                  <a:schemeClr val="tx1">
                    <a:lumMod val="75000"/>
                    <a:lumOff val="25000"/>
                  </a:schemeClr>
                </a:solidFill>
              </a:rPr>
              <a:t>pin </a:t>
            </a:r>
            <a:r>
              <a:rPr lang="it-IT" sz="2000" b="1" dirty="0" err="1">
                <a:solidFill>
                  <a:schemeClr val="tx1">
                    <a:lumMod val="75000"/>
                    <a:lumOff val="25000"/>
                  </a:schemeClr>
                </a:solidFill>
              </a:rPr>
              <a:t>connected</a:t>
            </a:r>
            <a:r>
              <a:rPr lang="it-IT" sz="2000" b="1" dirty="0">
                <a:solidFill>
                  <a:schemeClr val="tx1">
                    <a:lumMod val="75000"/>
                    <a:lumOff val="25000"/>
                  </a:schemeClr>
                </a:solidFill>
              </a:rPr>
              <a:t> to the </a:t>
            </a:r>
            <a:r>
              <a:rPr lang="it-IT" sz="2000" b="1" dirty="0" err="1">
                <a:solidFill>
                  <a:schemeClr val="tx1">
                    <a:lumMod val="75000"/>
                    <a:lumOff val="25000"/>
                  </a:schemeClr>
                </a:solidFill>
              </a:rPr>
              <a:t>servomotor</a:t>
            </a:r>
            <a:r>
              <a:rPr lang="it-IT" sz="2000" b="1" dirty="0">
                <a:solidFill>
                  <a:schemeClr val="tx1">
                    <a:lumMod val="75000"/>
                    <a:lumOff val="25000"/>
                  </a:schemeClr>
                </a:solidFill>
              </a:rPr>
              <a:t> </a:t>
            </a:r>
            <a:r>
              <a:rPr lang="it-IT" sz="2000" b="1" dirty="0" err="1">
                <a:solidFill>
                  <a:schemeClr val="tx1">
                    <a:lumMod val="75000"/>
                    <a:lumOff val="25000"/>
                  </a:schemeClr>
                </a:solidFill>
              </a:rPr>
              <a:t>whose</a:t>
            </a:r>
            <a:r>
              <a:rPr lang="it-IT" sz="2000" b="1" dirty="0">
                <a:solidFill>
                  <a:schemeClr val="tx1">
                    <a:lumMod val="75000"/>
                    <a:lumOff val="25000"/>
                  </a:schemeClr>
                </a:solidFill>
              </a:rPr>
              <a:t> window </a:t>
            </a:r>
            <a:r>
              <a:rPr lang="it-IT" sz="2000" b="1" dirty="0" err="1">
                <a:solidFill>
                  <a:schemeClr val="tx1">
                    <a:lumMod val="75000"/>
                    <a:lumOff val="25000"/>
                  </a:schemeClr>
                </a:solidFill>
              </a:rPr>
              <a:t>has</a:t>
            </a:r>
            <a:r>
              <a:rPr lang="it-IT" sz="2000" b="1" dirty="0">
                <a:solidFill>
                  <a:schemeClr val="tx1">
                    <a:lumMod val="75000"/>
                    <a:lumOff val="25000"/>
                  </a:schemeClr>
                </a:solidFill>
              </a:rPr>
              <a:t> just </a:t>
            </a:r>
            <a:r>
              <a:rPr lang="it-IT" sz="2000" b="1" dirty="0" err="1">
                <a:solidFill>
                  <a:schemeClr val="tx1">
                    <a:lumMod val="75000"/>
                    <a:lumOff val="25000"/>
                  </a:schemeClr>
                </a:solidFill>
              </a:rPr>
              <a:t>changed</a:t>
            </a:r>
            <a:r>
              <a:rPr lang="it-IT" sz="2000" b="1" dirty="0">
                <a:solidFill>
                  <a:schemeClr val="tx1">
                    <a:lumMod val="75000"/>
                    <a:lumOff val="25000"/>
                  </a:schemeClr>
                </a:solidFill>
              </a:rPr>
              <a:t> state</a:t>
            </a:r>
            <a:r>
              <a:rPr lang="it-IT" sz="2000" dirty="0">
                <a:solidFill>
                  <a:schemeClr val="tx1">
                    <a:lumMod val="75000"/>
                    <a:lumOff val="25000"/>
                  </a:schemeClr>
                </a:solidFill>
              </a:rPr>
              <a:t>. The bridge </a:t>
            </a:r>
            <a:r>
              <a:rPr lang="it-IT" sz="2000" dirty="0" err="1">
                <a:solidFill>
                  <a:schemeClr val="tx1">
                    <a:lumMod val="75000"/>
                    <a:lumOff val="25000"/>
                  </a:schemeClr>
                </a:solidFill>
              </a:rPr>
              <a:t>will</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from the serial and </a:t>
            </a:r>
            <a:r>
              <a:rPr lang="it-IT" sz="2000" dirty="0" err="1">
                <a:solidFill>
                  <a:schemeClr val="tx1">
                    <a:lumMod val="75000"/>
                    <a:lumOff val="25000"/>
                  </a:schemeClr>
                </a:solidFill>
              </a:rPr>
              <a:t>will</a:t>
            </a:r>
            <a:r>
              <a:rPr lang="it-IT" sz="2000" dirty="0">
                <a:solidFill>
                  <a:schemeClr val="tx1">
                    <a:lumMod val="75000"/>
                    <a:lumOff val="25000"/>
                  </a:schemeClr>
                </a:solidFill>
              </a:rPr>
              <a:t> update </a:t>
            </a:r>
            <a:r>
              <a:rPr lang="it-IT" sz="2000" dirty="0" err="1">
                <a:solidFill>
                  <a:schemeClr val="tx1">
                    <a:lumMod val="75000"/>
                    <a:lumOff val="25000"/>
                  </a:schemeClr>
                </a:solidFill>
              </a:rPr>
              <a:t>accordingly</a:t>
            </a:r>
            <a:r>
              <a:rPr lang="it-IT" sz="2000" dirty="0">
                <a:solidFill>
                  <a:schemeClr val="tx1">
                    <a:lumMod val="75000"/>
                    <a:lumOff val="25000"/>
                  </a:schemeClr>
                </a:solidFill>
              </a:rPr>
              <a:t> in the database the state of the window.</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541076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normAutofit fontScale="90000"/>
          </a:bodyPr>
          <a:lstStyle/>
          <a:p>
            <a:r>
              <a:rPr lang="it-IT" dirty="0"/>
              <a:t>Code </a:t>
            </a:r>
            <a:r>
              <a:rPr lang="it-IT" dirty="0" err="1"/>
              <a:t>tables</a:t>
            </a:r>
            <a:r>
              <a:rPr lang="it-IT" dirty="0"/>
              <a:t> for serial </a:t>
            </a:r>
            <a:r>
              <a:rPr lang="it-IT" dirty="0" err="1"/>
              <a:t>communication</a:t>
            </a:r>
            <a:r>
              <a:rPr lang="it-IT" dirty="0"/>
              <a:t> </a:t>
            </a:r>
            <a:r>
              <a:rPr lang="it-IT" dirty="0" err="1"/>
              <a:t>between</a:t>
            </a:r>
            <a:r>
              <a:rPr lang="it-IT" dirty="0"/>
              <a:t> «</a:t>
            </a:r>
            <a:r>
              <a:rPr lang="it-IT" dirty="0" err="1"/>
              <a:t>external</a:t>
            </a:r>
            <a:r>
              <a:rPr lang="it-IT" dirty="0"/>
              <a:t>» Arduino and </a:t>
            </a:r>
            <a:r>
              <a:rPr lang="it-IT" dirty="0" err="1"/>
              <a:t>its</a:t>
            </a:r>
            <a:r>
              <a:rPr lang="it-IT" dirty="0"/>
              <a:t> bridge</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245789133"/>
              </p:ext>
            </p:extLst>
          </p:nvPr>
        </p:nvGraphicFramePr>
        <p:xfrm>
          <a:off x="1179576" y="2084801"/>
          <a:ext cx="9976105" cy="1161435"/>
        </p:xfrm>
        <a:graphic>
          <a:graphicData uri="http://schemas.openxmlformats.org/drawingml/2006/table">
            <a:tbl>
              <a:tblPr firstRow="1" bandRow="1">
                <a:tableStyleId>{5C22544A-7EE6-4342-B048-85BDC9FD1C3A}</a:tableStyleId>
              </a:tblPr>
              <a:tblGrid>
                <a:gridCol w="1995221">
                  <a:extLst>
                    <a:ext uri="{9D8B030D-6E8A-4147-A177-3AD203B41FA5}">
                      <a16:colId xmlns:a16="http://schemas.microsoft.com/office/drawing/2014/main" val="3404768044"/>
                    </a:ext>
                  </a:extLst>
                </a:gridCol>
                <a:gridCol w="1995221">
                  <a:extLst>
                    <a:ext uri="{9D8B030D-6E8A-4147-A177-3AD203B41FA5}">
                      <a16:colId xmlns:a16="http://schemas.microsoft.com/office/drawing/2014/main" val="2786162570"/>
                    </a:ext>
                  </a:extLst>
                </a:gridCol>
                <a:gridCol w="1995221">
                  <a:extLst>
                    <a:ext uri="{9D8B030D-6E8A-4147-A177-3AD203B41FA5}">
                      <a16:colId xmlns:a16="http://schemas.microsoft.com/office/drawing/2014/main" val="1075256195"/>
                    </a:ext>
                  </a:extLst>
                </a:gridCol>
                <a:gridCol w="1995221">
                  <a:extLst>
                    <a:ext uri="{9D8B030D-6E8A-4147-A177-3AD203B41FA5}">
                      <a16:colId xmlns:a16="http://schemas.microsoft.com/office/drawing/2014/main" val="1191612032"/>
                    </a:ext>
                  </a:extLst>
                </a:gridCol>
                <a:gridCol w="1995221">
                  <a:extLst>
                    <a:ext uri="{9D8B030D-6E8A-4147-A177-3AD203B41FA5}">
                      <a16:colId xmlns:a16="http://schemas.microsoft.com/office/drawing/2014/main" val="4072988490"/>
                    </a:ext>
                  </a:extLst>
                </a:gridCol>
              </a:tblGrid>
              <a:tr h="521355">
                <a:tc>
                  <a:txBody>
                    <a:bodyPr/>
                    <a:lstStyle/>
                    <a:p>
                      <a:pPr algn="ctr"/>
                      <a:r>
                        <a:rPr lang="it-IT" dirty="0"/>
                        <a:t>0xFF</a:t>
                      </a:r>
                      <a:endParaRPr lang="en-GB" dirty="0"/>
                    </a:p>
                  </a:txBody>
                  <a:tcPr/>
                </a:tc>
                <a:tc>
                  <a:txBody>
                    <a:bodyPr/>
                    <a:lstStyle/>
                    <a:p>
                      <a:pPr algn="ctr"/>
                      <a:r>
                        <a:rPr lang="it-IT" dirty="0"/>
                        <a:t>0x02</a:t>
                      </a:r>
                      <a:endParaRPr lang="en-GB" dirty="0"/>
                    </a:p>
                  </a:txBody>
                  <a:tcPr/>
                </a:tc>
                <a:tc>
                  <a:txBody>
                    <a:bodyPr/>
                    <a:lstStyle/>
                    <a:p>
                      <a:pPr algn="ctr"/>
                      <a:r>
                        <a:rPr lang="en-GB" sz="1800" dirty="0"/>
                        <a:t>Potentiometer</a:t>
                      </a:r>
                    </a:p>
                    <a:p>
                      <a:pPr algn="ctr"/>
                      <a:r>
                        <a:rPr lang="en-GB" sz="1800" dirty="0"/>
                        <a:t>value</a:t>
                      </a:r>
                    </a:p>
                  </a:txBody>
                  <a:tcPr/>
                </a:tc>
                <a:tc>
                  <a:txBody>
                    <a:bodyPr/>
                    <a:lstStyle/>
                    <a:p>
                      <a:pPr algn="ctr"/>
                      <a:r>
                        <a:rPr lang="it-IT" dirty="0" err="1"/>
                        <a:t>Photoresistor</a:t>
                      </a:r>
                      <a:endParaRPr lang="it-IT" dirty="0"/>
                    </a:p>
                    <a:p>
                      <a:pPr algn="ctr"/>
                      <a:r>
                        <a:rPr lang="it-IT" dirty="0" err="1"/>
                        <a:t>value</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21355">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en-GB" b="1" dirty="0"/>
                        <a:t>Payload</a:t>
                      </a:r>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a:t>
            </a:r>
            <a:r>
              <a:rPr lang="it-IT" sz="2000" dirty="0" err="1">
                <a:solidFill>
                  <a:schemeClr val="tx1">
                    <a:lumMod val="75000"/>
                    <a:lumOff val="25000"/>
                  </a:schemeClr>
                </a:solidFill>
              </a:rPr>
              <a:t>bytes</a:t>
            </a:r>
            <a:r>
              <a:rPr lang="it-IT" sz="2000" dirty="0">
                <a:solidFill>
                  <a:schemeClr val="tx1">
                    <a:lumMod val="75000"/>
                    <a:lumOff val="25000"/>
                  </a:schemeClr>
                </a:solidFill>
              </a:rPr>
              <a:t>):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Payload</a:t>
            </a:r>
            <a:r>
              <a:rPr lang="it-IT" sz="2000" dirty="0">
                <a:solidFill>
                  <a:schemeClr val="tx1">
                    <a:lumMod val="75000"/>
                    <a:lumOff val="25000"/>
                  </a:schemeClr>
                </a:solidFill>
              </a:rPr>
              <a:t> (2 byte): the first and the </a:t>
            </a:r>
            <a:r>
              <a:rPr lang="it-IT" sz="2000" dirty="0" err="1">
                <a:solidFill>
                  <a:schemeClr val="tx1">
                    <a:lumMod val="75000"/>
                    <a:lumOff val="25000"/>
                  </a:schemeClr>
                </a:solidFill>
              </a:rPr>
              <a:t>second</a:t>
            </a:r>
            <a:r>
              <a:rPr lang="it-IT" sz="2000" dirty="0">
                <a:solidFill>
                  <a:schemeClr val="tx1">
                    <a:lumMod val="75000"/>
                    <a:lumOff val="25000"/>
                  </a:schemeClr>
                </a:solidFill>
              </a:rPr>
              <a:t> byte are </a:t>
            </a:r>
            <a:r>
              <a:rPr lang="it-IT" sz="2000" dirty="0" err="1">
                <a:solidFill>
                  <a:schemeClr val="tx1">
                    <a:lumMod val="75000"/>
                    <a:lumOff val="25000"/>
                  </a:schemeClr>
                </a:solidFill>
              </a:rPr>
              <a:t>respectively</a:t>
            </a:r>
            <a:r>
              <a:rPr lang="it-IT" sz="2000" dirty="0">
                <a:solidFill>
                  <a:schemeClr val="tx1">
                    <a:lumMod val="75000"/>
                    <a:lumOff val="25000"/>
                  </a:schemeClr>
                </a:solidFill>
              </a:rPr>
              <a:t> the </a:t>
            </a:r>
            <a:r>
              <a:rPr lang="it-IT" sz="2000" b="1" dirty="0" err="1">
                <a:solidFill>
                  <a:schemeClr val="tx1">
                    <a:lumMod val="75000"/>
                    <a:lumOff val="25000"/>
                  </a:schemeClr>
                </a:solidFill>
              </a:rPr>
              <a:t>value</a:t>
            </a:r>
            <a:r>
              <a:rPr lang="it-IT" sz="2000" b="1" dirty="0">
                <a:solidFill>
                  <a:schemeClr val="tx1">
                    <a:lumMod val="75000"/>
                    <a:lumOff val="25000"/>
                  </a:schemeClr>
                </a:solidFill>
              </a:rPr>
              <a:t> </a:t>
            </a:r>
            <a:r>
              <a:rPr lang="it-IT" sz="2000" b="1" dirty="0" err="1">
                <a:solidFill>
                  <a:schemeClr val="tx1">
                    <a:lumMod val="75000"/>
                    <a:lumOff val="25000"/>
                  </a:schemeClr>
                </a:solidFill>
              </a:rPr>
              <a:t>read</a:t>
            </a:r>
            <a:r>
              <a:rPr lang="it-IT" sz="2000" b="1" dirty="0">
                <a:solidFill>
                  <a:schemeClr val="tx1">
                    <a:lumMod val="75000"/>
                    <a:lumOff val="25000"/>
                  </a:schemeClr>
                </a:solidFill>
              </a:rPr>
              <a:t> by the </a:t>
            </a:r>
            <a:r>
              <a:rPr lang="it-IT" sz="2000" b="1" dirty="0" err="1">
                <a:solidFill>
                  <a:schemeClr val="tx1">
                    <a:lumMod val="75000"/>
                    <a:lumOff val="25000"/>
                  </a:schemeClr>
                </a:solidFill>
              </a:rPr>
              <a:t>potentiometer</a:t>
            </a:r>
            <a:r>
              <a:rPr lang="it-IT" sz="2000" dirty="0">
                <a:solidFill>
                  <a:schemeClr val="tx1">
                    <a:lumMod val="75000"/>
                    <a:lumOff val="25000"/>
                  </a:schemeClr>
                </a:solidFill>
              </a:rPr>
              <a:t> </a:t>
            </a:r>
            <a:r>
              <a:rPr lang="it-IT" sz="2000" b="1" dirty="0">
                <a:solidFill>
                  <a:schemeClr val="tx1">
                    <a:lumMod val="75000"/>
                    <a:lumOff val="25000"/>
                  </a:schemeClr>
                </a:solidFill>
              </a:rPr>
              <a:t>and</a:t>
            </a:r>
            <a:r>
              <a:rPr lang="it-IT" sz="2000" dirty="0">
                <a:solidFill>
                  <a:schemeClr val="tx1">
                    <a:lumMod val="75000"/>
                    <a:lumOff val="25000"/>
                  </a:schemeClr>
                </a:solidFill>
              </a:rPr>
              <a:t> the </a:t>
            </a:r>
            <a:r>
              <a:rPr lang="it-IT" sz="2000" dirty="0" err="1">
                <a:solidFill>
                  <a:schemeClr val="tx1">
                    <a:lumMod val="75000"/>
                    <a:lumOff val="25000"/>
                  </a:schemeClr>
                </a:solidFill>
              </a:rPr>
              <a:t>value</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by the </a:t>
            </a:r>
            <a:r>
              <a:rPr lang="it-IT" sz="2000" b="1" dirty="0" err="1">
                <a:solidFill>
                  <a:schemeClr val="tx1">
                    <a:lumMod val="75000"/>
                    <a:lumOff val="25000"/>
                  </a:schemeClr>
                </a:solidFill>
              </a:rPr>
              <a:t>photoresistor</a:t>
            </a:r>
            <a:r>
              <a:rPr lang="it-IT" sz="2000" dirty="0">
                <a:solidFill>
                  <a:schemeClr val="tx1">
                    <a:lumMod val="75000"/>
                    <a:lumOff val="25000"/>
                  </a:schemeClr>
                </a:solidFill>
              </a:rPr>
              <a:t>, </a:t>
            </a:r>
            <a:r>
              <a:rPr lang="it-IT" sz="2000" dirty="0" err="1">
                <a:solidFill>
                  <a:schemeClr val="tx1">
                    <a:lumMod val="75000"/>
                    <a:lumOff val="25000"/>
                  </a:schemeClr>
                </a:solidFill>
              </a:rPr>
              <a:t>both</a:t>
            </a:r>
            <a:r>
              <a:rPr lang="it-IT" sz="2000" dirty="0">
                <a:solidFill>
                  <a:schemeClr val="tx1">
                    <a:lumMod val="75000"/>
                    <a:lumOff val="25000"/>
                  </a:schemeClr>
                </a:solidFill>
              </a:rPr>
              <a:t> </a:t>
            </a:r>
            <a:r>
              <a:rPr lang="it-IT" sz="2000" dirty="0" err="1">
                <a:solidFill>
                  <a:schemeClr val="tx1">
                    <a:lumMod val="75000"/>
                    <a:lumOff val="25000"/>
                  </a:schemeClr>
                </a:solidFill>
              </a:rPr>
              <a:t>mapped</a:t>
            </a:r>
            <a:r>
              <a:rPr lang="it-IT" sz="2000" dirty="0">
                <a:solidFill>
                  <a:schemeClr val="tx1">
                    <a:lumMod val="75000"/>
                    <a:lumOff val="25000"/>
                  </a:schemeClr>
                </a:solidFill>
              </a:rPr>
              <a:t> from the </a:t>
            </a:r>
            <a:r>
              <a:rPr lang="it-IT" sz="2000" dirty="0" err="1">
                <a:solidFill>
                  <a:schemeClr val="tx1">
                    <a:lumMod val="75000"/>
                    <a:lumOff val="25000"/>
                  </a:schemeClr>
                </a:solidFill>
              </a:rPr>
              <a:t>original</a:t>
            </a:r>
            <a:r>
              <a:rPr lang="it-IT" sz="2000" dirty="0">
                <a:solidFill>
                  <a:schemeClr val="tx1">
                    <a:lumMod val="75000"/>
                    <a:lumOff val="25000"/>
                  </a:schemeClr>
                </a:solidFill>
              </a:rPr>
              <a:t> </a:t>
            </a:r>
            <a:r>
              <a:rPr lang="it-IT" sz="2000" dirty="0" err="1">
                <a:solidFill>
                  <a:schemeClr val="tx1">
                    <a:lumMod val="75000"/>
                    <a:lumOff val="25000"/>
                  </a:schemeClr>
                </a:solidFill>
              </a:rPr>
              <a:t>range</a:t>
            </a:r>
            <a:r>
              <a:rPr lang="it-IT" sz="2000" dirty="0">
                <a:solidFill>
                  <a:schemeClr val="tx1">
                    <a:lumMod val="75000"/>
                    <a:lumOff val="25000"/>
                  </a:schemeClr>
                </a:solidFill>
              </a:rPr>
              <a:t> 0 – 1024, to the </a:t>
            </a:r>
            <a:r>
              <a:rPr lang="it-IT" sz="2000" dirty="0" err="1">
                <a:solidFill>
                  <a:schemeClr val="tx1">
                    <a:lumMod val="75000"/>
                    <a:lumOff val="25000"/>
                  </a:schemeClr>
                </a:solidFill>
              </a:rPr>
              <a:t>range</a:t>
            </a:r>
            <a:r>
              <a:rPr lang="it-IT" sz="2000" dirty="0">
                <a:solidFill>
                  <a:schemeClr val="tx1">
                    <a:lumMod val="75000"/>
                    <a:lumOff val="25000"/>
                  </a:schemeClr>
                </a:solidFill>
              </a:rPr>
              <a:t> 0 – 253 in </a:t>
            </a:r>
            <a:r>
              <a:rPr lang="it-IT" sz="2000" dirty="0" err="1">
                <a:solidFill>
                  <a:schemeClr val="tx1">
                    <a:lumMod val="75000"/>
                    <a:lumOff val="25000"/>
                  </a:schemeClr>
                </a:solidFill>
              </a:rPr>
              <a:t>order</a:t>
            </a:r>
            <a:r>
              <a:rPr lang="it-IT" sz="2000" dirty="0">
                <a:solidFill>
                  <a:schemeClr val="tx1">
                    <a:lumMod val="75000"/>
                    <a:lumOff val="25000"/>
                  </a:schemeClr>
                </a:solidFill>
              </a:rPr>
              <a:t> to </a:t>
            </a:r>
            <a:r>
              <a:rPr lang="it-IT" sz="2000" dirty="0" err="1">
                <a:solidFill>
                  <a:schemeClr val="tx1">
                    <a:lumMod val="75000"/>
                    <a:lumOff val="25000"/>
                  </a:schemeClr>
                </a:solidFill>
              </a:rPr>
              <a:t>store</a:t>
            </a:r>
            <a:r>
              <a:rPr lang="it-IT" sz="2000" dirty="0">
                <a:solidFill>
                  <a:schemeClr val="tx1">
                    <a:lumMod val="75000"/>
                    <a:lumOff val="25000"/>
                  </a:schemeClr>
                </a:solidFill>
              </a:rPr>
              <a:t> </a:t>
            </a:r>
            <a:r>
              <a:rPr lang="it-IT" sz="2000" dirty="0" err="1">
                <a:solidFill>
                  <a:schemeClr val="tx1">
                    <a:lumMod val="75000"/>
                    <a:lumOff val="25000"/>
                  </a:schemeClr>
                </a:solidFill>
              </a:rPr>
              <a:t>them</a:t>
            </a:r>
            <a:r>
              <a:rPr lang="it-IT" sz="2000" dirty="0">
                <a:solidFill>
                  <a:schemeClr val="tx1">
                    <a:lumMod val="75000"/>
                    <a:lumOff val="25000"/>
                  </a:schemeClr>
                </a:solidFill>
              </a:rPr>
              <a:t> in </a:t>
            </a:r>
            <a:r>
              <a:rPr lang="it-IT" sz="2000" dirty="0" err="1">
                <a:solidFill>
                  <a:schemeClr val="tx1">
                    <a:lumMod val="75000"/>
                    <a:lumOff val="25000"/>
                  </a:schemeClr>
                </a:solidFill>
              </a:rPr>
              <a:t>exactly</a:t>
            </a:r>
            <a:r>
              <a:rPr lang="it-IT" sz="2000" dirty="0">
                <a:solidFill>
                  <a:schemeClr val="tx1">
                    <a:lumMod val="75000"/>
                    <a:lumOff val="25000"/>
                  </a:schemeClr>
                </a:solidFill>
              </a:rPr>
              <a:t> </a:t>
            </a:r>
            <a:r>
              <a:rPr lang="it-IT" sz="2000" dirty="0" err="1">
                <a:solidFill>
                  <a:schemeClr val="tx1">
                    <a:lumMod val="75000"/>
                    <a:lumOff val="25000"/>
                  </a:schemeClr>
                </a:solidFill>
              </a:rPr>
              <a:t>one</a:t>
            </a:r>
            <a:r>
              <a:rPr lang="it-IT" sz="2000" dirty="0">
                <a:solidFill>
                  <a:schemeClr val="tx1">
                    <a:lumMod val="75000"/>
                    <a:lumOff val="25000"/>
                  </a:schemeClr>
                </a:solidFill>
              </a:rPr>
              <a:t> byte</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1304586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Login Page</a:t>
            </a:r>
            <a:endParaRPr lang="en-GB" dirty="0"/>
          </a:p>
        </p:txBody>
      </p:sp>
      <p:pic>
        <p:nvPicPr>
          <p:cNvPr id="11" name="Picture 10">
            <a:extLst>
              <a:ext uri="{FF2B5EF4-FFF2-40B4-BE49-F238E27FC236}">
                <a16:creationId xmlns:a16="http://schemas.microsoft.com/office/drawing/2014/main" id="{1DF5B0A3-F08B-5BB9-4225-C81EF0101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1" y="2041929"/>
            <a:ext cx="10058399" cy="2913167"/>
          </a:xfrm>
          <a:prstGeom prst="rect">
            <a:avLst/>
          </a:prstGeom>
        </p:spPr>
      </p:pic>
    </p:spTree>
    <p:extLst>
      <p:ext uri="{BB962C8B-B14F-4D97-AF65-F5344CB8AC3E}">
        <p14:creationId xmlns:p14="http://schemas.microsoft.com/office/powerpoint/2010/main" val="3215945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BBA296-047F-4C98-A2E4-0E185AF12109}"/>
              </a:ext>
            </a:extLst>
          </p:cNvPr>
          <p:cNvSpPr>
            <a:spLocks noGrp="1"/>
          </p:cNvSpPr>
          <p:nvPr>
            <p:ph type="title"/>
          </p:nvPr>
        </p:nvSpPr>
        <p:spPr/>
        <p:txBody>
          <a:bodyPr/>
          <a:lstStyle/>
          <a:p>
            <a:r>
              <a:rPr lang="it-IT" dirty="0" err="1"/>
              <a:t>Outline</a:t>
            </a:r>
            <a:endParaRPr lang="en-GB" dirty="0"/>
          </a:p>
        </p:txBody>
      </p:sp>
      <p:sp>
        <p:nvSpPr>
          <p:cNvPr id="3" name="Segnaposto contenuto 2">
            <a:extLst>
              <a:ext uri="{FF2B5EF4-FFF2-40B4-BE49-F238E27FC236}">
                <a16:creationId xmlns:a16="http://schemas.microsoft.com/office/drawing/2014/main" id="{08CEF35C-301C-4B3D-8976-5258339397BB}"/>
              </a:ext>
            </a:extLst>
          </p:cNvPr>
          <p:cNvSpPr>
            <a:spLocks noGrp="1"/>
          </p:cNvSpPr>
          <p:nvPr>
            <p:ph idx="1"/>
          </p:nvPr>
        </p:nvSpPr>
        <p:spPr/>
        <p:txBody>
          <a:bodyPr/>
          <a:lstStyle/>
          <a:p>
            <a:pPr marL="457200" indent="-457200">
              <a:buFont typeface="+mj-lt"/>
              <a:buAutoNum type="arabicPeriod"/>
            </a:pPr>
            <a:r>
              <a:rPr lang="it-IT" sz="2400" dirty="0" err="1"/>
              <a:t>Introduction</a:t>
            </a:r>
            <a:endParaRPr lang="it-IT" sz="2400" dirty="0"/>
          </a:p>
          <a:p>
            <a:pPr marL="457200" indent="-457200">
              <a:buFont typeface="+mj-lt"/>
              <a:buAutoNum type="arabicPeriod"/>
            </a:pPr>
            <a:r>
              <a:rPr lang="it-IT" sz="2400" dirty="0"/>
              <a:t>Architecture</a:t>
            </a:r>
          </a:p>
          <a:p>
            <a:pPr marL="457200" indent="-457200">
              <a:buFont typeface="+mj-lt"/>
              <a:buAutoNum type="arabicPeriod"/>
            </a:pPr>
            <a:r>
              <a:rPr lang="it-IT" sz="2400" dirty="0" err="1"/>
              <a:t>Prototype</a:t>
            </a:r>
            <a:r>
              <a:rPr lang="it-IT" sz="2400" dirty="0"/>
              <a:t> </a:t>
            </a:r>
            <a:r>
              <a:rPr lang="it-IT" sz="2400" dirty="0" err="1"/>
              <a:t>specifications</a:t>
            </a:r>
            <a:endParaRPr lang="it-IT" sz="2400" dirty="0"/>
          </a:p>
          <a:p>
            <a:pPr marL="457200" indent="-457200">
              <a:buFont typeface="+mj-lt"/>
              <a:buAutoNum type="arabicPeriod"/>
            </a:pPr>
            <a:r>
              <a:rPr lang="it-IT" sz="2400" dirty="0" err="1"/>
              <a:t>Reinforcement</a:t>
            </a:r>
            <a:r>
              <a:rPr lang="it-IT" sz="2400" dirty="0"/>
              <a:t> learning </a:t>
            </a:r>
            <a:r>
              <a:rPr lang="it-IT" sz="2400" dirty="0" err="1"/>
              <a:t>approach</a:t>
            </a:r>
            <a:endParaRPr lang="it-IT" sz="2400" dirty="0"/>
          </a:p>
          <a:p>
            <a:pPr marL="457200" indent="-457200">
              <a:buFont typeface="+mj-lt"/>
              <a:buAutoNum type="arabicPeriod"/>
            </a:pPr>
            <a:r>
              <a:rPr lang="it-IT" sz="2400" dirty="0"/>
              <a:t>Video Demo</a:t>
            </a:r>
          </a:p>
          <a:p>
            <a:pPr marL="457200" indent="-457200">
              <a:buFont typeface="+mj-lt"/>
              <a:buAutoNum type="arabicPeriod"/>
            </a:pPr>
            <a:endParaRPr lang="en-GB" dirty="0"/>
          </a:p>
        </p:txBody>
      </p:sp>
    </p:spTree>
    <p:extLst>
      <p:ext uri="{BB962C8B-B14F-4D97-AF65-F5344CB8AC3E}">
        <p14:creationId xmlns:p14="http://schemas.microsoft.com/office/powerpoint/2010/main" val="14403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Home Page</a:t>
            </a:r>
            <a:endParaRPr lang="en-GB" dirty="0"/>
          </a:p>
        </p:txBody>
      </p:sp>
      <p:pic>
        <p:nvPicPr>
          <p:cNvPr id="4" name="Picture 3">
            <a:extLst>
              <a:ext uri="{FF2B5EF4-FFF2-40B4-BE49-F238E27FC236}">
                <a16:creationId xmlns:a16="http://schemas.microsoft.com/office/drawing/2014/main" id="{AE3536F6-BD6D-9E31-8B90-859EF720D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070485"/>
            <a:ext cx="10058400" cy="2938837"/>
          </a:xfrm>
          <a:prstGeom prst="rect">
            <a:avLst/>
          </a:prstGeom>
        </p:spPr>
      </p:pic>
    </p:spTree>
    <p:extLst>
      <p:ext uri="{BB962C8B-B14F-4D97-AF65-F5344CB8AC3E}">
        <p14:creationId xmlns:p14="http://schemas.microsoft.com/office/powerpoint/2010/main" val="2055416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0D0883-8079-4AC0-B0F8-5DEA8B90A3BD}"/>
              </a:ext>
            </a:extLst>
          </p:cNvPr>
          <p:cNvSpPr>
            <a:spLocks noGrp="1"/>
          </p:cNvSpPr>
          <p:nvPr>
            <p:ph type="title"/>
          </p:nvPr>
        </p:nvSpPr>
        <p:spPr/>
        <p:txBody>
          <a:bodyPr/>
          <a:lstStyle/>
          <a:p>
            <a:r>
              <a:rPr lang="it-IT" dirty="0" err="1"/>
              <a:t>Telegram</a:t>
            </a:r>
            <a:r>
              <a:rPr lang="it-IT" dirty="0"/>
              <a:t> bot</a:t>
            </a:r>
            <a:endParaRPr lang="en-GB" dirty="0"/>
          </a:p>
        </p:txBody>
      </p:sp>
      <p:sp>
        <p:nvSpPr>
          <p:cNvPr id="3" name="Segnaposto contenuto 2">
            <a:extLst>
              <a:ext uri="{FF2B5EF4-FFF2-40B4-BE49-F238E27FC236}">
                <a16:creationId xmlns:a16="http://schemas.microsoft.com/office/drawing/2014/main" id="{94EBCED2-0AFE-4584-A179-BB17307D78CE}"/>
              </a:ext>
            </a:extLst>
          </p:cNvPr>
          <p:cNvSpPr>
            <a:spLocks noGrp="1"/>
          </p:cNvSpPr>
          <p:nvPr>
            <p:ph idx="1"/>
          </p:nvPr>
        </p:nvSpPr>
        <p:spPr/>
        <p:txBody>
          <a:bodyPr/>
          <a:lstStyle/>
          <a:p>
            <a:r>
              <a:rPr lang="en-GB" dirty="0"/>
              <a:t>A Telegram bot named </a:t>
            </a:r>
            <a:r>
              <a:rPr lang="en-GB" i="1" dirty="0" err="1"/>
              <a:t>smart_neighborhood</a:t>
            </a:r>
            <a:r>
              <a:rPr lang="en-GB" dirty="0"/>
              <a:t> is used to notify the house’s owners whenever the system decides to move the windows autonomously. The bot has two simple commands: </a:t>
            </a:r>
            <a:r>
              <a:rPr lang="en-GB" i="1" dirty="0"/>
              <a:t>/start </a:t>
            </a:r>
            <a:r>
              <a:rPr lang="en-GB" dirty="0"/>
              <a:t>that is automatically called when the bot is started, which gives a welcome message and store, if new, the user in the database; </a:t>
            </a:r>
            <a:r>
              <a:rPr lang="en-GB" i="1" dirty="0"/>
              <a:t>/help </a:t>
            </a:r>
            <a:r>
              <a:rPr lang="en-GB" dirty="0"/>
              <a:t>which gives a short description of the bot’s functionality.</a:t>
            </a:r>
          </a:p>
          <a:p>
            <a:r>
              <a:rPr lang="en-GB" dirty="0"/>
              <a:t>When the engine decides to move the windows, it calls a specific function of the bot which sends a message to all the chat ids stored in the database in order to make the owners aware of the new state of their windows. In the message is also suggested to use the web app to change the state of the windows if the new one does not match the user’s will.</a:t>
            </a:r>
          </a:p>
        </p:txBody>
      </p:sp>
    </p:spTree>
    <p:extLst>
      <p:ext uri="{BB962C8B-B14F-4D97-AF65-F5344CB8AC3E}">
        <p14:creationId xmlns:p14="http://schemas.microsoft.com/office/powerpoint/2010/main" val="190384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SqLite3 database </a:t>
            </a:r>
            <a:r>
              <a:rPr lang="it-IT" dirty="0" err="1"/>
              <a:t>structure</a:t>
            </a:r>
            <a:endParaRPr lang="en-GB" dirty="0"/>
          </a:p>
        </p:txBody>
      </p:sp>
      <p:pic>
        <p:nvPicPr>
          <p:cNvPr id="5" name="Picture 4">
            <a:extLst>
              <a:ext uri="{FF2B5EF4-FFF2-40B4-BE49-F238E27FC236}">
                <a16:creationId xmlns:a16="http://schemas.microsoft.com/office/drawing/2014/main" id="{3969D7CF-9C48-0FAE-BE13-77B663A33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776834"/>
            <a:ext cx="10058399" cy="4560077"/>
          </a:xfrm>
          <a:prstGeom prst="rect">
            <a:avLst/>
          </a:prstGeom>
        </p:spPr>
      </p:pic>
    </p:spTree>
    <p:extLst>
      <p:ext uri="{BB962C8B-B14F-4D97-AF65-F5344CB8AC3E}">
        <p14:creationId xmlns:p14="http://schemas.microsoft.com/office/powerpoint/2010/main" val="1194308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SqLite3 database </a:t>
            </a:r>
            <a:r>
              <a:rPr lang="it-IT" dirty="0" err="1"/>
              <a:t>structure</a:t>
            </a:r>
            <a:r>
              <a:rPr lang="it-IT" dirty="0"/>
              <a:t> (1)</a:t>
            </a:r>
            <a:endParaRPr lang="en-GB" dirty="0"/>
          </a:p>
        </p:txBody>
      </p:sp>
      <p:sp>
        <p:nvSpPr>
          <p:cNvPr id="6" name="TextBox 5">
            <a:extLst>
              <a:ext uri="{FF2B5EF4-FFF2-40B4-BE49-F238E27FC236}">
                <a16:creationId xmlns:a16="http://schemas.microsoft.com/office/drawing/2014/main" id="{91D065EC-2922-7928-2099-298CEF6CC736}"/>
              </a:ext>
            </a:extLst>
          </p:cNvPr>
          <p:cNvSpPr txBox="1"/>
          <p:nvPr/>
        </p:nvSpPr>
        <p:spPr>
          <a:xfrm>
            <a:off x="1243584" y="2029968"/>
            <a:ext cx="9912096" cy="3893374"/>
          </a:xfrm>
          <a:prstGeom prst="rect">
            <a:avLst/>
          </a:prstGeom>
          <a:noFill/>
        </p:spPr>
        <p:txBody>
          <a:bodyPr wrap="square" rtlCol="0">
            <a:spAutoFit/>
          </a:bodyPr>
          <a:lstStyle/>
          <a:p>
            <a:r>
              <a:rPr lang="en-IT" sz="1900" dirty="0"/>
              <a:t>The database is automatically managed by Django using the model part of the MVC approach: we define a python class for each </a:t>
            </a:r>
            <a:r>
              <a:rPr lang="it-IT" sz="1900" dirty="0"/>
              <a:t>DB </a:t>
            </a:r>
            <a:r>
              <a:rPr lang="en-IT" sz="1900" dirty="0"/>
              <a:t>table and Django creates the respective relational </a:t>
            </a:r>
            <a:r>
              <a:rPr lang="it-IT" sz="1900" dirty="0"/>
              <a:t>DB</a:t>
            </a:r>
            <a:r>
              <a:rPr lang="en-IT" sz="1900" dirty="0"/>
              <a:t>. The 4 classes are described below:</a:t>
            </a:r>
          </a:p>
          <a:p>
            <a:pPr marL="285750" indent="-285750">
              <a:buFont typeface="Arial" panose="020B0604020202020204" pitchFamily="34" charset="0"/>
              <a:buChar char="•"/>
            </a:pPr>
            <a:r>
              <a:rPr lang="en-IT" sz="1900" b="1" dirty="0"/>
              <a:t>ChatTelegram:</a:t>
            </a:r>
            <a:r>
              <a:rPr lang="en-IT" sz="1900" dirty="0"/>
              <a:t> </a:t>
            </a:r>
            <a:r>
              <a:rPr lang="it-IT" sz="1900" dirty="0" err="1"/>
              <a:t>it</a:t>
            </a:r>
            <a:r>
              <a:rPr lang="it-IT" sz="1900" dirty="0"/>
              <a:t> </a:t>
            </a:r>
            <a:r>
              <a:rPr lang="en-IT" sz="1900" dirty="0"/>
              <a:t>represents a </a:t>
            </a:r>
            <a:r>
              <a:rPr lang="it-IT" sz="1900" dirty="0"/>
              <a:t>T</a:t>
            </a:r>
            <a:r>
              <a:rPr lang="en-IT" sz="1900" dirty="0"/>
              <a:t>elegram </a:t>
            </a:r>
            <a:r>
              <a:rPr lang="it-IT" sz="1900" dirty="0"/>
              <a:t>chat </a:t>
            </a:r>
            <a:r>
              <a:rPr lang="en-IT" sz="1900" dirty="0"/>
              <a:t>identified by the </a:t>
            </a:r>
            <a:r>
              <a:rPr lang="en-IT" sz="1900" i="1" dirty="0"/>
              <a:t>chat_id</a:t>
            </a:r>
            <a:r>
              <a:rPr lang="en-IT" sz="1900" dirty="0"/>
              <a:t>;</a:t>
            </a:r>
          </a:p>
          <a:p>
            <a:pPr marL="285750" indent="-285750">
              <a:buFont typeface="Arial" panose="020B0604020202020204" pitchFamily="34" charset="0"/>
              <a:buChar char="•"/>
            </a:pPr>
            <a:r>
              <a:rPr lang="en-IT" sz="1900" b="1" dirty="0"/>
              <a:t>User:</a:t>
            </a:r>
            <a:r>
              <a:rPr lang="en-IT" sz="1900" dirty="0"/>
              <a:t> </a:t>
            </a:r>
            <a:r>
              <a:rPr lang="it-IT" sz="1900" dirty="0" err="1"/>
              <a:t>it</a:t>
            </a:r>
            <a:r>
              <a:rPr lang="it-IT" sz="1900" dirty="0"/>
              <a:t> </a:t>
            </a:r>
            <a:r>
              <a:rPr lang="en-IT" sz="1900" dirty="0"/>
              <a:t>represent</a:t>
            </a:r>
            <a:r>
              <a:rPr lang="it-IT" sz="1900" dirty="0"/>
              <a:t>s</a:t>
            </a:r>
            <a:r>
              <a:rPr lang="en-IT" sz="1900" dirty="0"/>
              <a:t> a user </a:t>
            </a:r>
            <a:r>
              <a:rPr lang="it-IT" sz="1900" dirty="0"/>
              <a:t>and </a:t>
            </a:r>
            <a:r>
              <a:rPr lang="it-IT" sz="1900" dirty="0" err="1"/>
              <a:t>is</a:t>
            </a:r>
            <a:r>
              <a:rPr lang="it-IT" sz="1900" dirty="0"/>
              <a:t> </a:t>
            </a:r>
            <a:r>
              <a:rPr lang="en-IT" sz="1900" dirty="0"/>
              <a:t>managed automatically by Django authentication system</a:t>
            </a:r>
            <a:r>
              <a:rPr lang="it-IT" sz="1900" dirty="0"/>
              <a:t>. I</a:t>
            </a:r>
            <a:r>
              <a:rPr lang="en-IT" sz="1900" dirty="0"/>
              <a:t>t has a unique </a:t>
            </a:r>
            <a:r>
              <a:rPr lang="en-IT" sz="1900" i="1" dirty="0"/>
              <a:t>email </a:t>
            </a:r>
            <a:r>
              <a:rPr lang="en-IT" sz="1900" dirty="0"/>
              <a:t>and </a:t>
            </a:r>
            <a:r>
              <a:rPr lang="it-IT" sz="1900" dirty="0"/>
              <a:t>a </a:t>
            </a:r>
            <a:r>
              <a:rPr lang="en-IT" sz="1900" i="1" dirty="0"/>
              <a:t>password</a:t>
            </a:r>
            <a:r>
              <a:rPr lang="en-IT" sz="1900" dirty="0"/>
              <a:t>;</a:t>
            </a:r>
          </a:p>
          <a:p>
            <a:pPr marL="285750" indent="-285750">
              <a:buFont typeface="Arial" panose="020B0604020202020204" pitchFamily="34" charset="0"/>
              <a:buChar char="•"/>
            </a:pPr>
            <a:r>
              <a:rPr lang="en-IT" sz="1900" b="1" dirty="0"/>
              <a:t>House:</a:t>
            </a:r>
            <a:r>
              <a:rPr lang="en-IT" sz="1900" dirty="0"/>
              <a:t> </a:t>
            </a:r>
            <a:r>
              <a:rPr lang="it-IT" sz="1900" dirty="0" err="1"/>
              <a:t>it</a:t>
            </a:r>
            <a:r>
              <a:rPr lang="it-IT" sz="1900" dirty="0"/>
              <a:t> </a:t>
            </a:r>
            <a:r>
              <a:rPr lang="en-IT" sz="1900" dirty="0"/>
              <a:t>models an house where the system</a:t>
            </a:r>
            <a:r>
              <a:rPr lang="it-IT" sz="1900" dirty="0"/>
              <a:t> </a:t>
            </a:r>
            <a:r>
              <a:rPr lang="it-IT" sz="1900" dirty="0" err="1"/>
              <a:t>is</a:t>
            </a:r>
            <a:r>
              <a:rPr lang="it-IT" sz="1900" dirty="0"/>
              <a:t> </a:t>
            </a:r>
            <a:r>
              <a:rPr lang="it-IT" sz="1900" dirty="0" err="1"/>
              <a:t>installed</a:t>
            </a:r>
            <a:r>
              <a:rPr lang="it-IT" sz="1900" dirty="0"/>
              <a:t>. I</a:t>
            </a:r>
            <a:r>
              <a:rPr lang="en-IT" sz="1900" dirty="0"/>
              <a:t>t’s described by the </a:t>
            </a:r>
            <a:r>
              <a:rPr lang="en-IT" sz="1900" i="1" dirty="0"/>
              <a:t>address </a:t>
            </a:r>
            <a:r>
              <a:rPr lang="en-IT" sz="1900" dirty="0"/>
              <a:t>and the </a:t>
            </a:r>
            <a:r>
              <a:rPr lang="en-IT" sz="1900" i="1" dirty="0"/>
              <a:t>street number </a:t>
            </a:r>
            <a:r>
              <a:rPr lang="en-IT" sz="1900" dirty="0"/>
              <a:t>and</a:t>
            </a:r>
            <a:r>
              <a:rPr lang="it-IT" sz="1900" dirty="0"/>
              <a:t> </a:t>
            </a:r>
            <a:r>
              <a:rPr lang="it-IT" sz="1900" dirty="0" err="1"/>
              <a:t>it</a:t>
            </a:r>
            <a:r>
              <a:rPr lang="en-IT" sz="1900" dirty="0"/>
              <a:t> </a:t>
            </a:r>
            <a:r>
              <a:rPr lang="it-IT" sz="1900" dirty="0" err="1"/>
              <a:t>is</a:t>
            </a:r>
            <a:r>
              <a:rPr lang="it-IT" sz="1900" dirty="0"/>
              <a:t> </a:t>
            </a:r>
            <a:r>
              <a:rPr lang="it-IT" sz="1900" dirty="0" err="1"/>
              <a:t>associated</a:t>
            </a:r>
            <a:r>
              <a:rPr lang="it-IT" sz="1900" dirty="0"/>
              <a:t> with</a:t>
            </a:r>
            <a:r>
              <a:rPr lang="en-IT" sz="1900" dirty="0"/>
              <a:t> a User object which represent</a:t>
            </a:r>
            <a:r>
              <a:rPr lang="it-IT" sz="1900" dirty="0"/>
              <a:t>s</a:t>
            </a:r>
            <a:r>
              <a:rPr lang="en-IT" sz="1900" dirty="0"/>
              <a:t> the owner of the house;</a:t>
            </a:r>
          </a:p>
          <a:p>
            <a:pPr marL="285750" indent="-285750">
              <a:buFont typeface="Arial" panose="020B0604020202020204" pitchFamily="34" charset="0"/>
              <a:buChar char="•"/>
            </a:pPr>
            <a:r>
              <a:rPr lang="en-IT" sz="1900" b="1" dirty="0"/>
              <a:t>Window: </a:t>
            </a:r>
            <a:r>
              <a:rPr lang="en-IT" sz="1900" dirty="0"/>
              <a:t>it is a generic window object, each one </a:t>
            </a:r>
            <a:r>
              <a:rPr lang="it-IT" sz="1900" dirty="0" err="1"/>
              <a:t>is</a:t>
            </a:r>
            <a:r>
              <a:rPr lang="it-IT" sz="1900" dirty="0"/>
              <a:t> </a:t>
            </a:r>
            <a:r>
              <a:rPr lang="en-IT" sz="1900" dirty="0"/>
              <a:t>assoc</a:t>
            </a:r>
            <a:r>
              <a:rPr lang="it-IT" sz="1900" dirty="0"/>
              <a:t>i</a:t>
            </a:r>
            <a:r>
              <a:rPr lang="en-IT" sz="1900" dirty="0"/>
              <a:t>ated </a:t>
            </a:r>
            <a:r>
              <a:rPr lang="it-IT" sz="1900" dirty="0"/>
              <a:t>with</a:t>
            </a:r>
            <a:r>
              <a:rPr lang="en-IT" sz="1900" dirty="0"/>
              <a:t> a house and has a current </a:t>
            </a:r>
            <a:r>
              <a:rPr lang="en-IT" sz="1900" i="1" dirty="0"/>
              <a:t>state </a:t>
            </a:r>
            <a:r>
              <a:rPr lang="en-IT" sz="1900" dirty="0"/>
              <a:t>(closed or open), a text </a:t>
            </a:r>
            <a:r>
              <a:rPr lang="en-IT" sz="1900" i="1" dirty="0"/>
              <a:t>description, </a:t>
            </a:r>
            <a:r>
              <a:rPr lang="en-IT" sz="1900" dirty="0"/>
              <a:t>a </a:t>
            </a:r>
            <a:r>
              <a:rPr lang="en-IT" sz="1900" i="1" dirty="0"/>
              <a:t>device name </a:t>
            </a:r>
            <a:r>
              <a:rPr lang="en-IT" sz="1900" dirty="0"/>
              <a:t>(identifier </a:t>
            </a:r>
            <a:r>
              <a:rPr lang="it-IT" sz="1900" dirty="0"/>
              <a:t>for the A</a:t>
            </a:r>
            <a:r>
              <a:rPr lang="en-IT" sz="1900" dirty="0"/>
              <a:t>rduino that manages this specific window) and a </a:t>
            </a:r>
            <a:r>
              <a:rPr lang="en-IT" sz="1900" i="1" dirty="0"/>
              <a:t>pin</a:t>
            </a:r>
            <a:r>
              <a:rPr lang="en-IT" sz="1900" dirty="0"/>
              <a:t> (</a:t>
            </a:r>
            <a:r>
              <a:rPr lang="it-IT" sz="1900" dirty="0"/>
              <a:t>the </a:t>
            </a:r>
            <a:r>
              <a:rPr lang="en-IT" sz="1900" dirty="0"/>
              <a:t>pin </a:t>
            </a:r>
            <a:r>
              <a:rPr lang="it-IT" sz="1900" dirty="0" err="1"/>
              <a:t>number</a:t>
            </a:r>
            <a:r>
              <a:rPr lang="it-IT" sz="1900" dirty="0"/>
              <a:t> </a:t>
            </a:r>
            <a:r>
              <a:rPr lang="en-IT" sz="1900" dirty="0"/>
              <a:t>connected to the actuator in the </a:t>
            </a:r>
            <a:r>
              <a:rPr lang="it-IT" sz="1900" dirty="0"/>
              <a:t>A</a:t>
            </a:r>
            <a:r>
              <a:rPr lang="en-IT" sz="1900" dirty="0"/>
              <a:t>rduino board), a </a:t>
            </a:r>
            <a:r>
              <a:rPr lang="en-IT" sz="1900" i="1" dirty="0"/>
              <a:t>timeout </a:t>
            </a:r>
            <a:r>
              <a:rPr lang="it-IT" sz="1900" dirty="0"/>
              <a:t>(</a:t>
            </a:r>
            <a:r>
              <a:rPr lang="en-IT" sz="1900" dirty="0"/>
              <a:t>a boolean field which says if the window can be moved autonomously by the system or not</a:t>
            </a:r>
            <a:r>
              <a:rPr lang="it-IT" sz="1900" dirty="0"/>
              <a:t>)</a:t>
            </a:r>
            <a:r>
              <a:rPr lang="en-IT" sz="1900" dirty="0"/>
              <a:t> and finally a date which represents the </a:t>
            </a:r>
            <a:r>
              <a:rPr lang="en-IT" sz="1900" i="1" dirty="0"/>
              <a:t>last_change </a:t>
            </a:r>
            <a:r>
              <a:rPr lang="en-IT" sz="1900" dirty="0"/>
              <a:t>timestamp.</a:t>
            </a:r>
            <a:endParaRPr lang="en-IT" sz="1900" b="1" dirty="0"/>
          </a:p>
        </p:txBody>
      </p:sp>
    </p:spTree>
    <p:extLst>
      <p:ext uri="{BB962C8B-B14F-4D97-AF65-F5344CB8AC3E}">
        <p14:creationId xmlns:p14="http://schemas.microsoft.com/office/powerpoint/2010/main" val="4176419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C2A123-0917-441F-A181-BA0AD5570E29}"/>
              </a:ext>
            </a:extLst>
          </p:cNvPr>
          <p:cNvSpPr>
            <a:spLocks noGrp="1"/>
          </p:cNvSpPr>
          <p:nvPr>
            <p:ph type="title"/>
          </p:nvPr>
        </p:nvSpPr>
        <p:spPr/>
        <p:txBody>
          <a:bodyPr/>
          <a:lstStyle/>
          <a:p>
            <a:r>
              <a:rPr lang="it-IT" dirty="0" err="1"/>
              <a:t>OpenWeather</a:t>
            </a:r>
            <a:r>
              <a:rPr lang="it-IT" dirty="0"/>
              <a:t> </a:t>
            </a:r>
            <a:r>
              <a:rPr lang="it-IT" dirty="0" err="1"/>
              <a:t>APIs</a:t>
            </a:r>
            <a:endParaRPr lang="en-GB" dirty="0"/>
          </a:p>
        </p:txBody>
      </p:sp>
      <p:sp>
        <p:nvSpPr>
          <p:cNvPr id="3" name="Segnaposto contenuto 2">
            <a:extLst>
              <a:ext uri="{FF2B5EF4-FFF2-40B4-BE49-F238E27FC236}">
                <a16:creationId xmlns:a16="http://schemas.microsoft.com/office/drawing/2014/main" id="{DFDF4A4E-5ADE-494E-ABB5-7DC693692AD8}"/>
              </a:ext>
            </a:extLst>
          </p:cNvPr>
          <p:cNvSpPr>
            <a:spLocks noGrp="1"/>
          </p:cNvSpPr>
          <p:nvPr>
            <p:ph idx="1"/>
          </p:nvPr>
        </p:nvSpPr>
        <p:spPr>
          <a:xfrm>
            <a:off x="1097280" y="1845734"/>
            <a:ext cx="10058400" cy="4023360"/>
          </a:xfrm>
        </p:spPr>
        <p:txBody>
          <a:bodyPr>
            <a:normAutofit fontScale="92500"/>
          </a:bodyPr>
          <a:lstStyle/>
          <a:p>
            <a:pPr marL="0" indent="0">
              <a:buNone/>
            </a:pPr>
            <a:r>
              <a:rPr lang="en-GB" dirty="0"/>
              <a:t>The data retrieved from the </a:t>
            </a:r>
            <a:r>
              <a:rPr lang="en-GB" dirty="0" err="1"/>
              <a:t>OpenWeather</a:t>
            </a:r>
            <a:r>
              <a:rPr lang="en-GB" dirty="0"/>
              <a:t> APIs are the current </a:t>
            </a:r>
            <a:r>
              <a:rPr lang="en-GB" b="1" dirty="0"/>
              <a:t>temperature</a:t>
            </a:r>
            <a:r>
              <a:rPr lang="en-GB" dirty="0"/>
              <a:t> and </a:t>
            </a:r>
            <a:r>
              <a:rPr lang="en-GB" b="1" dirty="0"/>
              <a:t>weather condition:</a:t>
            </a:r>
            <a:r>
              <a:rPr lang="en-GB" dirty="0"/>
              <a:t> the latter is categorized with different </a:t>
            </a:r>
            <a:r>
              <a:rPr lang="en-GB" b="1" dirty="0"/>
              <a:t>codes</a:t>
            </a:r>
            <a:r>
              <a:rPr lang="en-GB" dirty="0"/>
              <a:t>, each of them assigned to a close/open/ambiguous condition in order to process the information and take the correct decision. These are the categories:</a:t>
            </a:r>
          </a:p>
          <a:p>
            <a:pPr>
              <a:buFont typeface="Arial" panose="020B0604020202020204" pitchFamily="34" charset="0"/>
              <a:buChar char="•"/>
            </a:pPr>
            <a:r>
              <a:rPr lang="en-GB" dirty="0"/>
              <a:t> Group 2xx: </a:t>
            </a:r>
            <a:r>
              <a:rPr lang="en-GB" b="1" dirty="0"/>
              <a:t>thunderstorm, </a:t>
            </a:r>
            <a:r>
              <a:rPr lang="en-GB" dirty="0"/>
              <a:t>we consider it as a </a:t>
            </a:r>
            <a:r>
              <a:rPr lang="en-GB" i="1" dirty="0"/>
              <a:t>close condition;</a:t>
            </a:r>
          </a:p>
          <a:p>
            <a:pPr>
              <a:buFont typeface="Arial" panose="020B0604020202020204" pitchFamily="34" charset="0"/>
              <a:buChar char="•"/>
            </a:pPr>
            <a:r>
              <a:rPr lang="en-GB" dirty="0"/>
              <a:t> Group 3xx: </a:t>
            </a:r>
            <a:r>
              <a:rPr lang="en-GB" b="1" dirty="0"/>
              <a:t>drizzle,</a:t>
            </a:r>
            <a:r>
              <a:rPr lang="en-GB" dirty="0"/>
              <a:t> we consider it as an </a:t>
            </a:r>
            <a:r>
              <a:rPr lang="en-GB" i="1" dirty="0"/>
              <a:t>ambiguous condition;</a:t>
            </a:r>
          </a:p>
          <a:p>
            <a:pPr>
              <a:buFont typeface="Arial" panose="020B0604020202020204" pitchFamily="34" charset="0"/>
              <a:buChar char="•"/>
            </a:pPr>
            <a:r>
              <a:rPr lang="en-GB" dirty="0"/>
              <a:t> Group 5xx: </a:t>
            </a:r>
            <a:r>
              <a:rPr lang="en-GB" b="1" dirty="0"/>
              <a:t>rain,</a:t>
            </a:r>
            <a:r>
              <a:rPr lang="en-GB" dirty="0"/>
              <a:t> we consider it as a </a:t>
            </a:r>
            <a:r>
              <a:rPr lang="en-GB" i="1" dirty="0"/>
              <a:t>close condition</a:t>
            </a:r>
            <a:r>
              <a:rPr lang="en-GB" dirty="0"/>
              <a:t>;</a:t>
            </a:r>
          </a:p>
          <a:p>
            <a:pPr>
              <a:buFont typeface="Arial" panose="020B0604020202020204" pitchFamily="34" charset="0"/>
              <a:buChar char="•"/>
            </a:pPr>
            <a:r>
              <a:rPr lang="en-GB" dirty="0"/>
              <a:t> Group 6xx: </a:t>
            </a:r>
            <a:r>
              <a:rPr lang="en-GB" b="1" dirty="0"/>
              <a:t>snow,</a:t>
            </a:r>
            <a:r>
              <a:rPr lang="en-GB" dirty="0"/>
              <a:t> we consider it as a </a:t>
            </a:r>
            <a:r>
              <a:rPr lang="en-GB" i="1" dirty="0"/>
              <a:t>close condition;</a:t>
            </a:r>
          </a:p>
          <a:p>
            <a:pPr>
              <a:buFont typeface="Arial" panose="020B0604020202020204" pitchFamily="34" charset="0"/>
              <a:buChar char="•"/>
            </a:pPr>
            <a:r>
              <a:rPr lang="en-GB" dirty="0"/>
              <a:t> Group 7xx: </a:t>
            </a:r>
            <a:r>
              <a:rPr lang="en-GB" b="1" dirty="0"/>
              <a:t>atmosphere,</a:t>
            </a:r>
            <a:r>
              <a:rPr lang="en-GB" dirty="0"/>
              <a:t> we consider it as an </a:t>
            </a:r>
            <a:r>
              <a:rPr lang="en-GB" i="1" dirty="0"/>
              <a:t>open condition;</a:t>
            </a:r>
          </a:p>
          <a:p>
            <a:pPr>
              <a:buFont typeface="Arial" panose="020B0604020202020204" pitchFamily="34" charset="0"/>
              <a:buChar char="•"/>
            </a:pPr>
            <a:r>
              <a:rPr lang="en-GB" dirty="0"/>
              <a:t> Value 800: </a:t>
            </a:r>
            <a:r>
              <a:rPr lang="en-GB" b="1" dirty="0"/>
              <a:t>clear,</a:t>
            </a:r>
            <a:r>
              <a:rPr lang="en-GB" dirty="0"/>
              <a:t> we consider it as an </a:t>
            </a:r>
            <a:r>
              <a:rPr lang="en-GB" i="1" dirty="0"/>
              <a:t>open condition;</a:t>
            </a:r>
          </a:p>
          <a:p>
            <a:pPr>
              <a:buFont typeface="Arial" panose="020B0604020202020204" pitchFamily="34" charset="0"/>
              <a:buChar char="•"/>
            </a:pPr>
            <a:r>
              <a:rPr lang="en-GB" dirty="0"/>
              <a:t> Group 80x: </a:t>
            </a:r>
            <a:r>
              <a:rPr lang="en-GB" b="1" dirty="0"/>
              <a:t>clouds,</a:t>
            </a:r>
            <a:r>
              <a:rPr lang="en-GB" dirty="0"/>
              <a:t> we consider it as an </a:t>
            </a:r>
            <a:r>
              <a:rPr lang="en-GB" i="1" dirty="0"/>
              <a:t>ambiguous condition.</a:t>
            </a:r>
            <a:endParaRPr lang="en-GB" dirty="0"/>
          </a:p>
        </p:txBody>
      </p:sp>
    </p:spTree>
    <p:extLst>
      <p:ext uri="{BB962C8B-B14F-4D97-AF65-F5344CB8AC3E}">
        <p14:creationId xmlns:p14="http://schemas.microsoft.com/office/powerpoint/2010/main" val="2871504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48D054-8A2A-44E6-808B-688E3E2FD35E}"/>
              </a:ext>
            </a:extLst>
          </p:cNvPr>
          <p:cNvSpPr>
            <a:spLocks noGrp="1"/>
          </p:cNvSpPr>
          <p:nvPr>
            <p:ph type="title"/>
          </p:nvPr>
        </p:nvSpPr>
        <p:spPr/>
        <p:txBody>
          <a:bodyPr/>
          <a:lstStyle/>
          <a:p>
            <a:r>
              <a:rPr lang="it-IT" dirty="0" err="1"/>
              <a:t>Decision</a:t>
            </a:r>
            <a:r>
              <a:rPr lang="it-IT" dirty="0"/>
              <a:t> </a:t>
            </a:r>
            <a:r>
              <a:rPr lang="it-IT" dirty="0" err="1"/>
              <a:t>logic</a:t>
            </a:r>
            <a:endParaRPr lang="en-GB" dirty="0"/>
          </a:p>
        </p:txBody>
      </p:sp>
      <p:sp>
        <p:nvSpPr>
          <p:cNvPr id="3" name="Segnaposto contenuto 2">
            <a:extLst>
              <a:ext uri="{FF2B5EF4-FFF2-40B4-BE49-F238E27FC236}">
                <a16:creationId xmlns:a16="http://schemas.microsoft.com/office/drawing/2014/main" id="{F5282C39-B429-491B-9819-8656A23D4200}"/>
              </a:ext>
            </a:extLst>
          </p:cNvPr>
          <p:cNvSpPr>
            <a:spLocks noGrp="1"/>
          </p:cNvSpPr>
          <p:nvPr>
            <p:ph idx="1"/>
          </p:nvPr>
        </p:nvSpPr>
        <p:spPr/>
        <p:txBody>
          <a:bodyPr/>
          <a:lstStyle/>
          <a:p>
            <a:r>
              <a:rPr lang="en-GB" dirty="0"/>
              <a:t>The system decides to open or close the windows depending on the condition of each parameter’s value: temperature, wind, lightness and weather condition. For each of them there are three range of possible values, on for a </a:t>
            </a:r>
            <a:r>
              <a:rPr lang="en-GB" i="1" dirty="0"/>
              <a:t>close condition</a:t>
            </a:r>
            <a:r>
              <a:rPr lang="en-GB" dirty="0"/>
              <a:t>, one for an </a:t>
            </a:r>
            <a:r>
              <a:rPr lang="en-GB" i="1" dirty="0"/>
              <a:t>open condition</a:t>
            </a:r>
            <a:r>
              <a:rPr lang="en-GB" dirty="0"/>
              <a:t>, and one for an </a:t>
            </a:r>
            <a:r>
              <a:rPr lang="en-GB" i="1" dirty="0"/>
              <a:t>ambiguous condition</a:t>
            </a:r>
            <a:r>
              <a:rPr lang="en-GB" dirty="0"/>
              <a:t>. The decision is taken as follows:</a:t>
            </a:r>
          </a:p>
          <a:p>
            <a:pPr>
              <a:buFont typeface="Arial" panose="020B0604020202020204" pitchFamily="34" charset="0"/>
              <a:buChar char="•"/>
            </a:pPr>
            <a:r>
              <a:rPr lang="en-GB" dirty="0"/>
              <a:t>If at least 2 values are in the </a:t>
            </a:r>
            <a:r>
              <a:rPr lang="en-GB" i="1" dirty="0"/>
              <a:t>open condition </a:t>
            </a:r>
            <a:r>
              <a:rPr lang="en-GB" dirty="0"/>
              <a:t>then open the windows.</a:t>
            </a:r>
          </a:p>
          <a:p>
            <a:pPr>
              <a:buFont typeface="Arial" panose="020B0604020202020204" pitchFamily="34" charset="0"/>
              <a:buChar char="•"/>
            </a:pPr>
            <a:r>
              <a:rPr lang="en-GB" dirty="0"/>
              <a:t>If at least 3 values are in the </a:t>
            </a:r>
            <a:r>
              <a:rPr lang="en-GB" i="1" dirty="0"/>
              <a:t>close condition </a:t>
            </a:r>
            <a:r>
              <a:rPr lang="en-GB" dirty="0"/>
              <a:t>then close the windows.</a:t>
            </a:r>
          </a:p>
          <a:p>
            <a:pPr>
              <a:buFont typeface="Arial" panose="020B0604020202020204" pitchFamily="34" charset="0"/>
              <a:buChar char="•"/>
            </a:pPr>
            <a:r>
              <a:rPr lang="en-GB" dirty="0"/>
              <a:t>If none of the previous, then there is an ambiguous condition, in this case a </a:t>
            </a:r>
            <a:r>
              <a:rPr lang="en-GB" dirty="0" err="1"/>
              <a:t>neighborhood</a:t>
            </a:r>
            <a:r>
              <a:rPr lang="en-GB" dirty="0"/>
              <a:t> control system is used in order to take the best decision.</a:t>
            </a:r>
          </a:p>
        </p:txBody>
      </p:sp>
    </p:spTree>
    <p:extLst>
      <p:ext uri="{BB962C8B-B14F-4D97-AF65-F5344CB8AC3E}">
        <p14:creationId xmlns:p14="http://schemas.microsoft.com/office/powerpoint/2010/main" val="3122180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57F39D-0AC2-4FBB-B239-2CF771C60ACB}"/>
              </a:ext>
            </a:extLst>
          </p:cNvPr>
          <p:cNvSpPr>
            <a:spLocks noGrp="1"/>
          </p:cNvSpPr>
          <p:nvPr>
            <p:ph type="title"/>
          </p:nvPr>
        </p:nvSpPr>
        <p:spPr/>
        <p:txBody>
          <a:bodyPr/>
          <a:lstStyle/>
          <a:p>
            <a:r>
              <a:rPr lang="it-IT" dirty="0" err="1"/>
              <a:t>Neighbourhood</a:t>
            </a:r>
            <a:r>
              <a:rPr lang="it-IT" dirty="0"/>
              <a:t> control</a:t>
            </a:r>
            <a:endParaRPr lang="en-GB" dirty="0"/>
          </a:p>
        </p:txBody>
      </p:sp>
      <p:sp>
        <p:nvSpPr>
          <p:cNvPr id="3" name="Segnaposto contenuto 2">
            <a:extLst>
              <a:ext uri="{FF2B5EF4-FFF2-40B4-BE49-F238E27FC236}">
                <a16:creationId xmlns:a16="http://schemas.microsoft.com/office/drawing/2014/main" id="{2618F39C-68E7-417D-BF58-5147B114DB7E}"/>
              </a:ext>
            </a:extLst>
          </p:cNvPr>
          <p:cNvSpPr>
            <a:spLocks noGrp="1"/>
          </p:cNvSpPr>
          <p:nvPr>
            <p:ph idx="1"/>
          </p:nvPr>
        </p:nvSpPr>
        <p:spPr/>
        <p:txBody>
          <a:bodyPr/>
          <a:lstStyle/>
          <a:p>
            <a:r>
              <a:rPr lang="en-GB" dirty="0"/>
              <a:t>I</a:t>
            </a:r>
            <a:r>
              <a:rPr lang="en-GB" sz="2000" dirty="0"/>
              <a:t>n case of uncertain situations, for example …, we look at neighbours decisions.</a:t>
            </a:r>
            <a:endParaRPr lang="en-GB" dirty="0"/>
          </a:p>
        </p:txBody>
      </p:sp>
    </p:spTree>
    <p:extLst>
      <p:ext uri="{BB962C8B-B14F-4D97-AF65-F5344CB8AC3E}">
        <p14:creationId xmlns:p14="http://schemas.microsoft.com/office/powerpoint/2010/main" val="2736922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E44AF35-F589-4D58-9C93-1795806F5760}"/>
              </a:ext>
            </a:extLst>
          </p:cNvPr>
          <p:cNvSpPr>
            <a:spLocks noGrp="1"/>
          </p:cNvSpPr>
          <p:nvPr>
            <p:ph type="title"/>
          </p:nvPr>
        </p:nvSpPr>
        <p:spPr/>
        <p:txBody>
          <a:bodyPr>
            <a:normAutofit/>
          </a:bodyPr>
          <a:lstStyle/>
          <a:p>
            <a:pPr marL="1371600" indent="-1371600">
              <a:buFont typeface="+mj-lt"/>
              <a:buAutoNum type="arabicPeriod" startAt="4"/>
            </a:pPr>
            <a:r>
              <a:rPr lang="it-IT" sz="6600" dirty="0" err="1"/>
              <a:t>Reinforcement</a:t>
            </a:r>
            <a:r>
              <a:rPr lang="it-IT" sz="6600" dirty="0"/>
              <a:t> learning </a:t>
            </a:r>
            <a:r>
              <a:rPr lang="it-IT" sz="6600" dirty="0" err="1"/>
              <a:t>approach</a:t>
            </a:r>
            <a:endParaRPr lang="en-GB" sz="6600" dirty="0"/>
          </a:p>
        </p:txBody>
      </p:sp>
    </p:spTree>
    <p:extLst>
      <p:ext uri="{BB962C8B-B14F-4D97-AF65-F5344CB8AC3E}">
        <p14:creationId xmlns:p14="http://schemas.microsoft.com/office/powerpoint/2010/main" val="2308457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44F50E-E660-4EE1-A36B-B75DBCBF422E}"/>
              </a:ext>
            </a:extLst>
          </p:cNvPr>
          <p:cNvSpPr>
            <a:spLocks noGrp="1"/>
          </p:cNvSpPr>
          <p:nvPr>
            <p:ph type="title"/>
          </p:nvPr>
        </p:nvSpPr>
        <p:spPr/>
        <p:txBody>
          <a:bodyPr/>
          <a:lstStyle/>
          <a:p>
            <a:r>
              <a:rPr lang="it-IT" dirty="0" err="1"/>
              <a:t>Vanilla</a:t>
            </a:r>
            <a:r>
              <a:rPr lang="it-IT" dirty="0"/>
              <a:t> Q-Learning</a:t>
            </a:r>
            <a:endParaRPr lang="en-GB" dirty="0"/>
          </a:p>
        </p:txBody>
      </p:sp>
      <p:sp>
        <p:nvSpPr>
          <p:cNvPr id="3" name="Segnaposto contenuto 2">
            <a:extLst>
              <a:ext uri="{FF2B5EF4-FFF2-40B4-BE49-F238E27FC236}">
                <a16:creationId xmlns:a16="http://schemas.microsoft.com/office/drawing/2014/main" id="{DBF8575B-E0C7-42AF-97D6-1FC140DE9295}"/>
              </a:ext>
            </a:extLst>
          </p:cNvPr>
          <p:cNvSpPr>
            <a:spLocks noGrp="1"/>
          </p:cNvSpPr>
          <p:nvPr>
            <p:ph idx="1"/>
          </p:nvPr>
        </p:nvSpPr>
        <p:spPr/>
        <p:txBody>
          <a:bodyPr>
            <a:normAutofit/>
          </a:bodyPr>
          <a:lstStyle/>
          <a:p>
            <a:pPr>
              <a:buFont typeface="Arial" panose="020B0604020202020204" pitchFamily="34" charset="0"/>
              <a:buChar char="•"/>
            </a:pPr>
            <a:r>
              <a:rPr lang="en-GB" dirty="0"/>
              <a:t> The “vanilla” Q-Learning uses a </a:t>
            </a:r>
            <a:r>
              <a:rPr lang="en-GB" b="1" dirty="0"/>
              <a:t>Q-table </a:t>
            </a:r>
            <a:r>
              <a:rPr lang="en-GB" dirty="0"/>
              <a:t>that maps a state-action pair to a </a:t>
            </a:r>
            <a:r>
              <a:rPr lang="en-GB" b="1" dirty="0"/>
              <a:t>Q-value</a:t>
            </a:r>
            <a:r>
              <a:rPr lang="en-GB" dirty="0"/>
              <a:t> (the estimated maximum future reward) which the agent will learn. The Q-table is initialized to all zeros indicating that the agent doesn’t know anything about the world. As the agent tries out different actions at different states through trial and error, the agent learns each state-action pair’s expected reward and updates the Q-table with the new Q-value. Using trial and error to learn about the world is called </a:t>
            </a:r>
            <a:r>
              <a:rPr lang="en-GB" b="1" dirty="0"/>
              <a:t>exploration</a:t>
            </a:r>
            <a:r>
              <a:rPr lang="en-GB" dirty="0"/>
              <a:t>. After an agent has learned the Q-value of each state-action pair, the agent at state S maximizes its expected reward by choosing the action </a:t>
            </a:r>
            <a:r>
              <a:rPr lang="en-GB" b="1" dirty="0"/>
              <a:t>A</a:t>
            </a:r>
            <a:r>
              <a:rPr lang="en-GB" dirty="0"/>
              <a:t> with the highest Q-value. Choosing the best known action at state S is called </a:t>
            </a:r>
            <a:r>
              <a:rPr lang="en-GB" b="1" dirty="0"/>
              <a:t>exploitation</a:t>
            </a:r>
            <a:r>
              <a:rPr lang="en-GB" dirty="0"/>
              <a:t>.</a:t>
            </a:r>
          </a:p>
          <a:p>
            <a:pPr>
              <a:buFont typeface="Arial" panose="020B0604020202020204" pitchFamily="34" charset="0"/>
              <a:buChar char="•"/>
            </a:pPr>
            <a:endParaRPr lang="en-GB" dirty="0"/>
          </a:p>
        </p:txBody>
      </p:sp>
    </p:spTree>
    <p:extLst>
      <p:ext uri="{BB962C8B-B14F-4D97-AF65-F5344CB8AC3E}">
        <p14:creationId xmlns:p14="http://schemas.microsoft.com/office/powerpoint/2010/main" val="2089512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F2B4DE-3E0B-42A6-9ED3-A37C3E2BAE50}"/>
              </a:ext>
            </a:extLst>
          </p:cNvPr>
          <p:cNvSpPr>
            <a:spLocks noGrp="1"/>
          </p:cNvSpPr>
          <p:nvPr>
            <p:ph type="title"/>
          </p:nvPr>
        </p:nvSpPr>
        <p:spPr/>
        <p:txBody>
          <a:bodyPr/>
          <a:lstStyle/>
          <a:p>
            <a:r>
              <a:rPr lang="it-IT" dirty="0" err="1"/>
              <a:t>Vanilla</a:t>
            </a:r>
            <a:r>
              <a:rPr lang="it-IT" dirty="0"/>
              <a:t> Q-Learning (1)</a:t>
            </a:r>
            <a:endParaRPr lang="en-GB" dirty="0"/>
          </a:p>
        </p:txBody>
      </p:sp>
      <p:sp>
        <p:nvSpPr>
          <p:cNvPr id="3" name="Segnaposto contenuto 2">
            <a:extLst>
              <a:ext uri="{FF2B5EF4-FFF2-40B4-BE49-F238E27FC236}">
                <a16:creationId xmlns:a16="http://schemas.microsoft.com/office/drawing/2014/main" id="{6270705A-FE3D-419B-80C5-8B22D398C1B3}"/>
              </a:ext>
            </a:extLst>
          </p:cNvPr>
          <p:cNvSpPr>
            <a:spLocks noGrp="1"/>
          </p:cNvSpPr>
          <p:nvPr>
            <p:ph idx="1"/>
          </p:nvPr>
        </p:nvSpPr>
        <p:spPr/>
        <p:txBody>
          <a:bodyPr/>
          <a:lstStyle/>
          <a:p>
            <a:r>
              <a:rPr lang="en-GB" dirty="0"/>
              <a:t>A common strategy for tackling the </a:t>
            </a:r>
            <a:r>
              <a:rPr lang="en-GB" b="1" dirty="0"/>
              <a:t>exploration-exploitation </a:t>
            </a:r>
            <a:r>
              <a:rPr lang="en-GB" b="1" dirty="0" err="1"/>
              <a:t>tradeoff</a:t>
            </a:r>
            <a:r>
              <a:rPr lang="en-GB" dirty="0"/>
              <a:t> is the </a:t>
            </a:r>
            <a:r>
              <a:rPr lang="en-GB" b="1" dirty="0"/>
              <a:t>Epsilon Greedy Exploration Strategy</a:t>
            </a:r>
            <a:r>
              <a:rPr lang="en-GB" dirty="0"/>
              <a:t>.</a:t>
            </a:r>
          </a:p>
          <a:p>
            <a:pPr>
              <a:buFont typeface="+mj-lt"/>
              <a:buAutoNum type="arabicPeriod"/>
            </a:pPr>
            <a:r>
              <a:rPr lang="en-GB" dirty="0"/>
              <a:t> At every time step when it’s time to choose an action, roll a dice</a:t>
            </a:r>
          </a:p>
          <a:p>
            <a:pPr>
              <a:buFont typeface="+mj-lt"/>
              <a:buAutoNum type="arabicPeriod"/>
            </a:pPr>
            <a:r>
              <a:rPr lang="en-GB" dirty="0"/>
              <a:t> If the dice has a probability less than epsilon, choose a random action</a:t>
            </a:r>
          </a:p>
          <a:p>
            <a:pPr>
              <a:buFont typeface="+mj-lt"/>
              <a:buAutoNum type="arabicPeriod"/>
            </a:pPr>
            <a:r>
              <a:rPr lang="en-GB" dirty="0"/>
              <a:t> Otherwise take the best known action at the agent’s current state</a:t>
            </a:r>
          </a:p>
          <a:p>
            <a:r>
              <a:rPr lang="en-GB" dirty="0"/>
              <a:t>Note that at the beginning of the algorithm, every step the agent takes will be random which is useful to help the agent learn about the environment it’s in. As the agent takes more and more steps, the value of epsilon decreases and the agent starts to try existing known good actions more and more. Note that epsilon is initialized to 1 meaning every step is random at the start. Near the end of the training process, the agent will be exploring much less and exploiting much more.</a:t>
            </a:r>
          </a:p>
          <a:p>
            <a:endParaRPr lang="en-GB" dirty="0"/>
          </a:p>
        </p:txBody>
      </p:sp>
    </p:spTree>
    <p:extLst>
      <p:ext uri="{BB962C8B-B14F-4D97-AF65-F5344CB8AC3E}">
        <p14:creationId xmlns:p14="http://schemas.microsoft.com/office/powerpoint/2010/main" val="1713953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26D7FA8F-3552-4374-A727-B63043BE4922}"/>
              </a:ext>
            </a:extLst>
          </p:cNvPr>
          <p:cNvSpPr>
            <a:spLocks noGrp="1"/>
          </p:cNvSpPr>
          <p:nvPr>
            <p:ph type="title"/>
          </p:nvPr>
        </p:nvSpPr>
        <p:spPr/>
        <p:txBody>
          <a:bodyPr/>
          <a:lstStyle/>
          <a:p>
            <a:pPr marL="1371600" indent="-1371600">
              <a:buFont typeface="+mj-lt"/>
              <a:buAutoNum type="arabicPeriod"/>
            </a:pPr>
            <a:r>
              <a:rPr lang="it-IT" dirty="0" err="1"/>
              <a:t>Introduction</a:t>
            </a:r>
            <a:endParaRPr lang="en-GB" dirty="0"/>
          </a:p>
        </p:txBody>
      </p:sp>
    </p:spTree>
    <p:extLst>
      <p:ext uri="{BB962C8B-B14F-4D97-AF65-F5344CB8AC3E}">
        <p14:creationId xmlns:p14="http://schemas.microsoft.com/office/powerpoint/2010/main" val="590319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361932-4FA9-4607-9395-B43FFEB93651}"/>
              </a:ext>
            </a:extLst>
          </p:cNvPr>
          <p:cNvSpPr>
            <a:spLocks noGrp="1"/>
          </p:cNvSpPr>
          <p:nvPr>
            <p:ph type="title"/>
          </p:nvPr>
        </p:nvSpPr>
        <p:spPr/>
        <p:txBody>
          <a:bodyPr/>
          <a:lstStyle/>
          <a:p>
            <a:r>
              <a:rPr lang="it-IT" dirty="0" err="1"/>
              <a:t>Vanilla</a:t>
            </a:r>
            <a:r>
              <a:rPr lang="it-IT" dirty="0"/>
              <a:t> Q-Learning (2)</a:t>
            </a:r>
            <a:endParaRPr lang="en-GB" dirty="0"/>
          </a:p>
        </p:txBody>
      </p:sp>
      <p:sp>
        <p:nvSpPr>
          <p:cNvPr id="3" name="Segnaposto contenuto 2">
            <a:extLst>
              <a:ext uri="{FF2B5EF4-FFF2-40B4-BE49-F238E27FC236}">
                <a16:creationId xmlns:a16="http://schemas.microsoft.com/office/drawing/2014/main" id="{6BF5008F-2095-4213-A326-F12EC31480F5}"/>
              </a:ext>
            </a:extLst>
          </p:cNvPr>
          <p:cNvSpPr>
            <a:spLocks noGrp="1"/>
          </p:cNvSpPr>
          <p:nvPr>
            <p:ph idx="1"/>
          </p:nvPr>
        </p:nvSpPr>
        <p:spPr/>
        <p:txBody>
          <a:bodyPr>
            <a:normAutofit fontScale="92500" lnSpcReduction="20000"/>
          </a:bodyPr>
          <a:lstStyle/>
          <a:p>
            <a:r>
              <a:rPr lang="en-GB" dirty="0"/>
              <a:t>The </a:t>
            </a:r>
            <a:r>
              <a:rPr lang="en-GB" b="1" dirty="0"/>
              <a:t>Bellman Equation</a:t>
            </a:r>
            <a:r>
              <a:rPr lang="en-GB" dirty="0"/>
              <a:t> tells us how to update our Q-table after each step we take. To summarize this equation, the agent updates the current perceived value with the estimated optimal future reward which assumes that the agent takes the best current known action. In an implementation, the agent will search through all the actions for a particular state and choose the state-action pair with the highest corresponding Q-value.</a:t>
            </a:r>
          </a:p>
          <a:p>
            <a:endParaRPr lang="en-GB" dirty="0"/>
          </a:p>
          <a:p>
            <a:r>
              <a:rPr lang="en-GB" b="1" dirty="0"/>
              <a:t>S</a:t>
            </a:r>
            <a:r>
              <a:rPr lang="en-GB" dirty="0"/>
              <a:t> = the State or Observation</a:t>
            </a:r>
          </a:p>
          <a:p>
            <a:r>
              <a:rPr lang="en-GB" b="1" dirty="0"/>
              <a:t>A</a:t>
            </a:r>
            <a:r>
              <a:rPr lang="en-GB" dirty="0"/>
              <a:t> = the Action the agent takes</a:t>
            </a:r>
          </a:p>
          <a:p>
            <a:r>
              <a:rPr lang="en-GB" b="1" dirty="0"/>
              <a:t>R</a:t>
            </a:r>
            <a:r>
              <a:rPr lang="en-GB" dirty="0"/>
              <a:t> = the Reward from taking an Action</a:t>
            </a:r>
          </a:p>
          <a:p>
            <a:r>
              <a:rPr lang="en-GB" b="1" dirty="0"/>
              <a:t>t</a:t>
            </a:r>
            <a:r>
              <a:rPr lang="en-GB" dirty="0"/>
              <a:t> = the time step</a:t>
            </a:r>
          </a:p>
          <a:p>
            <a:r>
              <a:rPr lang="en-GB" b="1" dirty="0"/>
              <a:t>Ɑ</a:t>
            </a:r>
            <a:r>
              <a:rPr lang="en-GB" dirty="0"/>
              <a:t> = the Learning Rate</a:t>
            </a:r>
          </a:p>
          <a:p>
            <a:r>
              <a:rPr lang="en-GB" b="1" dirty="0"/>
              <a:t>ƛ</a:t>
            </a:r>
            <a:r>
              <a:rPr lang="en-GB" dirty="0"/>
              <a:t> = the discount factor which causes rewards to lose their value over time so more immediate rewards are valued more highly</a:t>
            </a:r>
          </a:p>
          <a:p>
            <a:endParaRPr lang="en-GB" dirty="0"/>
          </a:p>
        </p:txBody>
      </p:sp>
      <p:pic>
        <p:nvPicPr>
          <p:cNvPr id="5" name="Immagine 4">
            <a:extLst>
              <a:ext uri="{FF2B5EF4-FFF2-40B4-BE49-F238E27FC236}">
                <a16:creationId xmlns:a16="http://schemas.microsoft.com/office/drawing/2014/main" id="{6EF46F9F-3342-4ADF-8F38-4D82BD9CF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965174"/>
            <a:ext cx="10058399" cy="708762"/>
          </a:xfrm>
          <a:prstGeom prst="rect">
            <a:avLst/>
          </a:prstGeom>
        </p:spPr>
      </p:pic>
    </p:spTree>
    <p:extLst>
      <p:ext uri="{BB962C8B-B14F-4D97-AF65-F5344CB8AC3E}">
        <p14:creationId xmlns:p14="http://schemas.microsoft.com/office/powerpoint/2010/main" val="441246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F9B9C3-2232-4E4A-B118-536F3AF128E1}"/>
              </a:ext>
            </a:extLst>
          </p:cNvPr>
          <p:cNvSpPr>
            <a:spLocks noGrp="1"/>
          </p:cNvSpPr>
          <p:nvPr>
            <p:ph type="title"/>
          </p:nvPr>
        </p:nvSpPr>
        <p:spPr/>
        <p:txBody>
          <a:bodyPr/>
          <a:lstStyle/>
          <a:p>
            <a:r>
              <a:rPr lang="it-IT" dirty="0"/>
              <a:t>DQN</a:t>
            </a:r>
            <a:endParaRPr lang="en-GB" dirty="0"/>
          </a:p>
        </p:txBody>
      </p:sp>
      <p:sp>
        <p:nvSpPr>
          <p:cNvPr id="3" name="Segnaposto contenuto 2">
            <a:extLst>
              <a:ext uri="{FF2B5EF4-FFF2-40B4-BE49-F238E27FC236}">
                <a16:creationId xmlns:a16="http://schemas.microsoft.com/office/drawing/2014/main" id="{59D51F3D-604B-4C5C-B8F9-E1BC25A6BFC7}"/>
              </a:ext>
            </a:extLst>
          </p:cNvPr>
          <p:cNvSpPr>
            <a:spLocks noGrp="1"/>
          </p:cNvSpPr>
          <p:nvPr>
            <p:ph idx="1"/>
          </p:nvPr>
        </p:nvSpPr>
        <p:spPr/>
        <p:txBody>
          <a:bodyPr/>
          <a:lstStyle/>
          <a:p>
            <a:r>
              <a:rPr lang="it-IT" dirty="0"/>
              <a:t>DQN (Deep Q-Learning Networks) </a:t>
            </a:r>
            <a:r>
              <a:rPr lang="it-IT" dirty="0" err="1"/>
              <a:t>is</a:t>
            </a:r>
            <a:r>
              <a:rPr lang="it-IT" dirty="0"/>
              <a:t> a model-free </a:t>
            </a:r>
            <a:r>
              <a:rPr lang="it-IT" dirty="0" err="1"/>
              <a:t>reinforcement</a:t>
            </a:r>
            <a:r>
              <a:rPr lang="it-IT" dirty="0"/>
              <a:t> learning </a:t>
            </a:r>
            <a:r>
              <a:rPr lang="it-IT" dirty="0" err="1"/>
              <a:t>algorithm</a:t>
            </a:r>
            <a:r>
              <a:rPr lang="it-IT" dirty="0"/>
              <a:t> in </a:t>
            </a:r>
            <a:r>
              <a:rPr lang="it-IT" dirty="0" err="1"/>
              <a:t>which</a:t>
            </a:r>
            <a:r>
              <a:rPr lang="it-IT" dirty="0"/>
              <a:t> </a:t>
            </a:r>
            <a:r>
              <a:rPr lang="it-IT" b="1" dirty="0"/>
              <a:t>a </a:t>
            </a:r>
            <a:r>
              <a:rPr lang="en-GB" b="1" dirty="0"/>
              <a:t>neural network maps input states to (action, Q-value) pairs.</a:t>
            </a:r>
          </a:p>
        </p:txBody>
      </p:sp>
      <p:sp>
        <p:nvSpPr>
          <p:cNvPr id="7" name="Segnaposto contenuto 2">
            <a:extLst>
              <a:ext uri="{FF2B5EF4-FFF2-40B4-BE49-F238E27FC236}">
                <a16:creationId xmlns:a16="http://schemas.microsoft.com/office/drawing/2014/main" id="{4AE7E99F-4101-4F27-8440-B0D6CFD8DDD7}"/>
              </a:ext>
            </a:extLst>
          </p:cNvPr>
          <p:cNvSpPr txBox="1">
            <a:spLocks/>
          </p:cNvSpPr>
          <p:nvPr/>
        </p:nvSpPr>
        <p:spPr>
          <a:xfrm>
            <a:off x="1097280" y="5059626"/>
            <a:ext cx="10058400" cy="159860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mj-lt"/>
              <a:buAutoNum type="arabicPeriod"/>
            </a:pPr>
            <a:r>
              <a:rPr lang="en-GB" sz="2000" dirty="0">
                <a:solidFill>
                  <a:schemeClr val="tx1">
                    <a:lumMod val="75000"/>
                    <a:lumOff val="25000"/>
                  </a:schemeClr>
                </a:solidFill>
              </a:rPr>
              <a:t> Initialize your Main and Target neural networks</a:t>
            </a:r>
          </a:p>
          <a:p>
            <a:pPr>
              <a:buFont typeface="+mj-lt"/>
              <a:buAutoNum type="arabicPeriod"/>
            </a:pPr>
            <a:r>
              <a:rPr lang="en-GB" sz="2000" dirty="0">
                <a:solidFill>
                  <a:schemeClr val="tx1">
                    <a:lumMod val="75000"/>
                    <a:lumOff val="25000"/>
                  </a:schemeClr>
                </a:solidFill>
              </a:rPr>
              <a:t> Choose an action using the Epsilon-Greedy Exploration Strategy</a:t>
            </a:r>
          </a:p>
          <a:p>
            <a:pPr>
              <a:buFont typeface="+mj-lt"/>
              <a:buAutoNum type="arabicPeriod"/>
            </a:pPr>
            <a:r>
              <a:rPr lang="en-GB" sz="2000" dirty="0">
                <a:solidFill>
                  <a:schemeClr val="tx1">
                    <a:lumMod val="75000"/>
                    <a:lumOff val="25000"/>
                  </a:schemeClr>
                </a:solidFill>
              </a:rPr>
              <a:t> Update your network weights using the Bellman Equation</a:t>
            </a:r>
          </a:p>
        </p:txBody>
      </p:sp>
      <p:pic>
        <p:nvPicPr>
          <p:cNvPr id="4" name="Immagine 3">
            <a:extLst>
              <a:ext uri="{FF2B5EF4-FFF2-40B4-BE49-F238E27FC236}">
                <a16:creationId xmlns:a16="http://schemas.microsoft.com/office/drawing/2014/main" id="{23046521-3940-4402-B759-34079EB32986}"/>
              </a:ext>
            </a:extLst>
          </p:cNvPr>
          <p:cNvPicPr>
            <a:picLocks noChangeAspect="1"/>
          </p:cNvPicPr>
          <p:nvPr/>
        </p:nvPicPr>
        <p:blipFill>
          <a:blip r:embed="rId2"/>
          <a:stretch>
            <a:fillRect/>
          </a:stretch>
        </p:blipFill>
        <p:spPr>
          <a:xfrm>
            <a:off x="4172068" y="2534746"/>
            <a:ext cx="3847863" cy="2524880"/>
          </a:xfrm>
          <a:prstGeom prst="rect">
            <a:avLst/>
          </a:prstGeom>
        </p:spPr>
      </p:pic>
    </p:spTree>
    <p:extLst>
      <p:ext uri="{BB962C8B-B14F-4D97-AF65-F5344CB8AC3E}">
        <p14:creationId xmlns:p14="http://schemas.microsoft.com/office/powerpoint/2010/main" val="2957091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C6A0C-8A38-4837-B7EF-EE98D4CBDBD9}"/>
              </a:ext>
            </a:extLst>
          </p:cNvPr>
          <p:cNvSpPr>
            <a:spLocks noGrp="1"/>
          </p:cNvSpPr>
          <p:nvPr>
            <p:ph type="title"/>
          </p:nvPr>
        </p:nvSpPr>
        <p:spPr/>
        <p:txBody>
          <a:bodyPr/>
          <a:lstStyle/>
          <a:p>
            <a:r>
              <a:rPr lang="it-IT" dirty="0"/>
              <a:t>DQN (1)</a:t>
            </a:r>
            <a:endParaRPr lang="en-GB" dirty="0"/>
          </a:p>
        </p:txBody>
      </p:sp>
      <p:sp>
        <p:nvSpPr>
          <p:cNvPr id="3" name="Segnaposto contenuto 2">
            <a:extLst>
              <a:ext uri="{FF2B5EF4-FFF2-40B4-BE49-F238E27FC236}">
                <a16:creationId xmlns:a16="http://schemas.microsoft.com/office/drawing/2014/main" id="{8C5E7EA8-4CC9-48B3-ABD4-B9022BC4DB43}"/>
              </a:ext>
            </a:extLst>
          </p:cNvPr>
          <p:cNvSpPr>
            <a:spLocks noGrp="1"/>
          </p:cNvSpPr>
          <p:nvPr>
            <p:ph idx="1"/>
          </p:nvPr>
        </p:nvSpPr>
        <p:spPr/>
        <p:txBody>
          <a:bodyPr/>
          <a:lstStyle/>
          <a:p>
            <a:r>
              <a:rPr lang="en-GB" dirty="0"/>
              <a:t>The learning process uses 2 neural networks. These networks have the same architecture but different weights. Every N steps, the weights from the </a:t>
            </a:r>
            <a:r>
              <a:rPr lang="en-GB" b="1" dirty="0"/>
              <a:t>main network</a:t>
            </a:r>
            <a:r>
              <a:rPr lang="en-GB" dirty="0"/>
              <a:t> are copied to the </a:t>
            </a:r>
            <a:r>
              <a:rPr lang="en-GB" b="1" dirty="0"/>
              <a:t>target network</a:t>
            </a:r>
            <a:r>
              <a:rPr lang="en-GB" dirty="0"/>
              <a:t>. Using both of these networks leads to more stability in the learning process and helps the algorithm to learn more effectively. In our implementation, the main network weights replace the target network weights every 100 steps.</a:t>
            </a:r>
          </a:p>
          <a:p>
            <a:r>
              <a:rPr lang="en-GB" dirty="0"/>
              <a:t>The main and target neural networks map input states to an (action, q-value) pair. In this case, each output node (representing an action) contains the action’s q-value as a floating point number. Note that the output nodes do not represent a probability distribution so they will not add up to 1. For the example above, one action has a Q-value of 8 and the other action has a Q-value of 5.</a:t>
            </a:r>
          </a:p>
        </p:txBody>
      </p:sp>
      <p:pic>
        <p:nvPicPr>
          <p:cNvPr id="5" name="Immagine 4">
            <a:extLst>
              <a:ext uri="{FF2B5EF4-FFF2-40B4-BE49-F238E27FC236}">
                <a16:creationId xmlns:a16="http://schemas.microsoft.com/office/drawing/2014/main" id="{59F2F783-CB21-46C6-91D4-53A551CA8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6716" y="4532122"/>
            <a:ext cx="2598567" cy="2325878"/>
          </a:xfrm>
          <a:prstGeom prst="rect">
            <a:avLst/>
          </a:prstGeom>
        </p:spPr>
      </p:pic>
    </p:spTree>
    <p:extLst>
      <p:ext uri="{BB962C8B-B14F-4D97-AF65-F5344CB8AC3E}">
        <p14:creationId xmlns:p14="http://schemas.microsoft.com/office/powerpoint/2010/main" val="1859000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5C0763-9A01-4954-8180-5830C3D02180}"/>
              </a:ext>
            </a:extLst>
          </p:cNvPr>
          <p:cNvSpPr>
            <a:spLocks noGrp="1"/>
          </p:cNvSpPr>
          <p:nvPr>
            <p:ph type="title"/>
          </p:nvPr>
        </p:nvSpPr>
        <p:spPr/>
        <p:txBody>
          <a:bodyPr/>
          <a:lstStyle/>
          <a:p>
            <a:r>
              <a:rPr lang="it-IT" dirty="0"/>
              <a:t>DQN </a:t>
            </a:r>
            <a:r>
              <a:rPr lang="it-IT" dirty="0" err="1"/>
              <a:t>implementation</a:t>
            </a:r>
            <a:r>
              <a:rPr lang="it-IT" dirty="0"/>
              <a:t> </a:t>
            </a:r>
            <a:r>
              <a:rPr lang="it-IT" dirty="0" err="1"/>
              <a:t>ideas</a:t>
            </a:r>
            <a:endParaRPr lang="en-GB" dirty="0"/>
          </a:p>
        </p:txBody>
      </p:sp>
      <p:sp>
        <p:nvSpPr>
          <p:cNvPr id="3" name="Segnaposto contenuto 2">
            <a:extLst>
              <a:ext uri="{FF2B5EF4-FFF2-40B4-BE49-F238E27FC236}">
                <a16:creationId xmlns:a16="http://schemas.microsoft.com/office/drawing/2014/main" id="{24E3CFBB-34E7-49B2-8D23-45EAC831B604}"/>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785582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8710D1-DF83-49F0-9FDA-46F2987E9AF2}"/>
              </a:ext>
            </a:extLst>
          </p:cNvPr>
          <p:cNvSpPr>
            <a:spLocks noGrp="1"/>
          </p:cNvSpPr>
          <p:nvPr>
            <p:ph type="title"/>
          </p:nvPr>
        </p:nvSpPr>
        <p:spPr/>
        <p:txBody>
          <a:bodyPr/>
          <a:lstStyle/>
          <a:p>
            <a:r>
              <a:rPr lang="it-IT" dirty="0"/>
              <a:t>Video DEMO?</a:t>
            </a:r>
            <a:endParaRPr lang="en-GB" dirty="0"/>
          </a:p>
        </p:txBody>
      </p:sp>
      <p:sp>
        <p:nvSpPr>
          <p:cNvPr id="3" name="Segnaposto contenuto 2">
            <a:extLst>
              <a:ext uri="{FF2B5EF4-FFF2-40B4-BE49-F238E27FC236}">
                <a16:creationId xmlns:a16="http://schemas.microsoft.com/office/drawing/2014/main" id="{53D4C992-EBC0-426B-BC95-364C0886BC6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851093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0FD4F4-9876-48A2-AA8B-B7FD3C2B9B7C}"/>
              </a:ext>
            </a:extLst>
          </p:cNvPr>
          <p:cNvSpPr>
            <a:spLocks noGrp="1"/>
          </p:cNvSpPr>
          <p:nvPr>
            <p:ph type="title"/>
          </p:nvPr>
        </p:nvSpPr>
        <p:spPr/>
        <p:txBody>
          <a:bodyPr/>
          <a:lstStyle/>
          <a:p>
            <a:r>
              <a:rPr lang="it-IT" dirty="0" err="1"/>
              <a:t>Introduction</a:t>
            </a:r>
            <a:endParaRPr lang="en-GB" dirty="0"/>
          </a:p>
        </p:txBody>
      </p:sp>
      <p:sp>
        <p:nvSpPr>
          <p:cNvPr id="3" name="Segnaposto contenuto 2">
            <a:extLst>
              <a:ext uri="{FF2B5EF4-FFF2-40B4-BE49-F238E27FC236}">
                <a16:creationId xmlns:a16="http://schemas.microsoft.com/office/drawing/2014/main" id="{5CC231A6-6D1F-4936-8EC1-BE059783622D}"/>
              </a:ext>
            </a:extLst>
          </p:cNvPr>
          <p:cNvSpPr>
            <a:spLocks noGrp="1"/>
          </p:cNvSpPr>
          <p:nvPr>
            <p:ph idx="1"/>
          </p:nvPr>
        </p:nvSpPr>
        <p:spPr>
          <a:xfrm>
            <a:off x="1097280" y="1845733"/>
            <a:ext cx="10058400" cy="4462301"/>
          </a:xfrm>
        </p:spPr>
        <p:txBody>
          <a:bodyPr>
            <a:normAutofit/>
          </a:bodyPr>
          <a:lstStyle/>
          <a:p>
            <a:pPr>
              <a:buFont typeface="Arial" panose="020B0604020202020204" pitchFamily="34" charset="0"/>
              <a:buChar char="•"/>
            </a:pPr>
            <a:r>
              <a:rPr lang="en-GB" sz="2400" dirty="0"/>
              <a:t> Too lazy to close the shutters in case of a thunderstorm?</a:t>
            </a:r>
          </a:p>
          <a:p>
            <a:pPr>
              <a:buFont typeface="Arial" panose="020B0604020202020204" pitchFamily="34" charset="0"/>
              <a:buChar char="•"/>
            </a:pPr>
            <a:r>
              <a:rPr lang="en-GB" sz="2400" dirty="0"/>
              <a:t> Do you often forget to close the shutters before falling asleep?</a:t>
            </a:r>
          </a:p>
          <a:p>
            <a:pPr>
              <a:buFont typeface="Arial" panose="020B0604020202020204" pitchFamily="34" charset="0"/>
              <a:buChar char="•"/>
            </a:pPr>
            <a:r>
              <a:rPr lang="en-GB" sz="2400" dirty="0"/>
              <a:t> Or do your flowers need sunlight when you are on holiday away from home?</a:t>
            </a:r>
          </a:p>
          <a:p>
            <a:pPr marL="0" indent="0">
              <a:buNone/>
            </a:pPr>
            <a:endParaRPr lang="en-GB" sz="2400" dirty="0"/>
          </a:p>
          <a:p>
            <a:pPr marL="0" indent="0">
              <a:buNone/>
            </a:pPr>
            <a:r>
              <a:rPr lang="en-GB" sz="2400" dirty="0">
                <a:solidFill>
                  <a:schemeClr val="accent1"/>
                </a:solidFill>
                <a:sym typeface="Wingdings" panose="05000000000000000000" pitchFamily="2" charset="2"/>
              </a:rPr>
              <a:t></a:t>
            </a:r>
            <a:r>
              <a:rPr lang="en-GB" sz="2400" dirty="0">
                <a:sym typeface="Wingdings" panose="05000000000000000000" pitchFamily="2" charset="2"/>
              </a:rPr>
              <a:t> </a:t>
            </a:r>
            <a:r>
              <a:rPr lang="en-GB" sz="2400" dirty="0"/>
              <a:t>This system is the answer for you! Our product </a:t>
            </a:r>
            <a:r>
              <a:rPr lang="en-GB" sz="2400" b="1" dirty="0"/>
              <a:t>automatically open or close the shutters of houses depending on weather conditions</a:t>
            </a:r>
            <a:r>
              <a:rPr lang="en-GB" sz="2400" dirty="0"/>
              <a:t>. Its scalability allows it to be used not only by you, but also by your neighbours, aiming to control the shutters of </a:t>
            </a:r>
            <a:r>
              <a:rPr lang="en-GB" sz="2400" b="1" dirty="0"/>
              <a:t>several houses in your neighbourhood simultaneously.</a:t>
            </a:r>
          </a:p>
        </p:txBody>
      </p:sp>
    </p:spTree>
    <p:extLst>
      <p:ext uri="{BB962C8B-B14F-4D97-AF65-F5344CB8AC3E}">
        <p14:creationId xmlns:p14="http://schemas.microsoft.com/office/powerpoint/2010/main" val="136866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C3A7DB-A55A-4F08-87AC-F4A3D2B6A02B}"/>
              </a:ext>
            </a:extLst>
          </p:cNvPr>
          <p:cNvSpPr>
            <a:spLocks noGrp="1"/>
          </p:cNvSpPr>
          <p:nvPr>
            <p:ph type="title"/>
          </p:nvPr>
        </p:nvSpPr>
        <p:spPr/>
        <p:txBody>
          <a:bodyPr/>
          <a:lstStyle/>
          <a:p>
            <a:r>
              <a:rPr lang="it-IT" dirty="0"/>
              <a:t>How to use</a:t>
            </a:r>
            <a:endParaRPr lang="en-GB" dirty="0"/>
          </a:p>
        </p:txBody>
      </p:sp>
      <p:sp>
        <p:nvSpPr>
          <p:cNvPr id="3" name="Segnaposto contenuto 2">
            <a:extLst>
              <a:ext uri="{FF2B5EF4-FFF2-40B4-BE49-F238E27FC236}">
                <a16:creationId xmlns:a16="http://schemas.microsoft.com/office/drawing/2014/main" id="{3416F201-129B-49B9-9BAF-4D33C60E025D}"/>
              </a:ext>
            </a:extLst>
          </p:cNvPr>
          <p:cNvSpPr>
            <a:spLocks noGrp="1"/>
          </p:cNvSpPr>
          <p:nvPr>
            <p:ph idx="1"/>
          </p:nvPr>
        </p:nvSpPr>
        <p:spPr>
          <a:xfrm>
            <a:off x="1097280" y="1819229"/>
            <a:ext cx="10058400" cy="4488805"/>
          </a:xfrm>
        </p:spPr>
        <p:txBody>
          <a:bodyPr>
            <a:normAutofit lnSpcReduction="10000"/>
          </a:bodyPr>
          <a:lstStyle/>
          <a:p>
            <a:pPr marL="0" indent="0">
              <a:buNone/>
            </a:pPr>
            <a:r>
              <a:rPr lang="en-GB" sz="2400" dirty="0"/>
              <a:t>You don’t have to worry about anything, the system takes care of your house for you:</a:t>
            </a:r>
          </a:p>
          <a:p>
            <a:pPr marL="457200" indent="-457200">
              <a:buFont typeface="+mj-lt"/>
              <a:buAutoNum type="arabicPeriod"/>
            </a:pPr>
            <a:r>
              <a:rPr lang="en-GB" sz="2400" dirty="0"/>
              <a:t>When specific </a:t>
            </a:r>
            <a:r>
              <a:rPr lang="en-GB" sz="2400" b="1" dirty="0"/>
              <a:t>weather conditions </a:t>
            </a:r>
            <a:r>
              <a:rPr lang="en-GB" sz="2400" dirty="0"/>
              <a:t>trigger our system, it will take a decision about closing or opening the shutters in total autonomy. You will be notified directly on your smartphone when a decision is taken, and you can feed back if you liked that decision or not, giving us the possibility to improve based on your habits! The system learns how to perfectly fit your needs</a:t>
            </a:r>
          </a:p>
          <a:p>
            <a:pPr marL="457200" indent="-457200">
              <a:buFont typeface="+mj-lt"/>
              <a:buAutoNum type="arabicPeriod"/>
            </a:pPr>
            <a:r>
              <a:rPr lang="en-GB" sz="2400" dirty="0"/>
              <a:t>When you are away, you can always control the shutters remotely via</a:t>
            </a:r>
            <a:r>
              <a:rPr lang="en-GB" sz="2400" b="1" dirty="0"/>
              <a:t> web </a:t>
            </a:r>
          </a:p>
          <a:p>
            <a:pPr marL="457200" indent="-457200">
              <a:buFont typeface="+mj-lt"/>
              <a:buAutoNum type="arabicPeriod"/>
            </a:pPr>
            <a:r>
              <a:rPr lang="en-GB" sz="2400" dirty="0"/>
              <a:t>Obviously, you can control the shutters manually thanks to specific </a:t>
            </a:r>
            <a:r>
              <a:rPr lang="en-GB" sz="2400" b="1" dirty="0"/>
              <a:t>buttons</a:t>
            </a:r>
            <a:r>
              <a:rPr lang="en-GB" sz="2400" dirty="0"/>
              <a:t> installed in your house</a:t>
            </a:r>
          </a:p>
          <a:p>
            <a:pPr marL="457200" indent="-457200">
              <a:buFont typeface="+mj-lt"/>
              <a:buAutoNum type="arabicPeriod"/>
            </a:pPr>
            <a:r>
              <a:rPr lang="en-GB" sz="2400" dirty="0"/>
              <a:t>The system takes into account your </a:t>
            </a:r>
            <a:r>
              <a:rPr lang="en-GB" sz="2400" b="1" dirty="0"/>
              <a:t>neighbours action </a:t>
            </a:r>
            <a:r>
              <a:rPr lang="en-GB" sz="2400" dirty="0"/>
              <a:t>to make better decisions on your own windows</a:t>
            </a:r>
          </a:p>
        </p:txBody>
      </p:sp>
    </p:spTree>
    <p:extLst>
      <p:ext uri="{BB962C8B-B14F-4D97-AF65-F5344CB8AC3E}">
        <p14:creationId xmlns:p14="http://schemas.microsoft.com/office/powerpoint/2010/main" val="35186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49F424-5EE0-4AB0-B404-AB35A9E6E347}"/>
              </a:ext>
            </a:extLst>
          </p:cNvPr>
          <p:cNvSpPr>
            <a:spLocks noGrp="1"/>
          </p:cNvSpPr>
          <p:nvPr>
            <p:ph type="title"/>
          </p:nvPr>
        </p:nvSpPr>
        <p:spPr/>
        <p:txBody>
          <a:bodyPr/>
          <a:lstStyle/>
          <a:p>
            <a:r>
              <a:rPr lang="it-IT" dirty="0" err="1"/>
              <a:t>Composition</a:t>
            </a:r>
            <a:r>
              <a:rPr lang="it-IT" dirty="0"/>
              <a:t> of the kit</a:t>
            </a:r>
            <a:endParaRPr lang="en-GB" dirty="0"/>
          </a:p>
        </p:txBody>
      </p:sp>
      <p:sp>
        <p:nvSpPr>
          <p:cNvPr id="3" name="Segnaposto contenuto 2">
            <a:extLst>
              <a:ext uri="{FF2B5EF4-FFF2-40B4-BE49-F238E27FC236}">
                <a16:creationId xmlns:a16="http://schemas.microsoft.com/office/drawing/2014/main" id="{B2BBDD5A-1CC8-48D4-8B77-37731A12274D}"/>
              </a:ext>
            </a:extLst>
          </p:cNvPr>
          <p:cNvSpPr>
            <a:spLocks noGrp="1"/>
          </p:cNvSpPr>
          <p:nvPr>
            <p:ph idx="1"/>
          </p:nvPr>
        </p:nvSpPr>
        <p:spPr/>
        <p:txBody>
          <a:bodyPr/>
          <a:lstStyle/>
          <a:p>
            <a:pPr marL="0" indent="0">
              <a:buNone/>
            </a:pPr>
            <a:r>
              <a:rPr lang="it-IT" sz="2400" dirty="0"/>
              <a:t>The kit </a:t>
            </a:r>
            <a:r>
              <a:rPr lang="it-IT" sz="2400" dirty="0" err="1"/>
              <a:t>is</a:t>
            </a:r>
            <a:r>
              <a:rPr lang="it-IT" sz="2400" dirty="0"/>
              <a:t> </a:t>
            </a:r>
            <a:r>
              <a:rPr lang="it-IT" sz="2400" dirty="0" err="1"/>
              <a:t>composed</a:t>
            </a:r>
            <a:r>
              <a:rPr lang="it-IT" sz="2400" dirty="0"/>
              <a:t> by:</a:t>
            </a:r>
          </a:p>
          <a:p>
            <a:pPr>
              <a:buFont typeface="Arial" panose="020B0604020202020204" pitchFamily="34" charset="0"/>
              <a:buChar char="•"/>
            </a:pPr>
            <a:r>
              <a:rPr lang="en-GB" sz="2400" b="1" dirty="0"/>
              <a:t> 1 internal kit per house</a:t>
            </a:r>
            <a:r>
              <a:rPr lang="en-GB" sz="2400" dirty="0"/>
              <a:t>: a microcontroller, an actuator and a button for each of the windows you want to control</a:t>
            </a:r>
          </a:p>
          <a:p>
            <a:pPr>
              <a:buFont typeface="Arial" panose="020B0604020202020204" pitchFamily="34" charset="0"/>
              <a:buChar char="•"/>
            </a:pPr>
            <a:r>
              <a:rPr lang="en-GB" sz="2400" dirty="0"/>
              <a:t> </a:t>
            </a:r>
            <a:r>
              <a:rPr lang="en-GB" sz="2400" b="1" dirty="0"/>
              <a:t>1 external kit per neighbourhood</a:t>
            </a:r>
            <a:r>
              <a:rPr lang="en-GB" sz="2400" dirty="0"/>
              <a:t>: some sensors (a photoresistor and a wind speed sensor) and a control unit for the whole neighbourhood, which will be installed in a strategic position close to the houses to be managed</a:t>
            </a:r>
          </a:p>
          <a:p>
            <a:pPr marL="0" indent="0">
              <a:buNone/>
            </a:pPr>
            <a:endParaRPr lang="en-GB" sz="2400" dirty="0"/>
          </a:p>
          <a:p>
            <a:pPr marL="0" indent="0">
              <a:buNone/>
            </a:pPr>
            <a:r>
              <a:rPr lang="en-GB" sz="2400" dirty="0"/>
              <a:t>Finally you shall install the </a:t>
            </a:r>
            <a:r>
              <a:rPr lang="en-GB" sz="2400" b="1" dirty="0"/>
              <a:t>Telegram application </a:t>
            </a:r>
            <a:r>
              <a:rPr lang="en-GB" sz="2400" dirty="0"/>
              <a:t>on your smartphone and keep on hand the </a:t>
            </a:r>
            <a:r>
              <a:rPr lang="en-GB" sz="2400" b="1" dirty="0"/>
              <a:t>web site </a:t>
            </a:r>
            <a:r>
              <a:rPr lang="en-GB" sz="2400" dirty="0"/>
              <a:t>for optimal control.</a:t>
            </a:r>
          </a:p>
          <a:p>
            <a:pPr marL="0" indent="0">
              <a:buNone/>
            </a:pPr>
            <a:endParaRPr lang="en-GB" dirty="0"/>
          </a:p>
        </p:txBody>
      </p:sp>
    </p:spTree>
    <p:extLst>
      <p:ext uri="{BB962C8B-B14F-4D97-AF65-F5344CB8AC3E}">
        <p14:creationId xmlns:p14="http://schemas.microsoft.com/office/powerpoint/2010/main" val="347414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F5117F-75C7-4B2B-A8BA-8F74E3784FEA}"/>
              </a:ext>
            </a:extLst>
          </p:cNvPr>
          <p:cNvSpPr>
            <a:spLocks noGrp="1"/>
          </p:cNvSpPr>
          <p:nvPr>
            <p:ph type="title"/>
          </p:nvPr>
        </p:nvSpPr>
        <p:spPr/>
        <p:txBody>
          <a:bodyPr/>
          <a:lstStyle/>
          <a:p>
            <a:r>
              <a:rPr lang="it-IT" dirty="0"/>
              <a:t>Key points: </a:t>
            </a:r>
            <a:r>
              <a:rPr lang="it-IT" dirty="0" err="1"/>
              <a:t>why</a:t>
            </a:r>
            <a:r>
              <a:rPr lang="it-IT" dirty="0"/>
              <a:t> </a:t>
            </a:r>
            <a:r>
              <a:rPr lang="it-IT" dirty="0" err="1"/>
              <a:t>chosing</a:t>
            </a:r>
            <a:r>
              <a:rPr lang="it-IT" dirty="0"/>
              <a:t> </a:t>
            </a:r>
            <a:r>
              <a:rPr lang="it-IT" dirty="0" err="1"/>
              <a:t>our</a:t>
            </a:r>
            <a:r>
              <a:rPr lang="it-IT" dirty="0"/>
              <a:t> system?</a:t>
            </a:r>
            <a:endParaRPr lang="en-GB" dirty="0"/>
          </a:p>
        </p:txBody>
      </p:sp>
      <p:sp>
        <p:nvSpPr>
          <p:cNvPr id="3" name="Segnaposto contenuto 2">
            <a:extLst>
              <a:ext uri="{FF2B5EF4-FFF2-40B4-BE49-F238E27FC236}">
                <a16:creationId xmlns:a16="http://schemas.microsoft.com/office/drawing/2014/main" id="{CA821FB3-DD57-42FF-BAAE-017EF74568E5}"/>
              </a:ext>
            </a:extLst>
          </p:cNvPr>
          <p:cNvSpPr>
            <a:spLocks noGrp="1"/>
          </p:cNvSpPr>
          <p:nvPr>
            <p:ph idx="1"/>
          </p:nvPr>
        </p:nvSpPr>
        <p:spPr/>
        <p:txBody>
          <a:bodyPr>
            <a:normAutofit/>
          </a:bodyPr>
          <a:lstStyle/>
          <a:p>
            <a:pPr marL="0" indent="0">
              <a:buNone/>
            </a:pPr>
            <a:r>
              <a:rPr lang="it-IT" sz="2400" dirty="0" err="1"/>
              <a:t>Because</a:t>
            </a:r>
            <a:r>
              <a:rPr lang="it-IT" sz="2400" dirty="0"/>
              <a:t> </a:t>
            </a:r>
            <a:r>
              <a:rPr lang="it-IT" sz="2400" dirty="0" err="1"/>
              <a:t>it</a:t>
            </a:r>
            <a:r>
              <a:rPr lang="it-IT" sz="2400" dirty="0"/>
              <a:t> </a:t>
            </a:r>
            <a:r>
              <a:rPr lang="it-IT" sz="2400" dirty="0" err="1"/>
              <a:t>is</a:t>
            </a:r>
            <a:r>
              <a:rPr lang="it-IT" sz="2400" dirty="0"/>
              <a:t>:</a:t>
            </a:r>
          </a:p>
          <a:p>
            <a:pPr>
              <a:buFont typeface="Arial" panose="020B0604020202020204" pitchFamily="34" charset="0"/>
              <a:buChar char="•"/>
            </a:pPr>
            <a:r>
              <a:rPr lang="it-IT" sz="2400" dirty="0"/>
              <a:t> Easy to setup</a:t>
            </a:r>
          </a:p>
          <a:p>
            <a:pPr>
              <a:buFont typeface="Arial" panose="020B0604020202020204" pitchFamily="34" charset="0"/>
              <a:buChar char="•"/>
            </a:pPr>
            <a:r>
              <a:rPr lang="it-IT" sz="2400" dirty="0"/>
              <a:t> Not invasive</a:t>
            </a:r>
          </a:p>
          <a:p>
            <a:pPr>
              <a:buFont typeface="Arial" panose="020B0604020202020204" pitchFamily="34" charset="0"/>
              <a:buChar char="•"/>
            </a:pPr>
            <a:r>
              <a:rPr lang="it-IT" sz="2400" dirty="0"/>
              <a:t> </a:t>
            </a:r>
            <a:r>
              <a:rPr lang="it-IT" sz="2400" dirty="0" err="1"/>
              <a:t>Automatic</a:t>
            </a:r>
            <a:endParaRPr lang="it-IT" sz="2400" dirty="0"/>
          </a:p>
          <a:p>
            <a:pPr>
              <a:buFont typeface="Arial" panose="020B0604020202020204" pitchFamily="34" charset="0"/>
              <a:buChar char="•"/>
            </a:pPr>
            <a:r>
              <a:rPr lang="it-IT" sz="2400" dirty="0"/>
              <a:t> </a:t>
            </a:r>
            <a:r>
              <a:rPr lang="it-IT" sz="2400" dirty="0" err="1"/>
              <a:t>Flexible</a:t>
            </a:r>
            <a:endParaRPr lang="it-IT" sz="2400" dirty="0"/>
          </a:p>
          <a:p>
            <a:pPr>
              <a:buFont typeface="Arial" panose="020B0604020202020204" pitchFamily="34" charset="0"/>
              <a:buChar char="•"/>
            </a:pPr>
            <a:r>
              <a:rPr lang="it-IT" sz="2400" dirty="0"/>
              <a:t> Scalable</a:t>
            </a:r>
          </a:p>
          <a:p>
            <a:pPr>
              <a:buFont typeface="Arial" panose="020B0604020202020204" pitchFamily="34" charset="0"/>
              <a:buChar char="•"/>
            </a:pPr>
            <a:r>
              <a:rPr lang="it-IT" sz="2400" dirty="0"/>
              <a:t> </a:t>
            </a:r>
            <a:r>
              <a:rPr lang="it-IT" sz="2400" dirty="0" err="1"/>
              <a:t>Adaptive</a:t>
            </a:r>
            <a:r>
              <a:rPr lang="it-IT" sz="2400" dirty="0"/>
              <a:t> to users’ </a:t>
            </a:r>
            <a:r>
              <a:rPr lang="it-IT" sz="2400" dirty="0" err="1"/>
              <a:t>habits</a:t>
            </a:r>
            <a:endParaRPr lang="en-GB" sz="2400" dirty="0"/>
          </a:p>
        </p:txBody>
      </p:sp>
    </p:spTree>
    <p:extLst>
      <p:ext uri="{BB962C8B-B14F-4D97-AF65-F5344CB8AC3E}">
        <p14:creationId xmlns:p14="http://schemas.microsoft.com/office/powerpoint/2010/main" val="344423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5F83BDE2-15F7-4F86-BF4B-BA440EC8EFAB}"/>
              </a:ext>
            </a:extLst>
          </p:cNvPr>
          <p:cNvSpPr>
            <a:spLocks noGrp="1"/>
          </p:cNvSpPr>
          <p:nvPr>
            <p:ph type="title"/>
          </p:nvPr>
        </p:nvSpPr>
        <p:spPr/>
        <p:txBody>
          <a:bodyPr/>
          <a:lstStyle/>
          <a:p>
            <a:pPr marL="1371600" indent="-1371600">
              <a:buFont typeface="+mj-lt"/>
              <a:buAutoNum type="arabicPeriod" startAt="2"/>
            </a:pPr>
            <a:r>
              <a:rPr lang="it-IT" sz="8000" dirty="0"/>
              <a:t>Architecture</a:t>
            </a:r>
            <a:endParaRPr lang="en-GB" dirty="0"/>
          </a:p>
        </p:txBody>
      </p:sp>
    </p:spTree>
    <p:extLst>
      <p:ext uri="{BB962C8B-B14F-4D97-AF65-F5344CB8AC3E}">
        <p14:creationId xmlns:p14="http://schemas.microsoft.com/office/powerpoint/2010/main" val="408587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9C1317-24F5-4076-9A8C-4494394D0558}"/>
              </a:ext>
            </a:extLst>
          </p:cNvPr>
          <p:cNvSpPr>
            <a:spLocks noGrp="1"/>
          </p:cNvSpPr>
          <p:nvPr>
            <p:ph type="title"/>
          </p:nvPr>
        </p:nvSpPr>
        <p:spPr>
          <a:xfrm>
            <a:off x="1097280" y="-322995"/>
            <a:ext cx="10058400" cy="1450757"/>
          </a:xfrm>
        </p:spPr>
        <p:txBody>
          <a:bodyPr/>
          <a:lstStyle/>
          <a:p>
            <a:r>
              <a:rPr lang="it-IT" dirty="0"/>
              <a:t>Architecture: </a:t>
            </a:r>
            <a:r>
              <a:rPr lang="it-IT" dirty="0" err="1"/>
              <a:t>real</a:t>
            </a:r>
            <a:r>
              <a:rPr lang="it-IT" dirty="0"/>
              <a:t> model</a:t>
            </a:r>
            <a:endParaRPr lang="en-GB" dirty="0"/>
          </a:p>
        </p:txBody>
      </p:sp>
      <p:pic>
        <p:nvPicPr>
          <p:cNvPr id="13" name="Segnaposto contenuto 12">
            <a:extLst>
              <a:ext uri="{FF2B5EF4-FFF2-40B4-BE49-F238E27FC236}">
                <a16:creationId xmlns:a16="http://schemas.microsoft.com/office/drawing/2014/main" id="{F7608FD2-4101-480B-B59E-A8D2AEA116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934" y="1053399"/>
            <a:ext cx="11054132" cy="5271816"/>
          </a:xfrm>
        </p:spPr>
      </p:pic>
    </p:spTree>
    <p:extLst>
      <p:ext uri="{BB962C8B-B14F-4D97-AF65-F5344CB8AC3E}">
        <p14:creationId xmlns:p14="http://schemas.microsoft.com/office/powerpoint/2010/main" val="66338797"/>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646</TotalTime>
  <Words>2281</Words>
  <Application>Microsoft Macintosh PowerPoint</Application>
  <PresentationFormat>Widescreen</PresentationFormat>
  <Paragraphs>175</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Retrospettivo</vt:lpstr>
      <vt:lpstr>Smart neighborhood system for shutters management</vt:lpstr>
      <vt:lpstr>Outline</vt:lpstr>
      <vt:lpstr>Introduction</vt:lpstr>
      <vt:lpstr>Introduction</vt:lpstr>
      <vt:lpstr>How to use</vt:lpstr>
      <vt:lpstr>Composition of the kit</vt:lpstr>
      <vt:lpstr>Key points: why chosing our system?</vt:lpstr>
      <vt:lpstr>Architecture</vt:lpstr>
      <vt:lpstr>Architecture: real model</vt:lpstr>
      <vt:lpstr>Architecture: prototype</vt:lpstr>
      <vt:lpstr>Prototype specifications</vt:lpstr>
      <vt:lpstr>Real model vs prototype</vt:lpstr>
      <vt:lpstr>Prototype specifications</vt:lpstr>
      <vt:lpstr>Connection schemas</vt:lpstr>
      <vt:lpstr>Connection schemas (1)</vt:lpstr>
      <vt:lpstr>FSM for push buttons</vt:lpstr>
      <vt:lpstr>Code tables for serial communication between «internal» Arduino and its bridge</vt:lpstr>
      <vt:lpstr>Code tables for serial communication between «external» Arduino and its bridge</vt:lpstr>
      <vt:lpstr>Web App – Login Page</vt:lpstr>
      <vt:lpstr>Web App – Home Page</vt:lpstr>
      <vt:lpstr>Telegram bot</vt:lpstr>
      <vt:lpstr>SqLite3 database structure</vt:lpstr>
      <vt:lpstr>SqLite3 database structure (1)</vt:lpstr>
      <vt:lpstr>OpenWeather APIs</vt:lpstr>
      <vt:lpstr>Decision logic</vt:lpstr>
      <vt:lpstr>Neighbourhood control</vt:lpstr>
      <vt:lpstr>Reinforcement learning approach</vt:lpstr>
      <vt:lpstr>Vanilla Q-Learning</vt:lpstr>
      <vt:lpstr>Vanilla Q-Learning (1)</vt:lpstr>
      <vt:lpstr>Vanilla Q-Learning (2)</vt:lpstr>
      <vt:lpstr>DQN</vt:lpstr>
      <vt:lpstr>DQN (1)</vt:lpstr>
      <vt:lpstr>DQN implementation ideas</vt:lpstr>
      <vt:lpstr>Video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Neighborhood</dc:title>
  <dc:creator>MATTEO</dc:creator>
  <cp:lastModifiedBy>FRANCESCO BARALDI</cp:lastModifiedBy>
  <cp:revision>84</cp:revision>
  <dcterms:created xsi:type="dcterms:W3CDTF">2022-03-31T17:42:34Z</dcterms:created>
  <dcterms:modified xsi:type="dcterms:W3CDTF">2022-04-27T11:50:20Z</dcterms:modified>
</cp:coreProperties>
</file>