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62" r:id="rId14"/>
    <p:sldId id="278" r:id="rId15"/>
    <p:sldId id="282" r:id="rId16"/>
    <p:sldId id="275" r:id="rId17"/>
    <p:sldId id="280" r:id="rId18"/>
    <p:sldId id="283" r:id="rId19"/>
    <p:sldId id="276" r:id="rId20"/>
    <p:sldId id="285" r:id="rId21"/>
    <p:sldId id="289" r:id="rId22"/>
    <p:sldId id="277" r:id="rId23"/>
    <p:sldId id="284" r:id="rId24"/>
    <p:sldId id="279" r:id="rId25"/>
    <p:sldId id="291" r:id="rId26"/>
    <p:sldId id="290" r:id="rId27"/>
    <p:sldId id="292" r:id="rId28"/>
    <p:sldId id="263" r:id="rId29"/>
    <p:sldId id="269" r:id="rId30"/>
    <p:sldId id="270" r:id="rId31"/>
    <p:sldId id="271" r:id="rId32"/>
    <p:sldId id="273" r:id="rId33"/>
    <p:sldId id="274" r:id="rId34"/>
    <p:sldId id="26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5" autoAdjust="0"/>
    <p:restoredTop sz="94660"/>
  </p:normalViewPr>
  <p:slideViewPr>
    <p:cSldViewPr snapToGrid="0">
      <p:cViewPr varScale="1">
        <p:scale>
          <a:sx n="72" d="100"/>
          <a:sy n="72"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27/04/2022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‹N›</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27/04/2022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986402123"/>
              </p:ext>
            </p:extLst>
          </p:nvPr>
        </p:nvGraphicFramePr>
        <p:xfrm>
          <a:off x="1097280" y="1819759"/>
          <a:ext cx="10264140" cy="4490529"/>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29778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297788">
                <a:tc>
                  <a:txBody>
                    <a:bodyPr/>
                    <a:lstStyle/>
                    <a:p>
                      <a:r>
                        <a:rPr lang="it-IT" dirty="0"/>
                        <a:t>1 Arduino Nano for </a:t>
                      </a:r>
                      <a:r>
                        <a:rPr lang="it-IT" dirty="0" err="1"/>
                        <a:t>each</a:t>
                      </a:r>
                      <a:r>
                        <a:rPr lang="it-IT" dirty="0"/>
                        <a:t> </a:t>
                      </a:r>
                      <a:r>
                        <a:rPr lang="it-IT" dirty="0" err="1"/>
                        <a:t>window</a:t>
                      </a:r>
                      <a:endParaRPr lang="en-GB"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631761">
                <a:tc>
                  <a:txBody>
                    <a:bodyPr/>
                    <a:lstStyle/>
                    <a:p>
                      <a:r>
                        <a:rPr lang="it-IT" dirty="0"/>
                        <a:t>1 </a:t>
                      </a:r>
                      <a:r>
                        <a:rPr lang="it-IT" dirty="0" err="1"/>
                        <a:t>Raspberry</a:t>
                      </a:r>
                      <a:r>
                        <a:rPr lang="it-IT" dirty="0"/>
                        <a:t> </a:t>
                      </a:r>
                      <a:r>
                        <a:rPr lang="it-IT" dirty="0" err="1"/>
                        <a:t>Pi</a:t>
                      </a:r>
                      <a:r>
                        <a:rPr lang="it-IT" dirty="0"/>
                        <a:t> 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dirty="0" err="1"/>
                        <a:t>internal</a:t>
                      </a:r>
                      <a:r>
                        <a:rPr lang="it-IT" dirty="0"/>
                        <a:t> bridge</a:t>
                      </a:r>
                      <a:endParaRPr lang="en-GB"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631761">
                <a:tc>
                  <a:txBody>
                    <a:bodyPr/>
                    <a:lstStyle/>
                    <a:p>
                      <a:r>
                        <a:rPr lang="en-GB" dirty="0"/>
                        <a:t>1 Raspberry Pi for each </a:t>
                      </a:r>
                      <a:r>
                        <a:rPr lang="en-GB" dirty="0" err="1"/>
                        <a:t>neighborhood</a:t>
                      </a:r>
                      <a:r>
                        <a:rPr lang="en-GB" dirty="0"/>
                        <a:t> that runs the 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75729">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29778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29778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297788">
                <a:tc>
                  <a:txBody>
                    <a:bodyPr/>
                    <a:lstStyle/>
                    <a:p>
                      <a:r>
                        <a:rPr lang="it-IT" dirty="0"/>
                        <a:t>Wind speed </a:t>
                      </a:r>
                      <a:r>
                        <a:rPr lang="it-IT" dirty="0" err="1"/>
                        <a:t>sensor</a:t>
                      </a:r>
                      <a:endParaRPr lang="en-GB"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29778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297788">
                <a:tc>
                  <a:txBody>
                    <a:bodyPr/>
                    <a:lstStyle/>
                    <a:p>
                      <a:r>
                        <a:rPr lang="it-IT" dirty="0" err="1"/>
                        <a:t>Reinforcement</a:t>
                      </a:r>
                      <a:r>
                        <a:rPr lang="it-IT" dirty="0"/>
                        <a:t> learning </a:t>
                      </a:r>
                      <a:r>
                        <a:rPr lang="it-IT" dirty="0" err="1"/>
                        <a:t>approach</a:t>
                      </a:r>
                      <a:r>
                        <a:rPr lang="it-IT" dirty="0"/>
                        <a:t> </a:t>
                      </a:r>
                      <a:r>
                        <a:rPr lang="en-GB" dirty="0"/>
                        <a:t>in case of uncertain situations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CBD3B0-BBCD-4996-87EE-221B0781201F}"/>
              </a:ext>
            </a:extLst>
          </p:cNvPr>
          <p:cNvSpPr>
            <a:spLocks noGrp="1"/>
          </p:cNvSpPr>
          <p:nvPr>
            <p:ph type="title"/>
          </p:nvPr>
        </p:nvSpPr>
        <p:spPr/>
        <p:txBody>
          <a:bodyPr/>
          <a:lstStyle/>
          <a:p>
            <a:r>
              <a:rPr lang="it-IT" dirty="0" err="1"/>
              <a:t>Prototype</a:t>
            </a:r>
            <a:r>
              <a:rPr lang="it-IT" dirty="0"/>
              <a:t> </a:t>
            </a:r>
            <a:r>
              <a:rPr lang="it-IT" dirty="0" err="1"/>
              <a:t>specifications</a:t>
            </a:r>
            <a:endParaRPr lang="en-GB" dirty="0"/>
          </a:p>
        </p:txBody>
      </p:sp>
      <p:sp>
        <p:nvSpPr>
          <p:cNvPr id="3" name="Segnaposto contenuto 2">
            <a:extLst>
              <a:ext uri="{FF2B5EF4-FFF2-40B4-BE49-F238E27FC236}">
                <a16:creationId xmlns:a16="http://schemas.microsoft.com/office/drawing/2014/main" id="{D565F9EA-0949-4C35-8F4A-BF3D6B44B2F7}"/>
              </a:ext>
            </a:extLst>
          </p:cNvPr>
          <p:cNvSpPr>
            <a:spLocks noGrp="1"/>
          </p:cNvSpPr>
          <p:nvPr>
            <p:ph idx="1"/>
          </p:nvPr>
        </p:nvSpPr>
        <p:spPr>
          <a:xfrm>
            <a:off x="1097280" y="1991505"/>
            <a:ext cx="10058400" cy="4725663"/>
          </a:xfrm>
        </p:spPr>
        <p:txBody>
          <a:bodyPr>
            <a:normAutofit/>
          </a:bodyPr>
          <a:lstStyle/>
          <a:p>
            <a:pPr>
              <a:buFont typeface="Arial" panose="020B0604020202020204" pitchFamily="34" charset="0"/>
              <a:buChar char="•"/>
            </a:pPr>
            <a:r>
              <a:rPr lang="it-IT" sz="2400" dirty="0"/>
              <a:t> Connection </a:t>
            </a:r>
            <a:r>
              <a:rPr lang="it-IT" sz="2400" dirty="0" err="1"/>
              <a:t>schemas</a:t>
            </a:r>
            <a:r>
              <a:rPr lang="it-IT" sz="2400" dirty="0"/>
              <a:t>, </a:t>
            </a:r>
            <a:r>
              <a:rPr lang="it-IT" sz="2400" dirty="0" err="1"/>
              <a:t>sensors</a:t>
            </a:r>
            <a:r>
              <a:rPr lang="it-IT" sz="2400" dirty="0"/>
              <a:t> and </a:t>
            </a:r>
            <a:r>
              <a:rPr lang="it-IT" sz="2400" dirty="0" err="1"/>
              <a:t>actuators</a:t>
            </a:r>
            <a:endParaRPr lang="it-IT" sz="2400" dirty="0"/>
          </a:p>
          <a:p>
            <a:pPr>
              <a:buFont typeface="Arial" panose="020B0604020202020204" pitchFamily="34" charset="0"/>
              <a:buChar char="•"/>
            </a:pPr>
            <a:r>
              <a:rPr lang="it-IT" sz="2400" dirty="0"/>
              <a:t> FSM for </a:t>
            </a:r>
            <a:r>
              <a:rPr lang="it-IT" sz="2400" dirty="0" err="1"/>
              <a:t>push</a:t>
            </a:r>
            <a:r>
              <a:rPr lang="it-IT" sz="2400" dirty="0"/>
              <a:t> </a:t>
            </a:r>
            <a:r>
              <a:rPr lang="it-IT" sz="2400" dirty="0" err="1"/>
              <a:t>buttons</a:t>
            </a:r>
            <a:endParaRPr lang="it-IT" sz="2400" dirty="0"/>
          </a:p>
          <a:p>
            <a:pPr>
              <a:buFont typeface="Arial" panose="020B0604020202020204" pitchFamily="34" charset="0"/>
              <a:buChar char="•"/>
            </a:pPr>
            <a:r>
              <a:rPr lang="it-IT" sz="2400" dirty="0"/>
              <a:t> Code </a:t>
            </a:r>
            <a:r>
              <a:rPr lang="it-IT" sz="2400" dirty="0" err="1"/>
              <a:t>tables</a:t>
            </a:r>
            <a:r>
              <a:rPr lang="it-IT" sz="2400" dirty="0"/>
              <a:t> for serial </a:t>
            </a:r>
            <a:r>
              <a:rPr lang="it-IT" sz="2400" dirty="0" err="1"/>
              <a:t>communication</a:t>
            </a:r>
            <a:endParaRPr lang="it-IT" sz="2400" dirty="0"/>
          </a:p>
          <a:p>
            <a:pPr>
              <a:buFont typeface="Arial" panose="020B0604020202020204" pitchFamily="34" charset="0"/>
              <a:buChar char="•"/>
            </a:pPr>
            <a:r>
              <a:rPr lang="en-GB" sz="2400" dirty="0"/>
              <a:t> Web App</a:t>
            </a:r>
          </a:p>
          <a:p>
            <a:pPr>
              <a:buFont typeface="Arial" panose="020B0604020202020204" pitchFamily="34" charset="0"/>
              <a:buChar char="•"/>
            </a:pPr>
            <a:r>
              <a:rPr lang="en-GB" sz="2400" dirty="0"/>
              <a:t> Database structure</a:t>
            </a:r>
          </a:p>
          <a:p>
            <a:pPr>
              <a:buFont typeface="Arial" panose="020B0604020202020204" pitchFamily="34" charset="0"/>
              <a:buChar char="•"/>
            </a:pPr>
            <a:r>
              <a:rPr lang="en-GB" sz="2400" dirty="0"/>
              <a:t> Telegram bot</a:t>
            </a:r>
          </a:p>
          <a:p>
            <a:pPr>
              <a:buFont typeface="Arial" panose="020B0604020202020204" pitchFamily="34" charset="0"/>
              <a:buChar char="•"/>
            </a:pPr>
            <a:r>
              <a:rPr lang="en-GB" sz="2400" dirty="0"/>
              <a:t> </a:t>
            </a:r>
            <a:r>
              <a:rPr lang="en-GB" sz="2400" dirty="0" err="1"/>
              <a:t>OpenWeather</a:t>
            </a:r>
            <a:r>
              <a:rPr lang="en-GB" sz="2400" dirty="0"/>
              <a:t> APIs</a:t>
            </a:r>
          </a:p>
          <a:p>
            <a:pPr>
              <a:buFont typeface="Arial" panose="020B0604020202020204" pitchFamily="34" charset="0"/>
              <a:buChar char="•"/>
            </a:pPr>
            <a:r>
              <a:rPr lang="en-GB" sz="2400" dirty="0"/>
              <a:t> Neighbours “control” in case of uncertain situations</a:t>
            </a:r>
          </a:p>
        </p:txBody>
      </p:sp>
    </p:spTree>
    <p:extLst>
      <p:ext uri="{BB962C8B-B14F-4D97-AF65-F5344CB8AC3E}">
        <p14:creationId xmlns:p14="http://schemas.microsoft.com/office/powerpoint/2010/main" val="328332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dirty="0"/>
              <a:t>Inputs: {</a:t>
            </a:r>
            <a:r>
              <a:rPr lang="en-GB" dirty="0"/>
              <a:t>PRESSED</a:t>
            </a:r>
            <a:r>
              <a:rPr lang="it-IT" dirty="0"/>
              <a:t>, </a:t>
            </a:r>
            <a:r>
              <a:rPr lang="en-GB" dirty="0"/>
              <a:t>RELEASED</a:t>
            </a:r>
            <a:r>
              <a:rPr lang="it-IT"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a:t>
            </a:r>
            <a:r>
              <a:rPr lang="it-IT" sz="2000" dirty="0" err="1">
                <a:solidFill>
                  <a:schemeClr val="tx1">
                    <a:lumMod val="75000"/>
                    <a:lumOff val="25000"/>
                  </a:schemeClr>
                </a:solidFill>
              </a:rPr>
              <a:t>bytes</a:t>
            </a:r>
            <a:r>
              <a:rPr lang="it-IT" sz="2000" dirty="0">
                <a:solidFill>
                  <a:schemeClr val="tx1">
                    <a:lumMod val="75000"/>
                    <a:lumOff val="25000"/>
                  </a:schemeClr>
                </a:solidFill>
              </a:rPr>
              <a:t>):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Payload</a:t>
            </a:r>
            <a:r>
              <a:rPr lang="it-IT" sz="2000" dirty="0">
                <a:solidFill>
                  <a:schemeClr val="tx1">
                    <a:lumMod val="75000"/>
                    <a:lumOff val="25000"/>
                  </a:schemeClr>
                </a:solidFill>
              </a:rPr>
              <a:t> (2 byte): the first and the </a:t>
            </a:r>
            <a:r>
              <a:rPr lang="it-IT" sz="2000" dirty="0" err="1">
                <a:solidFill>
                  <a:schemeClr val="tx1">
                    <a:lumMod val="75000"/>
                    <a:lumOff val="25000"/>
                  </a:schemeClr>
                </a:solidFill>
              </a:rPr>
              <a:t>second</a:t>
            </a:r>
            <a:r>
              <a:rPr lang="it-IT" sz="2000" dirty="0">
                <a:solidFill>
                  <a:schemeClr val="tx1">
                    <a:lumMod val="75000"/>
                    <a:lumOff val="25000"/>
                  </a:schemeClr>
                </a:solidFill>
              </a:rPr>
              <a:t>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a:t>
            </a:r>
            <a:r>
              <a:rPr lang="it-IT" sz="2000" dirty="0" err="1">
                <a:solidFill>
                  <a:schemeClr val="tx1">
                    <a:lumMod val="75000"/>
                    <a:lumOff val="25000"/>
                  </a:schemeClr>
                </a:solidFill>
              </a:rPr>
              <a:t>range</a:t>
            </a:r>
            <a:r>
              <a:rPr lang="it-IT" sz="2000" dirty="0">
                <a:solidFill>
                  <a:schemeClr val="tx1">
                    <a:lumMod val="75000"/>
                    <a:lumOff val="25000"/>
                  </a:schemeClr>
                </a:solidFill>
              </a:rPr>
              <a:t> 0 – 1024, to the </a:t>
            </a:r>
            <a:r>
              <a:rPr lang="it-IT" sz="2000" dirty="0" err="1">
                <a:solidFill>
                  <a:schemeClr val="tx1">
                    <a:lumMod val="75000"/>
                    <a:lumOff val="25000"/>
                  </a:schemeClr>
                </a:solidFill>
              </a:rPr>
              <a:t>range</a:t>
            </a:r>
            <a:r>
              <a:rPr lang="it-IT" sz="2000" dirty="0">
                <a:solidFill>
                  <a:schemeClr val="tx1">
                    <a:lumMod val="75000"/>
                    <a:lumOff val="25000"/>
                  </a:schemeClr>
                </a:solidFill>
              </a:rPr>
              <a:t> 0 – 253 in </a:t>
            </a:r>
            <a:r>
              <a:rPr lang="it-IT" sz="2000" dirty="0" err="1">
                <a:solidFill>
                  <a:schemeClr val="tx1">
                    <a:lumMod val="75000"/>
                    <a:lumOff val="25000"/>
                  </a:schemeClr>
                </a:solidFill>
              </a:rPr>
              <a:t>order</a:t>
            </a:r>
            <a:r>
              <a:rPr lang="it-IT" sz="2000" dirty="0">
                <a:solidFill>
                  <a:schemeClr val="tx1">
                    <a:lumMod val="75000"/>
                    <a:lumOff val="25000"/>
                  </a:schemeClr>
                </a:solidFill>
              </a:rPr>
              <a:t> to </a:t>
            </a:r>
            <a:r>
              <a:rPr lang="it-IT" sz="2000" dirty="0" err="1">
                <a:solidFill>
                  <a:schemeClr val="tx1">
                    <a:lumMod val="75000"/>
                    <a:lumOff val="25000"/>
                  </a:schemeClr>
                </a:solidFill>
              </a:rPr>
              <a:t>store</a:t>
            </a:r>
            <a:r>
              <a:rPr lang="it-IT" sz="2000" dirty="0">
                <a:solidFill>
                  <a:schemeClr val="tx1">
                    <a:lumMod val="75000"/>
                    <a:lumOff val="25000"/>
                  </a:schemeClr>
                </a:solidFill>
              </a:rPr>
              <a:t>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a:t>
            </a:r>
            <a:r>
              <a:rPr lang="it-IT" sz="2000" dirty="0" err="1">
                <a:solidFill>
                  <a:schemeClr val="tx1">
                    <a:lumMod val="75000"/>
                    <a:lumOff val="25000"/>
                  </a:schemeClr>
                </a:solidFill>
              </a:rPr>
              <a:t>one</a:t>
            </a:r>
            <a:r>
              <a:rPr lang="it-IT" sz="2000" dirty="0">
                <a:solidFill>
                  <a:schemeClr val="tx1">
                    <a:lumMod val="75000"/>
                    <a:lumOff val="25000"/>
                  </a:schemeClr>
                </a:solidFill>
              </a:rPr>
              <a:t>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a:p>
            <a:pPr marL="457200" indent="-457200">
              <a:buFont typeface="+mj-lt"/>
              <a:buAutoNum type="arabicPeriod"/>
            </a:pPr>
            <a:r>
              <a:rPr lang="it-IT" sz="2400" dirty="0"/>
              <a:t>Video Demo</a:t>
            </a:r>
          </a:p>
          <a:p>
            <a:pPr marL="457200" indent="-457200">
              <a:buFont typeface="+mj-lt"/>
              <a:buAutoNum type="arabicPeriod"/>
            </a:pPr>
            <a:endParaRPr lang="en-GB"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0384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6834"/>
            <a:ext cx="10058399" cy="4560077"/>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r>
              <a:rPr lang="it-IT" dirty="0"/>
              <a:t>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893374"/>
          </a:xfrm>
          <a:prstGeom prst="rect">
            <a:avLst/>
          </a:prstGeom>
          <a:noFill/>
        </p:spPr>
        <p:txBody>
          <a:bodyPr wrap="square" rtlCol="0">
            <a:spAutoFit/>
          </a:bodyPr>
          <a:lstStyle/>
          <a:p>
            <a:r>
              <a:rPr lang="en-IT" sz="1900" dirty="0"/>
              <a:t>The database is automatically managed by Django using the model part of the MVC approach: we define a python class for each </a:t>
            </a:r>
            <a:r>
              <a:rPr lang="it-IT" sz="1900" dirty="0"/>
              <a:t>DB </a:t>
            </a:r>
            <a:r>
              <a:rPr lang="en-IT" sz="1900" dirty="0"/>
              <a:t>table and Django creates the respective relational </a:t>
            </a:r>
            <a:r>
              <a:rPr lang="it-IT" sz="1900" dirty="0"/>
              <a:t>DB</a:t>
            </a:r>
            <a:r>
              <a:rPr lang="en-IT" sz="1900" dirty="0"/>
              <a:t>. The 4 classes are described below:</a:t>
            </a:r>
          </a:p>
          <a:p>
            <a:pPr marL="285750" indent="-285750">
              <a:buFont typeface="Arial" panose="020B0604020202020204" pitchFamily="34" charset="0"/>
              <a:buChar char="•"/>
            </a:pPr>
            <a:r>
              <a:rPr lang="en-IT" sz="1900" b="1" dirty="0"/>
              <a:t>ChatTelegram:</a:t>
            </a:r>
            <a:r>
              <a:rPr lang="en-IT" sz="1900" dirty="0"/>
              <a:t> </a:t>
            </a:r>
            <a:r>
              <a:rPr lang="it-IT" sz="1900" dirty="0" err="1"/>
              <a:t>it</a:t>
            </a:r>
            <a:r>
              <a:rPr lang="it-IT" sz="1900" dirty="0"/>
              <a:t> </a:t>
            </a:r>
            <a:r>
              <a:rPr lang="en-IT" sz="1900" dirty="0"/>
              <a:t>represents a </a:t>
            </a:r>
            <a:r>
              <a:rPr lang="it-IT" sz="1900" dirty="0"/>
              <a:t>T</a:t>
            </a:r>
            <a:r>
              <a:rPr lang="en-IT" sz="1900" dirty="0"/>
              <a:t>elegram </a:t>
            </a:r>
            <a:r>
              <a:rPr lang="it-IT" sz="1900" dirty="0"/>
              <a:t>chat </a:t>
            </a:r>
            <a:r>
              <a:rPr lang="en-IT" sz="1900" dirty="0"/>
              <a:t>identified by the </a:t>
            </a:r>
            <a:r>
              <a:rPr lang="en-IT" sz="1900" i="1" dirty="0"/>
              <a:t>chat_id</a:t>
            </a:r>
            <a:r>
              <a:rPr lang="en-IT" sz="1900" dirty="0"/>
              <a:t>;</a:t>
            </a:r>
          </a:p>
          <a:p>
            <a:pPr marL="285750" indent="-285750">
              <a:buFont typeface="Arial" panose="020B0604020202020204" pitchFamily="34" charset="0"/>
              <a:buChar char="•"/>
            </a:pPr>
            <a:r>
              <a:rPr lang="en-IT" sz="1900" b="1" dirty="0"/>
              <a:t>User:</a:t>
            </a:r>
            <a:r>
              <a:rPr lang="en-IT" sz="1900" dirty="0"/>
              <a:t> </a:t>
            </a:r>
            <a:r>
              <a:rPr lang="it-IT" sz="1900" dirty="0" err="1"/>
              <a:t>it</a:t>
            </a:r>
            <a:r>
              <a:rPr lang="it-IT" sz="1900" dirty="0"/>
              <a:t> </a:t>
            </a:r>
            <a:r>
              <a:rPr lang="en-IT" sz="1900" dirty="0"/>
              <a:t>represent</a:t>
            </a:r>
            <a:r>
              <a:rPr lang="it-IT" sz="1900" dirty="0"/>
              <a:t>s</a:t>
            </a:r>
            <a:r>
              <a:rPr lang="en-IT" sz="1900" dirty="0"/>
              <a:t> a user </a:t>
            </a:r>
            <a:r>
              <a:rPr lang="it-IT" sz="1900" dirty="0"/>
              <a:t>and </a:t>
            </a:r>
            <a:r>
              <a:rPr lang="it-IT" sz="1900" dirty="0" err="1"/>
              <a:t>is</a:t>
            </a:r>
            <a:r>
              <a:rPr lang="it-IT" sz="1900" dirty="0"/>
              <a:t> </a:t>
            </a:r>
            <a:r>
              <a:rPr lang="en-IT" sz="1900" dirty="0"/>
              <a:t>managed automatically by Django authentication system</a:t>
            </a:r>
            <a:r>
              <a:rPr lang="it-IT" sz="1900" dirty="0"/>
              <a:t>. I</a:t>
            </a:r>
            <a:r>
              <a:rPr lang="en-IT" sz="1900" dirty="0"/>
              <a:t>t has a unique </a:t>
            </a:r>
            <a:r>
              <a:rPr lang="en-IT" sz="1900" i="1" dirty="0"/>
              <a:t>email </a:t>
            </a:r>
            <a:r>
              <a:rPr lang="en-IT" sz="1900" dirty="0"/>
              <a:t>and </a:t>
            </a:r>
            <a:r>
              <a:rPr lang="it-IT" sz="1900" dirty="0"/>
              <a:t>a </a:t>
            </a:r>
            <a:r>
              <a:rPr lang="en-IT" sz="1900" i="1" dirty="0"/>
              <a:t>password</a:t>
            </a:r>
            <a:r>
              <a:rPr lang="en-IT" sz="1900" dirty="0"/>
              <a:t>;</a:t>
            </a:r>
          </a:p>
          <a:p>
            <a:pPr marL="285750" indent="-285750">
              <a:buFont typeface="Arial" panose="020B0604020202020204" pitchFamily="34" charset="0"/>
              <a:buChar char="•"/>
            </a:pPr>
            <a:r>
              <a:rPr lang="en-IT" sz="1900" b="1" dirty="0"/>
              <a:t>House:</a:t>
            </a:r>
            <a:r>
              <a:rPr lang="en-IT" sz="1900" dirty="0"/>
              <a:t> </a:t>
            </a:r>
            <a:r>
              <a:rPr lang="it-IT" sz="1900" dirty="0" err="1"/>
              <a:t>it</a:t>
            </a:r>
            <a:r>
              <a:rPr lang="it-IT" sz="1900" dirty="0"/>
              <a:t> </a:t>
            </a:r>
            <a:r>
              <a:rPr lang="en-IT" sz="1900" dirty="0"/>
              <a:t>models an house where the system</a:t>
            </a:r>
            <a:r>
              <a:rPr lang="it-IT" sz="1900" dirty="0"/>
              <a:t> </a:t>
            </a:r>
            <a:r>
              <a:rPr lang="it-IT" sz="1900" dirty="0" err="1"/>
              <a:t>is</a:t>
            </a:r>
            <a:r>
              <a:rPr lang="it-IT" sz="1900" dirty="0"/>
              <a:t> </a:t>
            </a:r>
            <a:r>
              <a:rPr lang="it-IT" sz="1900" dirty="0" err="1"/>
              <a:t>installed</a:t>
            </a:r>
            <a:r>
              <a:rPr lang="it-IT" sz="1900" dirty="0"/>
              <a:t>. I</a:t>
            </a:r>
            <a:r>
              <a:rPr lang="en-IT" sz="1900" dirty="0"/>
              <a:t>t’s described by the </a:t>
            </a:r>
            <a:r>
              <a:rPr lang="en-IT" sz="1900" i="1" dirty="0"/>
              <a:t>address </a:t>
            </a:r>
            <a:r>
              <a:rPr lang="en-IT" sz="1900" dirty="0"/>
              <a:t>and the </a:t>
            </a:r>
            <a:r>
              <a:rPr lang="en-IT" sz="1900" i="1" dirty="0"/>
              <a:t>street number </a:t>
            </a:r>
            <a:r>
              <a:rPr lang="en-IT" sz="1900" dirty="0"/>
              <a:t>and</a:t>
            </a:r>
            <a:r>
              <a:rPr lang="it-IT" sz="1900" dirty="0"/>
              <a:t> </a:t>
            </a:r>
            <a:r>
              <a:rPr lang="it-IT" sz="1900" dirty="0" err="1"/>
              <a:t>it</a:t>
            </a:r>
            <a:r>
              <a:rPr lang="en-IT" sz="1900" dirty="0"/>
              <a:t> </a:t>
            </a:r>
            <a:r>
              <a:rPr lang="it-IT" sz="1900" dirty="0" err="1"/>
              <a:t>is</a:t>
            </a:r>
            <a:r>
              <a:rPr lang="it-IT" sz="1900" dirty="0"/>
              <a:t> </a:t>
            </a:r>
            <a:r>
              <a:rPr lang="it-IT" sz="1900" dirty="0" err="1"/>
              <a:t>associated</a:t>
            </a:r>
            <a:r>
              <a:rPr lang="it-IT" sz="1900" dirty="0"/>
              <a:t> with</a:t>
            </a:r>
            <a:r>
              <a:rPr lang="en-IT" sz="1900" dirty="0"/>
              <a:t> a User object which represent</a:t>
            </a:r>
            <a:r>
              <a:rPr lang="it-IT" sz="1900" dirty="0"/>
              <a:t>s</a:t>
            </a:r>
            <a:r>
              <a:rPr lang="en-IT" sz="1900" dirty="0"/>
              <a:t> the owner of the house;</a:t>
            </a:r>
          </a:p>
          <a:p>
            <a:pPr marL="285750" indent="-285750">
              <a:buFont typeface="Arial" panose="020B0604020202020204" pitchFamily="34" charset="0"/>
              <a:buChar char="•"/>
            </a:pPr>
            <a:r>
              <a:rPr lang="en-IT" sz="1900" b="1" dirty="0"/>
              <a:t>Window: </a:t>
            </a:r>
            <a:r>
              <a:rPr lang="en-IT" sz="1900" dirty="0"/>
              <a:t>it is a generic window object, each one </a:t>
            </a:r>
            <a:r>
              <a:rPr lang="it-IT" sz="1900" dirty="0" err="1"/>
              <a:t>is</a:t>
            </a:r>
            <a:r>
              <a:rPr lang="it-IT" sz="1900" dirty="0"/>
              <a:t> </a:t>
            </a:r>
            <a:r>
              <a:rPr lang="en-IT" sz="1900" dirty="0"/>
              <a:t>assoc</a:t>
            </a:r>
            <a:r>
              <a:rPr lang="it-IT" sz="1900" dirty="0"/>
              <a:t>i</a:t>
            </a:r>
            <a:r>
              <a:rPr lang="en-IT" sz="1900" dirty="0"/>
              <a:t>ated </a:t>
            </a:r>
            <a:r>
              <a:rPr lang="it-IT" sz="1900" dirty="0"/>
              <a:t>with</a:t>
            </a:r>
            <a:r>
              <a:rPr lang="en-IT" sz="1900" dirty="0"/>
              <a:t> a house and has a current </a:t>
            </a:r>
            <a:r>
              <a:rPr lang="en-IT" sz="1900" i="1" dirty="0"/>
              <a:t>state </a:t>
            </a:r>
            <a:r>
              <a:rPr lang="en-IT" sz="1900" dirty="0"/>
              <a:t>(closed or open), a text </a:t>
            </a:r>
            <a:r>
              <a:rPr lang="en-IT" sz="1900" i="1" dirty="0"/>
              <a:t>description, </a:t>
            </a:r>
            <a:r>
              <a:rPr lang="en-IT" sz="1900" dirty="0"/>
              <a:t>a </a:t>
            </a:r>
            <a:r>
              <a:rPr lang="en-IT" sz="1900" i="1" dirty="0"/>
              <a:t>device name </a:t>
            </a:r>
            <a:r>
              <a:rPr lang="en-IT" sz="1900" dirty="0"/>
              <a:t>(identifier </a:t>
            </a:r>
            <a:r>
              <a:rPr lang="it-IT" sz="1900" dirty="0"/>
              <a:t>for the A</a:t>
            </a:r>
            <a:r>
              <a:rPr lang="en-IT" sz="1900" dirty="0"/>
              <a:t>rduino that manages this specific window) and a </a:t>
            </a:r>
            <a:r>
              <a:rPr lang="en-IT" sz="1900" i="1" dirty="0"/>
              <a:t>pin</a:t>
            </a:r>
            <a:r>
              <a:rPr lang="en-IT" sz="1900" dirty="0"/>
              <a:t> (</a:t>
            </a:r>
            <a:r>
              <a:rPr lang="it-IT" sz="1900" dirty="0"/>
              <a:t>the </a:t>
            </a:r>
            <a:r>
              <a:rPr lang="en-IT" sz="1900" dirty="0"/>
              <a:t>pin </a:t>
            </a:r>
            <a:r>
              <a:rPr lang="it-IT" sz="1900" dirty="0" err="1"/>
              <a:t>number</a:t>
            </a:r>
            <a:r>
              <a:rPr lang="it-IT" sz="1900" dirty="0"/>
              <a:t> </a:t>
            </a:r>
            <a:r>
              <a:rPr lang="en-IT" sz="1900" dirty="0"/>
              <a:t>connected to the actuator in the </a:t>
            </a:r>
            <a:r>
              <a:rPr lang="it-IT" sz="1900" dirty="0"/>
              <a:t>A</a:t>
            </a:r>
            <a:r>
              <a:rPr lang="en-IT" sz="1900" dirty="0"/>
              <a:t>rduino board), a </a:t>
            </a:r>
            <a:r>
              <a:rPr lang="en-IT" sz="1900" i="1" dirty="0"/>
              <a:t>timeout </a:t>
            </a:r>
            <a:r>
              <a:rPr lang="it-IT" sz="1900" dirty="0"/>
              <a:t>(</a:t>
            </a:r>
            <a:r>
              <a:rPr lang="en-IT" sz="1900" dirty="0"/>
              <a:t>a boolean field which says if the window can be moved autonomously by the system or not</a:t>
            </a:r>
            <a:r>
              <a:rPr lang="it-IT" sz="1900" dirty="0"/>
              <a:t>)</a:t>
            </a:r>
            <a:r>
              <a:rPr lang="en-IT" sz="1900" dirty="0"/>
              <a:t> and finally a date which represents the </a:t>
            </a:r>
            <a:r>
              <a:rPr lang="en-IT" sz="1900" i="1" dirty="0"/>
              <a:t>last_change </a:t>
            </a:r>
            <a:r>
              <a:rPr lang="en-IT" sz="1900" dirty="0"/>
              <a:t>timestamp.</a:t>
            </a:r>
            <a:endParaRPr lang="en-IT" sz="1900" b="1" dirty="0"/>
          </a:p>
        </p:txBody>
      </p:sp>
    </p:spTree>
    <p:extLst>
      <p:ext uri="{BB962C8B-B14F-4D97-AF65-F5344CB8AC3E}">
        <p14:creationId xmlns:p14="http://schemas.microsoft.com/office/powerpoint/2010/main" val="417641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lstStyle/>
          <a:p>
            <a:r>
              <a:rPr lang="en-GB" dirty="0"/>
              <a:t>I</a:t>
            </a:r>
            <a:r>
              <a:rPr lang="en-GB" sz="2000" dirty="0"/>
              <a:t>n case of uncertain situations, for example …, we look at neighbours decisions.</a:t>
            </a:r>
            <a:endParaRPr lang="en-GB" dirty="0"/>
          </a:p>
        </p:txBody>
      </p:sp>
    </p:spTree>
    <p:extLst>
      <p:ext uri="{BB962C8B-B14F-4D97-AF65-F5344CB8AC3E}">
        <p14:creationId xmlns:p14="http://schemas.microsoft.com/office/powerpoint/2010/main" val="27369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22180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a:buFont typeface="Arial" panose="020B0604020202020204" pitchFamily="34" charset="0"/>
              <a:buChar char="•"/>
            </a:pPr>
            <a:r>
              <a:rPr lang="en-GB" dirty="0"/>
              <a:t> The “vanilla” Q-Learning uses a </a:t>
            </a:r>
            <a:r>
              <a:rPr lang="en-GB" b="1" dirty="0"/>
              <a:t>Q-table </a:t>
            </a:r>
            <a:r>
              <a:rPr lang="en-GB" dirty="0"/>
              <a:t>that maps a state-action pair to a </a:t>
            </a:r>
            <a:r>
              <a:rPr lang="en-GB" b="1" dirty="0"/>
              <a:t>Q-value</a:t>
            </a:r>
            <a:r>
              <a:rPr lang="en-GB" dirty="0"/>
              <a:t> (the estimated maximum future reward) which the agent will learn. The Q-table is initialized to all zeros indicating that the agent doesn’t know anything about the world. As the agent tries out different actions at different states through trial and error, the agent learns each state-action pair’s expected reward and updates the Q-table with the new Q-value. Using trial and error to learn about the world is called </a:t>
            </a:r>
            <a:r>
              <a:rPr lang="en-GB" b="1" dirty="0"/>
              <a:t>exploration</a:t>
            </a:r>
            <a:r>
              <a:rPr lang="en-GB" dirty="0"/>
              <a:t>. After an agent has learned the Q-value of each state-action pair, the agent at state S maximizes its expected reward by choosing the action </a:t>
            </a:r>
            <a:r>
              <a:rPr lang="en-GB" b="1" dirty="0"/>
              <a:t>A</a:t>
            </a:r>
            <a:r>
              <a:rPr lang="en-GB" dirty="0"/>
              <a:t> with the highest Q-value. Choosing the best known action at state S is called </a:t>
            </a:r>
            <a:r>
              <a:rPr lang="en-GB" b="1" dirty="0"/>
              <a:t>exploitation</a:t>
            </a:r>
            <a:r>
              <a:rPr lang="en-GB" dirty="0"/>
              <a:t>.</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2089512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F2B4DE-3E0B-42A6-9ED3-A37C3E2BAE50}"/>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270705A-FE3D-419B-80C5-8B22D398C1B3}"/>
              </a:ext>
            </a:extLst>
          </p:cNvPr>
          <p:cNvSpPr>
            <a:spLocks noGrp="1"/>
          </p:cNvSpPr>
          <p:nvPr>
            <p:ph idx="1"/>
          </p:nvPr>
        </p:nvSpPr>
        <p:spPr/>
        <p:txBody>
          <a:bodyPr/>
          <a:lstStyle/>
          <a:p>
            <a:r>
              <a:rPr lang="en-GB" dirty="0"/>
              <a:t>A common strategy for tackling the </a:t>
            </a:r>
            <a:r>
              <a:rPr lang="en-GB" b="1" dirty="0"/>
              <a:t>exploration-exploitation </a:t>
            </a:r>
            <a:r>
              <a:rPr lang="en-GB" b="1" dirty="0" err="1"/>
              <a:t>tradeoff</a:t>
            </a:r>
            <a:r>
              <a:rPr lang="en-GB" dirty="0"/>
              <a:t> is the </a:t>
            </a:r>
            <a:r>
              <a:rPr lang="en-GB" b="1" dirty="0"/>
              <a:t>Epsilon Greedy Exploration Strategy</a:t>
            </a:r>
            <a:r>
              <a:rPr lang="en-GB" dirty="0"/>
              <a:t>.</a:t>
            </a:r>
          </a:p>
          <a:p>
            <a:pPr>
              <a:buFont typeface="+mj-lt"/>
              <a:buAutoNum type="arabicPeriod"/>
            </a:pPr>
            <a:r>
              <a:rPr lang="en-GB" dirty="0"/>
              <a:t> At every time step when it’s time to choose an action, roll a dice</a:t>
            </a:r>
          </a:p>
          <a:p>
            <a:pPr>
              <a:buFont typeface="+mj-lt"/>
              <a:buAutoNum type="arabicPeriod"/>
            </a:pPr>
            <a:r>
              <a:rPr lang="en-GB" dirty="0"/>
              <a:t> If the dice has a probability less than epsilon, choose a random action</a:t>
            </a:r>
          </a:p>
          <a:p>
            <a:pPr>
              <a:buFont typeface="+mj-lt"/>
              <a:buAutoNum type="arabicPeriod"/>
            </a:pPr>
            <a:r>
              <a:rPr lang="en-GB" dirty="0"/>
              <a:t> Otherwise take the best known action at the agent’s current state</a:t>
            </a:r>
          </a:p>
          <a:p>
            <a:r>
              <a:rPr lang="en-GB" dirty="0"/>
              <a:t>Note that at the beginning of the algorithm, every step the agent takes will be random which is useful to help the agent learn about the environment it’s in. As the agent takes more and more steps, the value of epsilon decreases and the agent starts to try existing known good actions more and more. Note that epsilon is initialized to 1 meaning every step is random at the start. Near the end of the training process, the agent will be exploring much less and exploiting much more.</a:t>
            </a:r>
          </a:p>
          <a:p>
            <a:endParaRPr lang="en-GB" dirty="0"/>
          </a:p>
        </p:txBody>
      </p:sp>
    </p:spTree>
    <p:extLst>
      <p:ext uri="{BB962C8B-B14F-4D97-AF65-F5344CB8AC3E}">
        <p14:creationId xmlns:p14="http://schemas.microsoft.com/office/powerpoint/2010/main" val="171395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(2)</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p:txBody>
          <a:bodyPr>
            <a:normAutofit fontScale="92500" lnSpcReduction="20000"/>
          </a:bodyPr>
          <a:lstStyle/>
          <a:p>
            <a:r>
              <a:rPr lang="en-GB" dirty="0"/>
              <a:t>The </a:t>
            </a:r>
            <a:r>
              <a:rPr lang="en-GB" b="1" dirty="0"/>
              <a:t>Bellman Equation</a:t>
            </a:r>
            <a:r>
              <a:rPr lang="en-GB" dirty="0"/>
              <a:t> tells us how to update our Q-table after each step we take. To summarize this equation, the agent updates the current perceived value with the estimated optimal future reward which assumes that the agent takes the best current known action. In an implementation, the agent will search through all the actions for a particular state and choose the state-action pair with the highest corresponding Q-value.</a:t>
            </a:r>
          </a:p>
          <a:p>
            <a:endParaRPr lang="en-GB" dirty="0"/>
          </a:p>
          <a:p>
            <a:r>
              <a:rPr lang="en-GB" b="1" dirty="0"/>
              <a:t>S</a:t>
            </a:r>
            <a:r>
              <a:rPr lang="en-GB" dirty="0"/>
              <a:t> = the State or Observation</a:t>
            </a:r>
          </a:p>
          <a:p>
            <a:r>
              <a:rPr lang="en-GB" b="1" dirty="0"/>
              <a:t>A</a:t>
            </a:r>
            <a:r>
              <a:rPr lang="en-GB" dirty="0"/>
              <a:t> = the Action the agent takes</a:t>
            </a:r>
          </a:p>
          <a:p>
            <a:r>
              <a:rPr lang="en-GB" b="1" dirty="0"/>
              <a:t>R</a:t>
            </a:r>
            <a:r>
              <a:rPr lang="en-GB" dirty="0"/>
              <a:t> = the Reward from taking an Action</a:t>
            </a:r>
          </a:p>
          <a:p>
            <a:r>
              <a:rPr lang="en-GB" b="1" dirty="0"/>
              <a:t>t</a:t>
            </a:r>
            <a:r>
              <a:rPr lang="en-GB" dirty="0"/>
              <a:t> = the time step</a:t>
            </a:r>
          </a:p>
          <a:p>
            <a:r>
              <a:rPr lang="en-GB" b="1" dirty="0"/>
              <a:t>Ɑ</a:t>
            </a:r>
            <a:r>
              <a:rPr lang="en-GB" dirty="0"/>
              <a:t> = the Learning Rate</a:t>
            </a:r>
          </a:p>
          <a:p>
            <a:r>
              <a:rPr lang="en-GB" b="1" dirty="0"/>
              <a:t>ƛ</a:t>
            </a:r>
            <a:r>
              <a:rPr lang="en-GB" dirty="0"/>
              <a:t> = the discount factor which causes rewards to lose their value over time so more immediate rewards are valued more highly</a:t>
            </a:r>
          </a:p>
          <a:p>
            <a:endParaRPr lang="en-GB" dirty="0"/>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965174"/>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p:txBody>
          <a:bodyPr/>
          <a:lstStyle/>
          <a:p>
            <a:r>
              <a:rPr lang="it-IT" dirty="0"/>
              <a:t>DQN (Deep Q-Learning Networks) </a:t>
            </a:r>
            <a:r>
              <a:rPr lang="it-IT" dirty="0" err="1"/>
              <a:t>is</a:t>
            </a:r>
            <a:r>
              <a:rPr lang="it-IT" dirty="0"/>
              <a:t> a model-free </a:t>
            </a:r>
            <a:r>
              <a:rPr lang="it-IT" dirty="0" err="1"/>
              <a:t>reinforcement</a:t>
            </a:r>
            <a:r>
              <a:rPr lang="it-IT" dirty="0"/>
              <a:t> learning </a:t>
            </a:r>
            <a:r>
              <a:rPr lang="it-IT" dirty="0" err="1"/>
              <a:t>algorithm</a:t>
            </a:r>
            <a:r>
              <a:rPr lang="it-IT" dirty="0"/>
              <a:t> in </a:t>
            </a:r>
            <a:r>
              <a:rPr lang="it-IT" dirty="0" err="1"/>
              <a:t>which</a:t>
            </a:r>
            <a:r>
              <a:rPr lang="it-IT" dirty="0"/>
              <a:t> </a:t>
            </a:r>
            <a:r>
              <a:rPr lang="it-IT" b="1" dirty="0"/>
              <a:t>a </a:t>
            </a:r>
            <a:r>
              <a:rPr lang="en-GB" b="1" dirty="0"/>
              <a:t>neural network maps input states to (action, Q-value) pairs.</a:t>
            </a:r>
          </a:p>
        </p:txBody>
      </p:sp>
      <p:sp>
        <p:nvSpPr>
          <p:cNvPr id="7" name="Segnaposto contenuto 2">
            <a:extLst>
              <a:ext uri="{FF2B5EF4-FFF2-40B4-BE49-F238E27FC236}">
                <a16:creationId xmlns:a16="http://schemas.microsoft.com/office/drawing/2014/main" id="{4AE7E99F-4101-4F27-8440-B0D6CFD8DDD7}"/>
              </a:ext>
            </a:extLst>
          </p:cNvPr>
          <p:cNvSpPr txBox="1">
            <a:spLocks/>
          </p:cNvSpPr>
          <p:nvPr/>
        </p:nvSpPr>
        <p:spPr>
          <a:xfrm>
            <a:off x="1097280" y="5059626"/>
            <a:ext cx="10058400" cy="15986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mj-lt"/>
              <a:buAutoNum type="arabicPeriod"/>
            </a:pPr>
            <a:r>
              <a:rPr lang="en-GB" sz="2000" dirty="0">
                <a:solidFill>
                  <a:schemeClr val="tx1">
                    <a:lumMod val="75000"/>
                    <a:lumOff val="25000"/>
                  </a:schemeClr>
                </a:solidFill>
              </a:rPr>
              <a:t> Initialize your Main and Target neural networks</a:t>
            </a:r>
          </a:p>
          <a:p>
            <a:pPr>
              <a:buFont typeface="+mj-lt"/>
              <a:buAutoNum type="arabicPeriod"/>
            </a:pPr>
            <a:r>
              <a:rPr lang="en-GB" sz="2000" dirty="0">
                <a:solidFill>
                  <a:schemeClr val="tx1">
                    <a:lumMod val="75000"/>
                    <a:lumOff val="25000"/>
                  </a:schemeClr>
                </a:solidFill>
              </a:rPr>
              <a:t> Choose an action using the Epsilon-Greedy Exploration Strategy</a:t>
            </a:r>
          </a:p>
          <a:p>
            <a:pPr>
              <a:buFont typeface="+mj-lt"/>
              <a:buAutoNum type="arabicPeriod"/>
            </a:pPr>
            <a:r>
              <a:rPr lang="en-GB" sz="2000" dirty="0">
                <a:solidFill>
                  <a:schemeClr val="tx1">
                    <a:lumMod val="75000"/>
                    <a:lumOff val="25000"/>
                  </a:schemeClr>
                </a:solidFill>
              </a:rPr>
              <a:t> Update your network weights using the Bellman Equation</a:t>
            </a:r>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4172068" y="2534746"/>
            <a:ext cx="3847863" cy="252488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C6A0C-8A38-4837-B7EF-EE98D4CBDBD9}"/>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8C5E7EA8-4CC9-48B3-ABD4-B9022BC4DB43}"/>
              </a:ext>
            </a:extLst>
          </p:cNvPr>
          <p:cNvSpPr>
            <a:spLocks noGrp="1"/>
          </p:cNvSpPr>
          <p:nvPr>
            <p:ph idx="1"/>
          </p:nvPr>
        </p:nvSpPr>
        <p:spPr/>
        <p:txBody>
          <a:bodyPr/>
          <a:lstStyle/>
          <a:p>
            <a:r>
              <a:rPr lang="en-GB" dirty="0"/>
              <a:t>The learning process uses 2 neural networks. These networks have the same architecture but different weights. Every N steps, the weights from the </a:t>
            </a:r>
            <a:r>
              <a:rPr lang="en-GB" b="1" dirty="0"/>
              <a:t>main network</a:t>
            </a:r>
            <a:r>
              <a:rPr lang="en-GB" dirty="0"/>
              <a:t> are copied to the </a:t>
            </a:r>
            <a:r>
              <a:rPr lang="en-GB" b="1" dirty="0"/>
              <a:t>target network</a:t>
            </a:r>
            <a:r>
              <a:rPr lang="en-GB" dirty="0"/>
              <a:t>. Using both of these networks leads to more stability in the learning process and helps the algorithm to learn more effectively. In our implementation, the main network weights replace the target network weights every 100 steps.</a:t>
            </a:r>
          </a:p>
          <a:p>
            <a:r>
              <a:rPr lang="en-GB" dirty="0"/>
              <a:t>The main and target neural networks map input states to an (action, q-value) pair. In this case, each output node (representing an action) contains the action’s q-value as a floating point number. Note that the output nodes do not represent a probability distribution so they will not add up to 1. For the example above, one action has a Q-value of 8 and the other action has a Q-value of 5.</a:t>
            </a:r>
          </a:p>
        </p:txBody>
      </p:sp>
      <p:pic>
        <p:nvPicPr>
          <p:cNvPr id="5" name="Immagine 4">
            <a:extLst>
              <a:ext uri="{FF2B5EF4-FFF2-40B4-BE49-F238E27FC236}">
                <a16:creationId xmlns:a16="http://schemas.microsoft.com/office/drawing/2014/main" id="{59F2F783-CB21-46C6-91D4-53A551CA8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716" y="4532122"/>
            <a:ext cx="2598567" cy="2325878"/>
          </a:xfrm>
          <a:prstGeom prst="rect">
            <a:avLst/>
          </a:prstGeom>
        </p:spPr>
      </p:pic>
    </p:spTree>
    <p:extLst>
      <p:ext uri="{BB962C8B-B14F-4D97-AF65-F5344CB8AC3E}">
        <p14:creationId xmlns:p14="http://schemas.microsoft.com/office/powerpoint/2010/main" val="1859000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85582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710D1-DF83-49F0-9FDA-46F2987E9AF2}"/>
              </a:ext>
            </a:extLst>
          </p:cNvPr>
          <p:cNvSpPr>
            <a:spLocks noGrp="1"/>
          </p:cNvSpPr>
          <p:nvPr>
            <p:ph type="title"/>
          </p:nvPr>
        </p:nvSpPr>
        <p:spPr/>
        <p:txBody>
          <a:bodyPr/>
          <a:lstStyle/>
          <a:p>
            <a:r>
              <a:rPr lang="it-IT" dirty="0"/>
              <a:t>Video DEMO?</a:t>
            </a:r>
            <a:endParaRPr lang="en-GB" dirty="0"/>
          </a:p>
        </p:txBody>
      </p:sp>
      <p:sp>
        <p:nvSpPr>
          <p:cNvPr id="3" name="Segnaposto contenuto 2">
            <a:extLst>
              <a:ext uri="{FF2B5EF4-FFF2-40B4-BE49-F238E27FC236}">
                <a16:creationId xmlns:a16="http://schemas.microsoft.com/office/drawing/2014/main" id="{53D4C992-EBC0-426B-BC95-364C0886BC6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5109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Easy to setup</a:t>
            </a:r>
          </a:p>
          <a:p>
            <a:pPr>
              <a:buFont typeface="Arial" panose="020B0604020202020204" pitchFamily="34" charset="0"/>
              <a:buChar char="•"/>
            </a:pPr>
            <a:r>
              <a:rPr lang="it-IT" sz="2400" dirty="0"/>
              <a:t> Not invasive</a:t>
            </a:r>
          </a:p>
          <a:p>
            <a:pPr>
              <a:buFont typeface="Arial" panose="020B0604020202020204" pitchFamily="34" charset="0"/>
              <a:buChar char="•"/>
            </a:pPr>
            <a:r>
              <a:rPr lang="it-IT" sz="2400" dirty="0"/>
              <a:t> </a:t>
            </a:r>
            <a:r>
              <a:rPr lang="it-IT" sz="2400" dirty="0" err="1"/>
              <a:t>Automatic</a:t>
            </a:r>
            <a:endParaRPr lang="it-IT" sz="2400" dirty="0"/>
          </a:p>
          <a:p>
            <a:pPr>
              <a:buFont typeface="Arial" panose="020B0604020202020204" pitchFamily="34" charset="0"/>
              <a:buChar char="•"/>
            </a:pPr>
            <a:r>
              <a:rPr lang="it-IT" sz="2400" dirty="0"/>
              <a:t> </a:t>
            </a:r>
            <a:r>
              <a:rPr lang="it-IT" sz="2400" dirty="0" err="1"/>
              <a:t>Flexible</a:t>
            </a:r>
            <a:endParaRPr lang="it-IT" sz="2400" dirty="0"/>
          </a:p>
          <a:p>
            <a:pPr>
              <a:buFont typeface="Arial" panose="020B0604020202020204" pitchFamily="34" charset="0"/>
              <a:buChar char="•"/>
            </a:pPr>
            <a:r>
              <a:rPr lang="it-IT" sz="2400" dirty="0"/>
              <a:t> Scalable</a:t>
            </a:r>
          </a:p>
          <a:p>
            <a:pPr>
              <a:buFont typeface="Arial" panose="020B0604020202020204" pitchFamily="34" charset="0"/>
              <a:buChar char="•"/>
            </a:pPr>
            <a:r>
              <a:rPr lang="it-IT" sz="2400" dirty="0"/>
              <a:t> </a:t>
            </a:r>
            <a:r>
              <a:rPr lang="it-IT" sz="2400" dirty="0" err="1"/>
              <a:t>Adaptive</a:t>
            </a:r>
            <a:r>
              <a:rPr lang="it-IT" sz="2400" dirty="0"/>
              <a:t> to users’ </a:t>
            </a:r>
            <a:r>
              <a:rPr lang="it-IT" sz="2400" dirty="0" err="1"/>
              <a:t>habits</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610</TotalTime>
  <Words>2010</Words>
  <Application>Microsoft Office PowerPoint</Application>
  <PresentationFormat>Widescreen</PresentationFormat>
  <Paragraphs>169</Paragraphs>
  <Slides>34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34</vt:i4>
      </vt:variant>
    </vt:vector>
  </HeadingPairs>
  <TitlesOfParts>
    <vt:vector size="38" baseType="lpstr">
      <vt:lpstr>Arial</vt:lpstr>
      <vt:lpstr>Calibri</vt:lpstr>
      <vt:lpstr>Calibri Light</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Prototype specifications</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SqLite3 database structure (1)</vt:lpstr>
      <vt:lpstr>OpenWeather APIs</vt:lpstr>
      <vt:lpstr>Neighbourhood control</vt:lpstr>
      <vt:lpstr>Decision logic</vt:lpstr>
      <vt:lpstr>Reinforcement learning approach</vt:lpstr>
      <vt:lpstr>Vanilla Q-Learning</vt:lpstr>
      <vt:lpstr>Vanilla Q-Learning (1)</vt:lpstr>
      <vt:lpstr>Vanilla Q-Learning (2)</vt:lpstr>
      <vt:lpstr>DQN</vt:lpstr>
      <vt:lpstr>DQN (1)</vt:lpstr>
      <vt:lpstr>DQN implementation ideas</vt:lpstr>
      <vt:lpstr>Video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MATTEO</cp:lastModifiedBy>
  <cp:revision>75</cp:revision>
  <dcterms:created xsi:type="dcterms:W3CDTF">2022-03-31T17:42:34Z</dcterms:created>
  <dcterms:modified xsi:type="dcterms:W3CDTF">2022-04-27T10:59:30Z</dcterms:modified>
</cp:coreProperties>
</file>