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77" r:id="rId22"/>
    <p:sldId id="284" r:id="rId23"/>
    <p:sldId id="279" r:id="rId24"/>
    <p:sldId id="290" r:id="rId25"/>
    <p:sldId id="291" r:id="rId26"/>
    <p:sldId id="292" r:id="rId27"/>
    <p:sldId id="263" r:id="rId28"/>
    <p:sldId id="270" r:id="rId29"/>
    <p:sldId id="271" r:id="rId30"/>
    <p:sldId id="295" r:id="rId31"/>
    <p:sldId id="274" r:id="rId32"/>
    <p:sldId id="294" r:id="rId33"/>
    <p:sldId id="293" r:id="rId34"/>
    <p:sldId id="26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5" autoAdjust="0"/>
    <p:restoredTop sz="94660"/>
  </p:normalViewPr>
  <p:slideViewPr>
    <p:cSldViewPr snapToGrid="0">
      <p:cViewPr varScale="1">
        <p:scale>
          <a:sx n="72" d="100"/>
          <a:sy n="72"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27/04/2022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‹N›</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27/04/2022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854484574"/>
              </p:ext>
            </p:extLst>
          </p:nvPr>
        </p:nvGraphicFramePr>
        <p:xfrm>
          <a:off x="1097280" y="1819760"/>
          <a:ext cx="10264140" cy="449512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dirty="0"/>
                        <a:t>1 Arduino Nano for </a:t>
                      </a:r>
                      <a:r>
                        <a:rPr lang="it-IT" dirty="0" err="1"/>
                        <a:t>each</a:t>
                      </a:r>
                      <a:r>
                        <a:rPr lang="it-IT" dirty="0"/>
                        <a:t> </a:t>
                      </a:r>
                      <a:r>
                        <a:rPr lang="it-IT" dirty="0" err="1"/>
                        <a:t>window</a:t>
                      </a:r>
                      <a:endParaRPr lang="en-GB"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dirty="0" err="1"/>
                        <a:t>Raspberry</a:t>
                      </a:r>
                      <a:r>
                        <a:rPr lang="it-IT" dirty="0"/>
                        <a:t> </a:t>
                      </a:r>
                      <a:r>
                        <a:rPr lang="it-IT" dirty="0" err="1"/>
                        <a:t>Pi</a:t>
                      </a:r>
                      <a:r>
                        <a:rPr lang="it-IT" dirty="0"/>
                        <a:t> 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dirty="0" err="1"/>
                        <a:t>internal</a:t>
                      </a:r>
                      <a:r>
                        <a:rPr lang="it-IT" dirty="0"/>
                        <a:t> bridge</a:t>
                      </a:r>
                      <a:endParaRPr lang="en-GB"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Raspberry Pi for each </a:t>
                      </a:r>
                      <a:r>
                        <a:rPr lang="en-GB" dirty="0" err="1"/>
                        <a:t>neighborhood</a:t>
                      </a:r>
                      <a:r>
                        <a:rPr lang="en-GB" dirty="0"/>
                        <a:t> that runs the 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dirty="0"/>
                        <a:t>Wind speed </a:t>
                      </a:r>
                      <a:r>
                        <a:rPr lang="it-IT" dirty="0" err="1"/>
                        <a:t>sensor</a:t>
                      </a:r>
                      <a:endParaRPr lang="en-GB"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dirty="0"/>
                        <a:t>Deep </a:t>
                      </a:r>
                      <a:r>
                        <a:rPr lang="it-IT" dirty="0" err="1"/>
                        <a:t>Reinforcement</a:t>
                      </a:r>
                      <a:r>
                        <a:rPr lang="it-IT"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dirty="0"/>
              <a:t>Inputs: {</a:t>
            </a:r>
            <a:r>
              <a:rPr lang="en-GB" dirty="0"/>
              <a:t>PRESSED</a:t>
            </a:r>
            <a:r>
              <a:rPr lang="it-IT" dirty="0"/>
              <a:t>, </a:t>
            </a:r>
            <a:r>
              <a:rPr lang="en-GB" dirty="0"/>
              <a:t>RELEASED</a:t>
            </a:r>
            <a:r>
              <a:rPr lang="it-IT"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a:t>
            </a:r>
            <a:r>
              <a:rPr lang="it-IT" sz="2000" dirty="0" err="1">
                <a:solidFill>
                  <a:schemeClr val="tx1">
                    <a:lumMod val="75000"/>
                    <a:lumOff val="25000"/>
                  </a:schemeClr>
                </a:solidFill>
              </a:rPr>
              <a:t>bytes</a:t>
            </a:r>
            <a:r>
              <a:rPr lang="it-IT" sz="2000" dirty="0">
                <a:solidFill>
                  <a:schemeClr val="tx1">
                    <a:lumMod val="75000"/>
                    <a:lumOff val="25000"/>
                  </a:schemeClr>
                </a:solidFill>
              </a:rPr>
              <a:t>):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Payload</a:t>
            </a:r>
            <a:r>
              <a:rPr lang="it-IT" sz="2000" dirty="0">
                <a:solidFill>
                  <a:schemeClr val="tx1">
                    <a:lumMod val="75000"/>
                    <a:lumOff val="25000"/>
                  </a:schemeClr>
                </a:solidFill>
              </a:rPr>
              <a:t> (2 byte): the first and the </a:t>
            </a:r>
            <a:r>
              <a:rPr lang="it-IT" sz="2000" dirty="0" err="1">
                <a:solidFill>
                  <a:schemeClr val="tx1">
                    <a:lumMod val="75000"/>
                    <a:lumOff val="25000"/>
                  </a:schemeClr>
                </a:solidFill>
              </a:rPr>
              <a:t>second</a:t>
            </a:r>
            <a:r>
              <a:rPr lang="it-IT" sz="2000" dirty="0">
                <a:solidFill>
                  <a:schemeClr val="tx1">
                    <a:lumMod val="75000"/>
                    <a:lumOff val="25000"/>
                  </a:schemeClr>
                </a:solidFill>
              </a:rPr>
              <a:t>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a:t>
            </a:r>
            <a:r>
              <a:rPr lang="it-IT" sz="2000" dirty="0" err="1">
                <a:solidFill>
                  <a:schemeClr val="tx1">
                    <a:lumMod val="75000"/>
                    <a:lumOff val="25000"/>
                  </a:schemeClr>
                </a:solidFill>
              </a:rPr>
              <a:t>range</a:t>
            </a:r>
            <a:r>
              <a:rPr lang="it-IT" sz="2000" dirty="0">
                <a:solidFill>
                  <a:schemeClr val="tx1">
                    <a:lumMod val="75000"/>
                    <a:lumOff val="25000"/>
                  </a:schemeClr>
                </a:solidFill>
              </a:rPr>
              <a:t> 0 – 1024, to the </a:t>
            </a:r>
            <a:r>
              <a:rPr lang="it-IT" sz="2000" dirty="0" err="1">
                <a:solidFill>
                  <a:schemeClr val="tx1">
                    <a:lumMod val="75000"/>
                    <a:lumOff val="25000"/>
                  </a:schemeClr>
                </a:solidFill>
              </a:rPr>
              <a:t>range</a:t>
            </a:r>
            <a:r>
              <a:rPr lang="it-IT" sz="2000" dirty="0">
                <a:solidFill>
                  <a:schemeClr val="tx1">
                    <a:lumMod val="75000"/>
                    <a:lumOff val="25000"/>
                  </a:schemeClr>
                </a:solidFill>
              </a:rPr>
              <a:t> 0 – 253 in </a:t>
            </a:r>
            <a:r>
              <a:rPr lang="it-IT" sz="2000" dirty="0" err="1">
                <a:solidFill>
                  <a:schemeClr val="tx1">
                    <a:lumMod val="75000"/>
                    <a:lumOff val="25000"/>
                  </a:schemeClr>
                </a:solidFill>
              </a:rPr>
              <a:t>order</a:t>
            </a:r>
            <a:r>
              <a:rPr lang="it-IT" sz="2000" dirty="0">
                <a:solidFill>
                  <a:schemeClr val="tx1">
                    <a:lumMod val="75000"/>
                    <a:lumOff val="25000"/>
                  </a:schemeClr>
                </a:solidFill>
              </a:rPr>
              <a:t> to </a:t>
            </a:r>
            <a:r>
              <a:rPr lang="it-IT" sz="2000" dirty="0" err="1">
                <a:solidFill>
                  <a:schemeClr val="tx1">
                    <a:lumMod val="75000"/>
                    <a:lumOff val="25000"/>
                  </a:schemeClr>
                </a:solidFill>
              </a:rPr>
              <a:t>store</a:t>
            </a:r>
            <a:r>
              <a:rPr lang="it-IT" sz="2000" dirty="0">
                <a:solidFill>
                  <a:schemeClr val="tx1">
                    <a:lumMod val="75000"/>
                    <a:lumOff val="25000"/>
                  </a:schemeClr>
                </a:solidFill>
              </a:rPr>
              <a:t>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a:t>
            </a:r>
            <a:r>
              <a:rPr lang="it-IT" sz="2000" dirty="0" err="1">
                <a:solidFill>
                  <a:schemeClr val="tx1">
                    <a:lumMod val="75000"/>
                    <a:lumOff val="25000"/>
                  </a:schemeClr>
                </a:solidFill>
              </a:rPr>
              <a:t>one</a:t>
            </a:r>
            <a:r>
              <a:rPr lang="it-IT" sz="2000" dirty="0">
                <a:solidFill>
                  <a:schemeClr val="tx1">
                    <a:lumMod val="75000"/>
                    <a:lumOff val="25000"/>
                  </a:schemeClr>
                </a:solidFill>
              </a:rPr>
              <a:t>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a:p>
            <a:pPr marL="457200" indent="-457200">
              <a:buFont typeface="+mj-lt"/>
              <a:buAutoNum type="arabicPeriod"/>
            </a:pPr>
            <a:r>
              <a:rPr lang="it-IT" sz="2400" dirty="0"/>
              <a:t>Video Demo</a:t>
            </a:r>
          </a:p>
          <a:p>
            <a:pPr marL="457200" indent="-457200">
              <a:buFont typeface="+mj-lt"/>
              <a:buAutoNum type="arabicPeriod"/>
            </a:pPr>
            <a:endParaRPr lang="en-GB"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lstStyle/>
          <a:p>
            <a:r>
              <a:rPr lang="en-GB" dirty="0"/>
              <a:t>A Telegram bot called </a:t>
            </a:r>
            <a:r>
              <a:rPr lang="en-GB" i="1" dirty="0" err="1"/>
              <a:t>smart_neighborhood</a:t>
            </a:r>
            <a:r>
              <a:rPr lang="en-GB" dirty="0"/>
              <a:t> is used to </a:t>
            </a:r>
            <a:r>
              <a:rPr lang="en-GB" b="1" dirty="0"/>
              <a:t>notify the house’s owners whenever the system decides to move the windows</a:t>
            </a:r>
            <a:r>
              <a:rPr lang="en-GB" dirty="0"/>
              <a:t>. The bot has two simple commands:</a:t>
            </a:r>
          </a:p>
          <a:p>
            <a:pPr>
              <a:buFont typeface="Arial" panose="020B0604020202020204" pitchFamily="34" charset="0"/>
              <a:buChar char="•"/>
            </a:pPr>
            <a:r>
              <a:rPr lang="en-GB" dirty="0"/>
              <a:t> </a:t>
            </a:r>
            <a:r>
              <a:rPr lang="en-GB" i="1" dirty="0"/>
              <a:t>/start, </a:t>
            </a:r>
            <a:r>
              <a:rPr lang="en-GB" dirty="0"/>
              <a:t>that is automatically called when the bot is started, gives a welcome message and store, if new, the user in the database;</a:t>
            </a:r>
          </a:p>
          <a:p>
            <a:pPr>
              <a:buFont typeface="Arial" panose="020B0604020202020204" pitchFamily="34" charset="0"/>
              <a:buChar char="•"/>
            </a:pPr>
            <a:r>
              <a:rPr lang="en-GB" dirty="0"/>
              <a:t> </a:t>
            </a:r>
            <a:r>
              <a:rPr lang="en-GB" i="1" dirty="0"/>
              <a:t>/help, </a:t>
            </a:r>
            <a:r>
              <a:rPr lang="en-GB" dirty="0"/>
              <a:t>which gives a short description of bot’s functionalities.</a:t>
            </a:r>
          </a:p>
          <a:p>
            <a:r>
              <a:rPr lang="en-GB"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p>
          <a:p>
            <a:pPr marL="285750" indent="-285750">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p>
          <a:p>
            <a:pPr marL="285750" indent="-285750">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p>
          <a:p>
            <a:pPr marL="285750" indent="-285750">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lstStyle/>
          <a:p>
            <a:r>
              <a:rPr lang="en-GB" dirty="0"/>
              <a:t>I</a:t>
            </a:r>
            <a:r>
              <a:rPr lang="en-GB" sz="2000" dirty="0"/>
              <a:t>n case of uncertain situations, for example …, we look at neighbours decisions.</a:t>
            </a: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marL="0" indent="0">
              <a:buNone/>
            </a:pPr>
            <a:r>
              <a:rPr lang="en-GB" dirty="0"/>
              <a:t>The “vanilla” Q-Learning uses a </a:t>
            </a:r>
            <a:r>
              <a:rPr lang="en-GB" b="1" dirty="0"/>
              <a:t>Q-table </a:t>
            </a:r>
            <a:r>
              <a:rPr lang="en-GB" dirty="0"/>
              <a:t>that maps a state-action pair to a </a:t>
            </a:r>
            <a:r>
              <a:rPr lang="en-GB" b="1" dirty="0"/>
              <a:t>Q-value</a:t>
            </a:r>
            <a:r>
              <a:rPr lang="en-GB" dirty="0"/>
              <a:t> (the maximum expected future reward) which the agent will learn. As the agent tries out different actions at different states through trial and error</a:t>
            </a:r>
            <a:r>
              <a:rPr lang="en-GB" b="1" dirty="0"/>
              <a:t> (exploration)</a:t>
            </a:r>
            <a:r>
              <a:rPr lang="en-GB" dirty="0"/>
              <a:t>, the agent learns each state-action pair’s expected reward and updates the Q-table with the new Q-value. After an agent has learned the Q-value of each state-action pair, the agent at state S has to choose an action A </a:t>
            </a:r>
            <a:r>
              <a:rPr lang="en-GB" b="1" dirty="0"/>
              <a:t>(exploitation). </a:t>
            </a:r>
            <a:r>
              <a:rPr lang="en-GB" dirty="0"/>
              <a:t>The most common approaches are:</a:t>
            </a:r>
          </a:p>
          <a:p>
            <a:pPr>
              <a:buFont typeface="Arial" panose="020B0604020202020204" pitchFamily="34" charset="0"/>
              <a:buChar char="•"/>
            </a:pPr>
            <a:r>
              <a:rPr lang="en-GB" dirty="0"/>
              <a:t> </a:t>
            </a:r>
            <a:r>
              <a:rPr lang="en-GB" b="1" dirty="0"/>
              <a:t>Greedy policy</a:t>
            </a:r>
            <a:r>
              <a:rPr lang="en-GB" dirty="0"/>
              <a:t>: maximizes the expected reward by choosing the action A with the highest Q-value</a:t>
            </a:r>
            <a:endParaRPr lang="en-GB" b="1" dirty="0"/>
          </a:p>
          <a:p>
            <a:pPr>
              <a:buFont typeface="Arial" panose="020B0604020202020204" pitchFamily="34" charset="0"/>
              <a:buChar char="•"/>
            </a:pPr>
            <a:r>
              <a:rPr lang="en-GB" b="1" dirty="0"/>
              <a:t> Epsilon greedy policy: </a:t>
            </a:r>
            <a:r>
              <a:rPr lang="en-GB" dirty="0"/>
              <a:t>at every time step chooses a random action with probability epsilon and the greedy action at the agent’s current state with probability 1 – epsilon. Epsilon is initialized to 1, meaning every step is random at the start. As the agent takes more and more steps, the value of epsilon decreases and the agent starts to try existing known good actions.</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20895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a:xfrm>
            <a:off x="1097280" y="1819229"/>
            <a:ext cx="10058400" cy="4725664"/>
          </a:xfrm>
        </p:spPr>
        <p:txBody>
          <a:bodyPr>
            <a:normAutofit fontScale="92500" lnSpcReduction="10000"/>
          </a:bodyPr>
          <a:lstStyle/>
          <a:p>
            <a:r>
              <a:rPr lang="en-GB" dirty="0"/>
              <a:t>The </a:t>
            </a:r>
            <a:r>
              <a:rPr lang="en-GB" b="1" dirty="0"/>
              <a:t>Bellman Equation</a:t>
            </a:r>
            <a:r>
              <a:rPr lang="en-GB" dirty="0"/>
              <a:t> tells us how to update our Q-table after each step we take. In Q-Learning, the agent </a:t>
            </a:r>
            <a:r>
              <a:rPr lang="en-GB" b="1" dirty="0"/>
              <a:t>updates the current Q-value with </a:t>
            </a:r>
            <a:r>
              <a:rPr lang="en-GB" dirty="0"/>
              <a:t>the estimated optimal future reward computed taking the </a:t>
            </a:r>
            <a:r>
              <a:rPr lang="en-GB" b="1" dirty="0"/>
              <a:t>greedy action</a:t>
            </a:r>
            <a:r>
              <a:rPr lang="en-GB" dirty="0"/>
              <a:t>, while the </a:t>
            </a:r>
            <a:r>
              <a:rPr lang="en-GB" b="1" dirty="0"/>
              <a:t>next action </a:t>
            </a:r>
            <a:r>
              <a:rPr lang="en-GB" dirty="0"/>
              <a:t>performed </a:t>
            </a:r>
            <a:r>
              <a:rPr lang="en-GB" b="1" dirty="0"/>
              <a:t>is chosen </a:t>
            </a:r>
            <a:r>
              <a:rPr lang="en-GB" dirty="0"/>
              <a:t>using the </a:t>
            </a:r>
            <a:r>
              <a:rPr lang="en-GB" b="1" dirty="0"/>
              <a:t>epsilon-greedy</a:t>
            </a:r>
            <a:r>
              <a:rPr lang="en-GB" dirty="0"/>
              <a:t> policy.</a:t>
            </a:r>
          </a:p>
          <a:p>
            <a:pPr marL="0" indent="0">
              <a:buNone/>
            </a:pPr>
            <a:endParaRPr lang="en-GB" dirty="0"/>
          </a:p>
          <a:p>
            <a:pPr marL="0" indent="0">
              <a:buNone/>
            </a:pPr>
            <a:endParaRPr lang="en-GB" dirty="0"/>
          </a:p>
          <a:p>
            <a:r>
              <a:rPr lang="en-GB" b="1" dirty="0"/>
              <a:t>S</a:t>
            </a:r>
            <a:r>
              <a:rPr lang="en-GB" dirty="0"/>
              <a:t> = the state</a:t>
            </a:r>
            <a:endParaRPr lang="en-GB" b="1" dirty="0"/>
          </a:p>
          <a:p>
            <a:r>
              <a:rPr lang="en-GB" b="1" dirty="0"/>
              <a:t>A</a:t>
            </a:r>
            <a:r>
              <a:rPr lang="en-GB" dirty="0"/>
              <a:t> = the action the agent takes (chosen with epsilon-greedy policy)</a:t>
            </a:r>
          </a:p>
          <a:p>
            <a:r>
              <a:rPr lang="en-GB" b="1" dirty="0"/>
              <a:t>a</a:t>
            </a:r>
            <a:r>
              <a:rPr lang="en-GB" dirty="0"/>
              <a:t> = the action used to update the Q-value at the current state S (chosen with greedy policy)</a:t>
            </a:r>
          </a:p>
          <a:p>
            <a:r>
              <a:rPr lang="en-GB" b="1" dirty="0"/>
              <a:t>R</a:t>
            </a:r>
            <a:r>
              <a:rPr lang="en-GB" dirty="0"/>
              <a:t> = the reward from taking action A</a:t>
            </a:r>
          </a:p>
          <a:p>
            <a:r>
              <a:rPr lang="en-GB" b="1" dirty="0"/>
              <a:t>t</a:t>
            </a:r>
            <a:r>
              <a:rPr lang="en-GB" dirty="0"/>
              <a:t> = the time step</a:t>
            </a:r>
          </a:p>
          <a:p>
            <a:r>
              <a:rPr lang="en-GB" b="1" dirty="0">
                <a:latin typeface="Cambria Math" panose="02040503050406030204" pitchFamily="18" charset="0"/>
                <a:ea typeface="Cambria Math" panose="02040503050406030204" pitchFamily="18" charset="0"/>
              </a:rPr>
              <a:t>⍺</a:t>
            </a:r>
            <a:r>
              <a:rPr lang="en-GB" dirty="0"/>
              <a:t> = the learning rate</a:t>
            </a:r>
          </a:p>
          <a:p>
            <a:r>
              <a:rPr lang="en-GB" b="1" dirty="0">
                <a:latin typeface="Lao UI" panose="020B0604020202020204" pitchFamily="34" charset="0"/>
                <a:cs typeface="Lao UI" panose="020B0604020202020204" pitchFamily="34" charset="0"/>
              </a:rPr>
              <a:t>ƛ</a:t>
            </a:r>
            <a:r>
              <a:rPr lang="en-GB" dirty="0"/>
              <a:t> = the discount factor which causes rewards to lose their value over time (higher immediate rewards)</a:t>
            </a:r>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720238"/>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D</a:t>
            </a:r>
            <a:r>
              <a:rPr lang="it-IT" dirty="0"/>
              <a:t>eep </a:t>
            </a:r>
            <a:r>
              <a:rPr lang="it-IT" dirty="0" err="1"/>
              <a:t>Reinforcement</a:t>
            </a:r>
            <a:r>
              <a:rPr lang="it-IT" dirty="0"/>
              <a:t> Learning techniques are </a:t>
            </a:r>
            <a:r>
              <a:rPr lang="it-IT" dirty="0" err="1"/>
              <a:t>used</a:t>
            </a:r>
            <a:r>
              <a:rPr lang="it-IT" dirty="0"/>
              <a:t> to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lnSpcReduction="100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2 networks are </a:t>
            </a:r>
            <a:r>
              <a:rPr lang="it-IT" dirty="0" err="1"/>
              <a:t>used</a:t>
            </a:r>
            <a:r>
              <a:rPr lang="it-IT" dirty="0"/>
              <a:t>: the target and the </a:t>
            </a:r>
            <a:r>
              <a:rPr lang="it-IT" dirty="0" err="1"/>
              <a:t>prediction</a:t>
            </a:r>
            <a:r>
              <a:rPr lang="it-IT" dirty="0"/>
              <a:t> network.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the epsilon-greedy policy</a:t>
            </a:r>
          </a:p>
          <a:p>
            <a:pPr marL="457200" indent="-457200">
              <a:buFont typeface="+mj-lt"/>
              <a:buAutoNum type="arabicPeriod"/>
            </a:pPr>
            <a:r>
              <a:rPr lang="en-GB" dirty="0"/>
              <a:t>Perform action A, move to a new state S’ and receive a reward R. We store this transition in a replay buffer as &lt;S, A, R, S’&gt;</a:t>
            </a:r>
          </a:p>
          <a:p>
            <a:pPr marL="457200" indent="-457200">
              <a:buFont typeface="+mj-lt"/>
              <a:buAutoNum type="arabicPeriod"/>
            </a:pPr>
            <a:r>
              <a:rPr lang="en-GB" dirty="0"/>
              <a:t>Sample some random batches of transitions from the replay buffer and calculate the loss (MSE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copy actual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p:txBody>
          <a:bodyPr/>
          <a:lstStyle/>
          <a:p>
            <a:pPr marL="0" indent="0">
              <a:buNone/>
            </a:pPr>
            <a:r>
              <a:rPr lang="it-IT" dirty="0"/>
              <a:t>In </a:t>
            </a:r>
            <a:r>
              <a:rPr lang="it-IT" dirty="0" err="1"/>
              <a:t>our</a:t>
            </a:r>
            <a:r>
              <a:rPr lang="it-IT" dirty="0"/>
              <a:t> system, a state S </a:t>
            </a:r>
            <a:r>
              <a:rPr lang="it-IT" dirty="0" err="1"/>
              <a:t>is</a:t>
            </a:r>
            <a:r>
              <a:rPr lang="it-IT" dirty="0"/>
              <a:t> </a:t>
            </a:r>
            <a:r>
              <a:rPr lang="it-IT" dirty="0" err="1"/>
              <a:t>defined</a:t>
            </a:r>
            <a:r>
              <a:rPr lang="it-IT" dirty="0"/>
              <a:t> by a </a:t>
            </a:r>
            <a:r>
              <a:rPr lang="it-IT" dirty="0" err="1"/>
              <a:t>particular</a:t>
            </a:r>
            <a:r>
              <a:rPr lang="it-IT" dirty="0"/>
              <a:t> </a:t>
            </a:r>
            <a:r>
              <a:rPr lang="it-IT" dirty="0" err="1"/>
              <a:t>combination</a:t>
            </a:r>
            <a:r>
              <a:rPr lang="it-IT" dirty="0"/>
              <a:t> of the 4 </a:t>
            </a:r>
            <a:r>
              <a:rPr lang="it-IT" dirty="0" err="1"/>
              <a:t>parameters</a:t>
            </a:r>
            <a:r>
              <a:rPr lang="it-IT" dirty="0"/>
              <a:t> </a:t>
            </a:r>
            <a:r>
              <a:rPr lang="it-IT"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a:t>
            </a:r>
          </a:p>
          <a:p>
            <a:pPr>
              <a:buFont typeface="Arial" panose="020B0604020202020204" pitchFamily="34" charset="0"/>
              <a:buChar char="•"/>
            </a:pPr>
            <a:r>
              <a:rPr lang="it-IT" dirty="0"/>
              <a:t> 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are </a:t>
            </a:r>
            <a:r>
              <a:rPr lang="it-IT" dirty="0" err="1"/>
              <a:t>tens</a:t>
            </a:r>
            <a:r>
              <a:rPr lang="it-IT" dirty="0"/>
              <a:t> or </a:t>
            </a:r>
            <a:r>
              <a:rPr lang="it-IT" dirty="0" err="1"/>
              <a:t>even</a:t>
            </a:r>
            <a:r>
              <a:rPr lang="it-IT" dirty="0"/>
              <a:t> </a:t>
            </a:r>
            <a:r>
              <a:rPr lang="it-IT" dirty="0" err="1"/>
              <a:t>hundreds</a:t>
            </a:r>
            <a:endParaRPr lang="it-IT" dirty="0"/>
          </a:p>
          <a:p>
            <a:pPr>
              <a:buFont typeface="Arial" panose="020B0604020202020204" pitchFamily="34" charset="0"/>
              <a:buChar char="•"/>
            </a:pPr>
            <a:endParaRPr lang="it-IT" dirty="0"/>
          </a:p>
          <a:p>
            <a:pPr marL="0" indent="0">
              <a:buNone/>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the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a:sym typeface="Wingdings" panose="05000000000000000000" pitchFamily="2" charset="2"/>
              </a:rPr>
              <a:t>(or </a:t>
            </a:r>
            <a:r>
              <a:rPr lang="it-IT" dirty="0" err="1">
                <a:sym typeface="Wingdings" panose="05000000000000000000" pitchFamily="2" charset="2"/>
              </a:rPr>
              <a:t>even</a:t>
            </a:r>
            <a:r>
              <a:rPr lang="it-IT" dirty="0">
                <a:sym typeface="Wingdings" panose="05000000000000000000" pitchFamily="2" charset="2"/>
              </a:rPr>
              <a:t> infinite!).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D</a:t>
            </a:r>
            <a:r>
              <a:rPr lang="it-IT" dirty="0"/>
              <a:t>eep </a:t>
            </a:r>
            <a:r>
              <a:rPr lang="it-IT" dirty="0" err="1"/>
              <a:t>Reinforcement</a:t>
            </a:r>
            <a:r>
              <a:rPr lang="it-IT" dirty="0"/>
              <a:t> Learning techniques are </a:t>
            </a:r>
            <a:r>
              <a:rPr lang="it-IT" dirty="0" err="1"/>
              <a:t>needed</a:t>
            </a:r>
            <a:r>
              <a:rPr lang="it-IT" dirty="0"/>
              <a:t> to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p>
        </p:txBody>
      </p:sp>
    </p:spTree>
    <p:extLst>
      <p:ext uri="{BB962C8B-B14F-4D97-AF65-F5344CB8AC3E}">
        <p14:creationId xmlns:p14="http://schemas.microsoft.com/office/powerpoint/2010/main" val="785582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694030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51DD09A-A67E-4C04-BE28-FD29C5FB4AC9}"/>
              </a:ext>
            </a:extLst>
          </p:cNvPr>
          <p:cNvSpPr>
            <a:spLocks noGrp="1"/>
          </p:cNvSpPr>
          <p:nvPr>
            <p:ph type="title"/>
          </p:nvPr>
        </p:nvSpPr>
        <p:spPr/>
        <p:txBody>
          <a:bodyPr/>
          <a:lstStyle/>
          <a:p>
            <a:pPr marL="1371600" indent="-1371600">
              <a:buFont typeface="+mj-lt"/>
              <a:buAutoNum type="arabicPeriod" startAt="5"/>
            </a:pPr>
            <a:r>
              <a:rPr lang="it-IT" dirty="0"/>
              <a:t>Video demo</a:t>
            </a:r>
            <a:endParaRPr lang="en-GB" dirty="0"/>
          </a:p>
        </p:txBody>
      </p:sp>
    </p:spTree>
    <p:extLst>
      <p:ext uri="{BB962C8B-B14F-4D97-AF65-F5344CB8AC3E}">
        <p14:creationId xmlns:p14="http://schemas.microsoft.com/office/powerpoint/2010/main" val="1510992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0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Easy to setup</a:t>
            </a:r>
          </a:p>
          <a:p>
            <a:pPr>
              <a:buFont typeface="Arial" panose="020B0604020202020204" pitchFamily="34" charset="0"/>
              <a:buChar char="•"/>
            </a:pPr>
            <a:r>
              <a:rPr lang="it-IT" sz="2400" dirty="0"/>
              <a:t> Not invasive</a:t>
            </a:r>
          </a:p>
          <a:p>
            <a:pPr>
              <a:buFont typeface="Arial" panose="020B0604020202020204" pitchFamily="34" charset="0"/>
              <a:buChar char="•"/>
            </a:pPr>
            <a:r>
              <a:rPr lang="it-IT" sz="2400" dirty="0"/>
              <a:t> </a:t>
            </a:r>
            <a:r>
              <a:rPr lang="it-IT" sz="2400" dirty="0" err="1"/>
              <a:t>Automatic</a:t>
            </a:r>
            <a:endParaRPr lang="it-IT" sz="2400" dirty="0"/>
          </a:p>
          <a:p>
            <a:pPr>
              <a:buFont typeface="Arial" panose="020B0604020202020204" pitchFamily="34" charset="0"/>
              <a:buChar char="•"/>
            </a:pPr>
            <a:r>
              <a:rPr lang="it-IT" sz="2400" dirty="0"/>
              <a:t> </a:t>
            </a:r>
            <a:r>
              <a:rPr lang="it-IT" sz="2400" dirty="0" err="1"/>
              <a:t>Flexible</a:t>
            </a:r>
            <a:endParaRPr lang="it-IT" sz="2400" dirty="0"/>
          </a:p>
          <a:p>
            <a:pPr>
              <a:buFont typeface="Arial" panose="020B0604020202020204" pitchFamily="34" charset="0"/>
              <a:buChar char="•"/>
            </a:pPr>
            <a:r>
              <a:rPr lang="it-IT" sz="2400" dirty="0"/>
              <a:t> Scalable</a:t>
            </a:r>
          </a:p>
          <a:p>
            <a:pPr>
              <a:buFont typeface="Arial" panose="020B0604020202020204" pitchFamily="34" charset="0"/>
              <a:buChar char="•"/>
            </a:pPr>
            <a:r>
              <a:rPr lang="it-IT" sz="2400" dirty="0"/>
              <a:t> </a:t>
            </a:r>
            <a:r>
              <a:rPr lang="it-IT" sz="2400" dirty="0" err="1"/>
              <a:t>Adaptive</a:t>
            </a:r>
            <a:r>
              <a:rPr lang="it-IT" sz="2400" dirty="0"/>
              <a:t> to users’ </a:t>
            </a:r>
            <a:r>
              <a:rPr lang="it-IT" sz="2400" dirty="0" err="1"/>
              <a:t>habits</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704</TotalTime>
  <Words>2295</Words>
  <Application>Microsoft Office PowerPoint</Application>
  <PresentationFormat>Widescreen</PresentationFormat>
  <Paragraphs>178</Paragraphs>
  <Slides>34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34</vt:i4>
      </vt:variant>
    </vt:vector>
  </HeadingPairs>
  <TitlesOfParts>
    <vt:vector size="40" baseType="lpstr">
      <vt:lpstr>Arial</vt:lpstr>
      <vt:lpstr>Calibri</vt:lpstr>
      <vt:lpstr>Calibri Light</vt:lpstr>
      <vt:lpstr>Cambria Math</vt:lpstr>
      <vt:lpstr>Lao UI</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Vanilla Q-Learning</vt:lpstr>
      <vt:lpstr>Vanilla Q-Learning (1)</vt:lpstr>
      <vt:lpstr>DQN</vt:lpstr>
      <vt:lpstr>DQN (1)</vt:lpstr>
      <vt:lpstr>DQN implementation ideas</vt:lpstr>
      <vt:lpstr>DQN implementation ideas (1)</vt:lpstr>
      <vt:lpstr>Video demo</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MATTEO</cp:lastModifiedBy>
  <cp:revision>99</cp:revision>
  <dcterms:created xsi:type="dcterms:W3CDTF">2022-03-31T17:42:34Z</dcterms:created>
  <dcterms:modified xsi:type="dcterms:W3CDTF">2022-04-27T17:21:58Z</dcterms:modified>
</cp:coreProperties>
</file>