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 id="293"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60" autoAdjust="0"/>
    <p:restoredTop sz="94660"/>
  </p:normalViewPr>
  <p:slideViewPr>
    <p:cSldViewPr snapToGrid="0">
      <p:cViewPr varScale="1">
        <p:scale>
          <a:sx n="145" d="100"/>
          <a:sy n="145" d="100"/>
        </p:scale>
        <p:origin x="208"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28/04/2022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28/04/2022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28/04/2022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28/04/2022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28/04/2022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dirty="0"/>
              <a:t>The “vanilla” Q-Learning uses a </a:t>
            </a:r>
            <a:r>
              <a:rPr lang="en-GB" b="1" dirty="0"/>
              <a:t>Q-table </a:t>
            </a:r>
            <a:r>
              <a:rPr lang="en-GB" dirty="0"/>
              <a:t>that maps a state-action pair to a </a:t>
            </a:r>
            <a:r>
              <a:rPr lang="en-GB" b="1" dirty="0"/>
              <a:t>Q-value</a:t>
            </a:r>
            <a:r>
              <a:rPr lang="en-GB" dirty="0"/>
              <a:t> (the maximum expected future reward) which the agent will learn. As the agent tries out different actions at different states through trial and error</a:t>
            </a:r>
            <a:r>
              <a:rPr lang="en-GB" b="1" dirty="0"/>
              <a:t> (exploration)</a:t>
            </a:r>
            <a:r>
              <a:rPr lang="en-GB" dirty="0"/>
              <a:t>, the agent learns each state-action pair’s expected reward and updates the Q-table with the new Q-value. After an agent has learned the Q-value of each state-action pair, the agent at state S has to choose an action A </a:t>
            </a:r>
            <a:r>
              <a:rPr lang="en-GB" b="1" dirty="0"/>
              <a:t>(exploitation). </a:t>
            </a:r>
            <a:r>
              <a:rPr lang="en-GB" dirty="0"/>
              <a:t>The most common approaches are:</a:t>
            </a:r>
          </a:p>
          <a:p>
            <a:pPr>
              <a:buFont typeface="Arial" panose="020B0604020202020204" pitchFamily="34" charset="0"/>
              <a:buChar char="•"/>
            </a:pPr>
            <a:r>
              <a:rPr lang="en-GB" dirty="0"/>
              <a:t> </a:t>
            </a:r>
            <a:r>
              <a:rPr lang="en-GB" b="1" dirty="0"/>
              <a:t>Greedy policy</a:t>
            </a:r>
            <a:r>
              <a:rPr lang="en-GB" dirty="0"/>
              <a:t>: maximizes the expected reward by choosing the action A with the highest Q-value</a:t>
            </a:r>
            <a:endParaRPr lang="en-GB" b="1" dirty="0"/>
          </a:p>
          <a:p>
            <a:pPr>
              <a:buFont typeface="Arial" panose="020B0604020202020204" pitchFamily="34" charset="0"/>
              <a:buChar char="•"/>
            </a:pPr>
            <a:r>
              <a:rPr lang="en-GB" b="1" dirty="0"/>
              <a:t> Epsilon greedy policy: </a:t>
            </a:r>
            <a:r>
              <a:rPr lang="en-GB" dirty="0"/>
              <a:t>at every time step chooses a random action with probability epsilon and the greedy action at the agent’s current state with probability 1 – epsilon. Epsilon is initialized to 1, meaning every step is random at the start. As the agent takes more and more steps, the value of epsilon decreases and the agent starts to try existing known good actions.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our Q-table after each step we take.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the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with epsilon-greedy policy)</a:t>
            </a:r>
          </a:p>
          <a:p>
            <a:r>
              <a:rPr lang="en-GB" b="1" dirty="0"/>
              <a:t>a</a:t>
            </a:r>
            <a:r>
              <a:rPr lang="en-GB" dirty="0"/>
              <a:t> = the action used to update the Q-value at the current state S (chosen with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used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lnSpcReduction="100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2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a:t>
            </a:r>
            <a:r>
              <a:rPr lang="en-GB" dirty="0"/>
              <a:t>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80" y="1845733"/>
            <a:ext cx="10058400"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 </a:t>
            </a:r>
            <a:r>
              <a:rPr lang="it-IT" dirty="0" err="1"/>
              <a:t>it</a:t>
            </a:r>
            <a:r>
              <a:rPr lang="it-IT" dirty="0"/>
              <a:t> must be </a:t>
            </a:r>
            <a:r>
              <a:rPr lang="it-IT" dirty="0" err="1"/>
              <a:t>discretized</a:t>
            </a:r>
            <a:endParaRPr lang="it-IT" dirty="0"/>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are </a:t>
            </a:r>
            <a:r>
              <a:rPr lang="it-IT" dirty="0" err="1"/>
              <a:t>hundreds</a:t>
            </a:r>
            <a:endParaRPr lang="it-IT" dirty="0"/>
          </a:p>
          <a:p>
            <a:pPr>
              <a:buFont typeface="Arial" panose="020B0604020202020204" pitchFamily="34" charset="0"/>
              <a:buChar char="•"/>
            </a:pPr>
            <a:endParaRPr lang="it-IT" dirty="0"/>
          </a:p>
          <a:p>
            <a:pPr marL="0" indent="0">
              <a:buNone/>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the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needed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lnSpcReduction="10000"/>
          </a:bodyPr>
          <a:lstStyle/>
          <a:p>
            <a:pPr>
              <a:buFont typeface="Arial" panose="020B0604020202020204" pitchFamily="34" charset="0"/>
              <a:buChar char="•"/>
            </a:pPr>
            <a:r>
              <a:rPr lang="it-IT" dirty="0"/>
              <a:t> </a:t>
            </a:r>
            <a:r>
              <a:rPr lang="it-IT" dirty="0" err="1"/>
              <a:t>We</a:t>
            </a:r>
            <a:r>
              <a:rPr lang="it-IT" dirty="0"/>
              <a:t> </a:t>
            </a:r>
            <a:r>
              <a:rPr lang="it-IT" dirty="0" err="1"/>
              <a:t>need</a:t>
            </a:r>
            <a:r>
              <a:rPr lang="it-IT" dirty="0"/>
              <a:t> to </a:t>
            </a:r>
            <a:r>
              <a:rPr lang="it-IT" b="1" dirty="0" err="1"/>
              <a:t>discretize</a:t>
            </a:r>
            <a:r>
              <a:rPr lang="it-IT" dirty="0"/>
              <a:t> in </a:t>
            </a:r>
            <a:r>
              <a:rPr lang="it-IT" dirty="0" err="1"/>
              <a:t>bins</a:t>
            </a:r>
            <a:r>
              <a:rPr lang="it-IT" dirty="0"/>
              <a:t> the </a:t>
            </a:r>
            <a:r>
              <a:rPr lang="it-IT" dirty="0" err="1"/>
              <a:t>possible</a:t>
            </a:r>
            <a:r>
              <a:rPr lang="it-IT" dirty="0"/>
              <a:t> </a:t>
            </a:r>
            <a:r>
              <a:rPr lang="it-IT" dirty="0" err="1"/>
              <a:t>values</a:t>
            </a:r>
            <a:r>
              <a:rPr lang="it-IT" dirty="0"/>
              <a:t> of the temperature </a:t>
            </a:r>
            <a:r>
              <a:rPr lang="it-IT" dirty="0" err="1"/>
              <a:t>parameter</a:t>
            </a:r>
            <a:r>
              <a:rPr lang="it-IT" dirty="0"/>
              <a:t>, so </a:t>
            </a:r>
            <a:r>
              <a:rPr lang="it-IT" dirty="0" err="1"/>
              <a:t>that</a:t>
            </a:r>
            <a:r>
              <a:rPr lang="it-IT" dirty="0"/>
              <a:t> the </a:t>
            </a:r>
            <a:r>
              <a:rPr lang="it-IT" dirty="0" err="1"/>
              <a:t>number</a:t>
            </a:r>
            <a:r>
              <a:rPr lang="it-IT" dirty="0"/>
              <a:t> of </a:t>
            </a:r>
            <a:r>
              <a:rPr lang="it-IT" dirty="0" err="1"/>
              <a:t>possible</a:t>
            </a:r>
            <a:r>
              <a:rPr lang="it-IT" dirty="0"/>
              <a:t> </a:t>
            </a:r>
            <a:r>
              <a:rPr lang="it-IT" dirty="0" err="1"/>
              <a:t>states</a:t>
            </a:r>
            <a:r>
              <a:rPr lang="it-IT" dirty="0"/>
              <a:t> </a:t>
            </a:r>
            <a:r>
              <a:rPr lang="it-IT" dirty="0" err="1"/>
              <a:t>is</a:t>
            </a:r>
            <a:r>
              <a:rPr lang="it-IT" dirty="0"/>
              <a:t> </a:t>
            </a:r>
            <a:r>
              <a:rPr lang="it-IT" dirty="0" err="1"/>
              <a:t>not</a:t>
            </a:r>
            <a:r>
              <a:rPr lang="it-IT" dirty="0"/>
              <a:t> infinite (</a:t>
            </a:r>
            <a:r>
              <a:rPr lang="it-IT" dirty="0" err="1"/>
              <a:t>though</a:t>
            </a:r>
            <a:r>
              <a:rPr lang="it-IT" dirty="0"/>
              <a:t> </a:t>
            </a:r>
            <a:r>
              <a:rPr lang="it-IT" dirty="0" err="1"/>
              <a:t>very</a:t>
            </a:r>
            <a:r>
              <a:rPr lang="it-IT" dirty="0"/>
              <a:t> high). </a:t>
            </a:r>
            <a:r>
              <a:rPr lang="it-IT" dirty="0" err="1"/>
              <a:t>We</a:t>
            </a:r>
            <a:r>
              <a:rPr lang="it-IT" dirty="0"/>
              <a:t> </a:t>
            </a:r>
            <a:r>
              <a:rPr lang="it-IT" dirty="0" err="1"/>
              <a:t>should</a:t>
            </a:r>
            <a:r>
              <a:rPr lang="it-IT" dirty="0"/>
              <a:t> </a:t>
            </a:r>
            <a:r>
              <a:rPr lang="it-IT" dirty="0" err="1"/>
              <a:t>also</a:t>
            </a:r>
            <a:r>
              <a:rPr lang="it-IT" dirty="0"/>
              <a:t> </a:t>
            </a:r>
            <a:r>
              <a:rPr lang="it-IT" dirty="0" err="1"/>
              <a:t>apply</a:t>
            </a:r>
            <a:r>
              <a:rPr lang="it-IT" dirty="0"/>
              <a:t> the </a:t>
            </a:r>
            <a:r>
              <a:rPr lang="it-IT" dirty="0" err="1"/>
              <a:t>same</a:t>
            </a:r>
            <a:r>
              <a:rPr lang="it-IT" dirty="0"/>
              <a:t> </a:t>
            </a:r>
            <a:r>
              <a:rPr lang="it-IT" dirty="0" err="1"/>
              <a:t>process</a:t>
            </a:r>
            <a:r>
              <a:rPr lang="it-IT" dirty="0"/>
              <a:t> to the </a:t>
            </a:r>
            <a:r>
              <a:rPr lang="it-IT" dirty="0" err="1"/>
              <a:t>other</a:t>
            </a:r>
            <a:r>
              <a:rPr lang="it-IT" dirty="0"/>
              <a:t> </a:t>
            </a:r>
            <a:r>
              <a:rPr lang="it-IT" dirty="0" err="1"/>
              <a:t>parameters</a:t>
            </a:r>
            <a:r>
              <a:rPr lang="it-IT" dirty="0"/>
              <a:t> to </a:t>
            </a:r>
            <a:r>
              <a:rPr lang="it-IT" dirty="0" err="1"/>
              <a:t>decrease</a:t>
            </a:r>
            <a:r>
              <a:rPr lang="it-IT" dirty="0"/>
              <a:t> the </a:t>
            </a:r>
            <a:r>
              <a:rPr lang="it-IT" dirty="0" err="1"/>
              <a:t>number</a:t>
            </a:r>
            <a:r>
              <a:rPr lang="it-IT" dirty="0"/>
              <a:t> of </a:t>
            </a:r>
            <a:r>
              <a:rPr lang="it-IT" dirty="0" err="1"/>
              <a:t>possible</a:t>
            </a:r>
            <a:r>
              <a:rPr lang="it-IT" dirty="0"/>
              <a:t> </a:t>
            </a:r>
            <a:r>
              <a:rPr lang="it-IT" dirty="0" err="1"/>
              <a:t>states</a:t>
            </a:r>
            <a:r>
              <a:rPr lang="it-IT" dirty="0"/>
              <a:t> and </a:t>
            </a:r>
            <a:r>
              <a:rPr lang="it-IT" dirty="0" err="1"/>
              <a:t>avoid</a:t>
            </a:r>
            <a:r>
              <a:rPr lang="it-IT" dirty="0"/>
              <a:t> </a:t>
            </a:r>
            <a:r>
              <a:rPr lang="it-IT" dirty="0" err="1"/>
              <a:t>overfitting</a:t>
            </a:r>
            <a:endParaRPr lang="it-IT" dirty="0"/>
          </a:p>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assigned</a:t>
            </a:r>
            <a:r>
              <a:rPr lang="it-IT" dirty="0"/>
              <a:t> to a </a:t>
            </a:r>
            <a:r>
              <a:rPr lang="it-IT" dirty="0" err="1"/>
              <a:t>particular</a:t>
            </a:r>
            <a:r>
              <a:rPr lang="it-IT" dirty="0"/>
              <a:t> (state, action) </a:t>
            </a:r>
            <a:r>
              <a:rPr lang="it-IT" dirty="0" err="1"/>
              <a:t>pair</a:t>
            </a:r>
            <a:r>
              <a:rPr lang="it-IT" dirty="0"/>
              <a: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some way)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1DD09A-A67E-4C04-BE28-FD29C5FB4AC9}"/>
              </a:ext>
            </a:extLst>
          </p:cNvPr>
          <p:cNvSpPr>
            <a:spLocks noGrp="1"/>
          </p:cNvSpPr>
          <p:nvPr>
            <p:ph type="title"/>
          </p:nvPr>
        </p:nvSpPr>
        <p:spPr/>
        <p:txBody>
          <a:bodyPr/>
          <a:lstStyle/>
          <a:p>
            <a:pPr marL="1371600" indent="-1371600">
              <a:buFont typeface="+mj-lt"/>
              <a:buAutoNum type="arabicPeriod" startAt="5"/>
            </a:pPr>
            <a:r>
              <a:rPr lang="it-IT" dirty="0"/>
              <a:t>Video demo</a:t>
            </a:r>
            <a:endParaRPr lang="en-GB" dirty="0"/>
          </a:p>
        </p:txBody>
      </p:sp>
    </p:spTree>
    <p:extLst>
      <p:ext uri="{BB962C8B-B14F-4D97-AF65-F5344CB8AC3E}">
        <p14:creationId xmlns:p14="http://schemas.microsoft.com/office/powerpoint/2010/main" val="1510992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1680</TotalTime>
  <Words>2730</Words>
  <Application>Microsoft Macintosh PowerPoint</Application>
  <PresentationFormat>Widescreen</PresentationFormat>
  <Paragraphs>186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Lao UI</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lpstr>Video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113</cp:revision>
  <dcterms:created xsi:type="dcterms:W3CDTF">2022-03-31T17:42:34Z</dcterms:created>
  <dcterms:modified xsi:type="dcterms:W3CDTF">2022-04-28T13:06:01Z</dcterms:modified>
</cp:coreProperties>
</file>