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6" r:id="rId4"/>
    <p:sldId id="257" r:id="rId5"/>
    <p:sldId id="258" r:id="rId6"/>
    <p:sldId id="265" r:id="rId7"/>
    <p:sldId id="267" r:id="rId8"/>
    <p:sldId id="287" r:id="rId9"/>
    <p:sldId id="259" r:id="rId10"/>
    <p:sldId id="260" r:id="rId11"/>
    <p:sldId id="288" r:id="rId12"/>
    <p:sldId id="268" r:id="rId13"/>
    <p:sldId id="278" r:id="rId14"/>
    <p:sldId id="282" r:id="rId15"/>
    <p:sldId id="275" r:id="rId16"/>
    <p:sldId id="280" r:id="rId17"/>
    <p:sldId id="283" r:id="rId18"/>
    <p:sldId id="276" r:id="rId19"/>
    <p:sldId id="285" r:id="rId20"/>
    <p:sldId id="289" r:id="rId21"/>
    <p:sldId id="277" r:id="rId22"/>
    <p:sldId id="284" r:id="rId23"/>
    <p:sldId id="279" r:id="rId24"/>
    <p:sldId id="290" r:id="rId25"/>
    <p:sldId id="291" r:id="rId26"/>
    <p:sldId id="292" r:id="rId27"/>
    <p:sldId id="263" r:id="rId28"/>
    <p:sldId id="270" r:id="rId29"/>
    <p:sldId id="271" r:id="rId30"/>
    <p:sldId id="295" r:id="rId31"/>
    <p:sldId id="274" r:id="rId32"/>
    <p:sldId id="294" r:id="rId33"/>
    <p:sldId id="293" r:id="rId34"/>
    <p:sldId id="26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65" autoAdjust="0"/>
    <p:restoredTop sz="94660"/>
  </p:normalViewPr>
  <p:slideViewPr>
    <p:cSldViewPr snapToGrid="0">
      <p:cViewPr varScale="1">
        <p:scale>
          <a:sx n="72" d="100"/>
          <a:sy n="72"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27/04/2022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27/04/2022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27/04/2022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‹N›</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27/04/2022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6BD5DD8-3F3F-48D4-895E-FCE899990EEE}"/>
              </a:ext>
            </a:extLst>
          </p:cNvPr>
          <p:cNvSpPr>
            <a:spLocks noGrp="1"/>
          </p:cNvSpPr>
          <p:nvPr>
            <p:ph type="title"/>
          </p:nvPr>
        </p:nvSpPr>
        <p:spPr/>
        <p:txBody>
          <a:bodyPr>
            <a:normAutofit/>
          </a:bodyPr>
          <a:lstStyle/>
          <a:p>
            <a:pPr marL="1371600" indent="-1371600">
              <a:buFont typeface="+mj-lt"/>
              <a:buAutoNum type="arabicPeriod" startAt="3"/>
            </a:pPr>
            <a:r>
              <a:rPr lang="it-IT" sz="6600" dirty="0" err="1"/>
              <a:t>Prototype</a:t>
            </a:r>
            <a:r>
              <a:rPr lang="it-IT" sz="6600" dirty="0"/>
              <a:t> </a:t>
            </a:r>
            <a:r>
              <a:rPr lang="it-IT" sz="6600" dirty="0" err="1"/>
              <a:t>specifications</a:t>
            </a:r>
            <a:endParaRPr lang="en-GB" sz="6600" dirty="0"/>
          </a:p>
        </p:txBody>
      </p:sp>
    </p:spTree>
    <p:extLst>
      <p:ext uri="{BB962C8B-B14F-4D97-AF65-F5344CB8AC3E}">
        <p14:creationId xmlns:p14="http://schemas.microsoft.com/office/powerpoint/2010/main" val="334187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474839836"/>
              </p:ext>
            </p:extLst>
          </p:nvPr>
        </p:nvGraphicFramePr>
        <p:xfrm>
          <a:off x="1097280" y="1819760"/>
          <a:ext cx="10264140" cy="4495120"/>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33481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334818">
                <a:tc>
                  <a:txBody>
                    <a:bodyPr/>
                    <a:lstStyle/>
                    <a:p>
                      <a:r>
                        <a:rPr lang="it-IT" b="1" dirty="0"/>
                        <a:t>1 Arduino Nano for </a:t>
                      </a:r>
                      <a:r>
                        <a:rPr lang="it-IT" b="1" dirty="0" err="1"/>
                        <a:t>each</a:t>
                      </a:r>
                      <a:r>
                        <a:rPr lang="it-IT" b="1" dirty="0"/>
                        <a:t> </a:t>
                      </a:r>
                      <a:r>
                        <a:rPr lang="it-IT" b="1" dirty="0" err="1"/>
                        <a:t>window</a:t>
                      </a:r>
                      <a:endParaRPr lang="en-GB" b="1"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585931">
                <a:tc>
                  <a:txBody>
                    <a:bodyPr/>
                    <a:lstStyle/>
                    <a:p>
                      <a:r>
                        <a:rPr lang="it-IT" dirty="0"/>
                        <a:t>1 </a:t>
                      </a:r>
                      <a:r>
                        <a:rPr lang="it-IT" b="1" dirty="0" err="1"/>
                        <a:t>Raspberry</a:t>
                      </a:r>
                      <a:r>
                        <a:rPr lang="it-IT" b="1" dirty="0"/>
                        <a:t> </a:t>
                      </a:r>
                      <a:r>
                        <a:rPr lang="it-IT" b="1" dirty="0" err="1"/>
                        <a:t>Pi</a:t>
                      </a:r>
                      <a:r>
                        <a:rPr lang="it-IT" b="1" dirty="0"/>
                        <a:t> </a:t>
                      </a:r>
                      <a:r>
                        <a:rPr lang="it-IT" dirty="0"/>
                        <a:t>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b="1" dirty="0" err="1"/>
                        <a:t>internal</a:t>
                      </a:r>
                      <a:r>
                        <a:rPr lang="it-IT" dirty="0"/>
                        <a:t> </a:t>
                      </a:r>
                      <a:r>
                        <a:rPr lang="it-IT" b="1" dirty="0"/>
                        <a:t>bridge</a:t>
                      </a:r>
                      <a:endParaRPr lang="en-GB" b="1"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585931">
                <a:tc>
                  <a:txBody>
                    <a:bodyPr/>
                    <a:lstStyle/>
                    <a:p>
                      <a:r>
                        <a:rPr lang="en-GB" dirty="0"/>
                        <a:t>1 </a:t>
                      </a:r>
                      <a:r>
                        <a:rPr lang="en-GB" b="1" dirty="0"/>
                        <a:t>Raspberry Pi </a:t>
                      </a:r>
                      <a:r>
                        <a:rPr lang="en-GB" dirty="0"/>
                        <a:t>for each </a:t>
                      </a:r>
                      <a:r>
                        <a:rPr lang="en-GB" dirty="0" err="1"/>
                        <a:t>neighborhood</a:t>
                      </a:r>
                      <a:r>
                        <a:rPr lang="en-GB" dirty="0"/>
                        <a:t> that runs the </a:t>
                      </a:r>
                      <a:r>
                        <a:rPr lang="en-GB" b="1" dirty="0"/>
                        <a:t>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34818">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334818">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33481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334818">
                <a:tc>
                  <a:txBody>
                    <a:bodyPr/>
                    <a:lstStyle/>
                    <a:p>
                      <a:r>
                        <a:rPr lang="it-IT" b="1" dirty="0"/>
                        <a:t>Wind speed </a:t>
                      </a:r>
                      <a:r>
                        <a:rPr lang="it-IT" b="1" dirty="0" err="1"/>
                        <a:t>sensor</a:t>
                      </a:r>
                      <a:endParaRPr lang="en-GB" b="1"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33481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654640">
                <a:tc>
                  <a:txBody>
                    <a:bodyPr/>
                    <a:lstStyle/>
                    <a:p>
                      <a:r>
                        <a:rPr lang="it-IT" b="1" dirty="0"/>
                        <a:t>Deep </a:t>
                      </a:r>
                      <a:r>
                        <a:rPr lang="it-IT" b="1" dirty="0" err="1"/>
                        <a:t>Reinforcement</a:t>
                      </a:r>
                      <a:r>
                        <a:rPr lang="it-IT" b="1" dirty="0"/>
                        <a:t> Learning </a:t>
                      </a:r>
                      <a:r>
                        <a:rPr lang="it-IT" dirty="0" err="1"/>
                        <a:t>decision</a:t>
                      </a:r>
                      <a:r>
                        <a:rPr lang="it-IT" dirty="0"/>
                        <a:t> </a:t>
                      </a:r>
                      <a:r>
                        <a:rPr lang="it-IT" dirty="0" err="1"/>
                        <a:t>logic</a:t>
                      </a:r>
                      <a:r>
                        <a:rPr lang="it-IT" dirty="0"/>
                        <a:t> to </a:t>
                      </a:r>
                      <a:r>
                        <a:rPr lang="it-IT" dirty="0" err="1"/>
                        <a:t>manage</a:t>
                      </a:r>
                      <a:r>
                        <a:rPr lang="it-IT" dirty="0"/>
                        <a:t> </a:t>
                      </a:r>
                      <a:r>
                        <a:rPr lang="it-IT" dirty="0" err="1"/>
                        <a:t>all</a:t>
                      </a:r>
                      <a:r>
                        <a:rPr lang="it-IT" dirty="0"/>
                        <a:t> </a:t>
                      </a:r>
                      <a:r>
                        <a:rPr lang="it-IT" dirty="0" err="1"/>
                        <a:t>possible</a:t>
                      </a:r>
                      <a:r>
                        <a:rPr lang="it-IT" dirty="0"/>
                        <a:t> </a:t>
                      </a:r>
                      <a:r>
                        <a:rPr lang="it-IT" dirty="0" err="1"/>
                        <a:t>combinations</a:t>
                      </a:r>
                      <a:r>
                        <a:rPr lang="it-IT" dirty="0"/>
                        <a:t> of </a:t>
                      </a:r>
                      <a:r>
                        <a:rPr lang="it-IT" dirty="0" err="1"/>
                        <a:t>states</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Hard-coded decision logic and neighbours “control” in case of uncertain situations</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b="1" dirty="0" err="1"/>
              <a:t>servomotor</a:t>
            </a:r>
            <a:endParaRPr lang="it-IT" b="1" dirty="0"/>
          </a:p>
          <a:p>
            <a:pPr>
              <a:buFont typeface="Arial" panose="020B0604020202020204" pitchFamily="34" charset="0"/>
              <a:buChar char="•"/>
            </a:pPr>
            <a:r>
              <a:rPr lang="it-IT" dirty="0"/>
              <a:t> 1 </a:t>
            </a:r>
            <a:r>
              <a:rPr lang="it-IT" dirty="0" err="1"/>
              <a:t>TowerPro</a:t>
            </a:r>
            <a:r>
              <a:rPr lang="it-IT" dirty="0"/>
              <a:t> </a:t>
            </a:r>
            <a:r>
              <a:rPr lang="it-IT" b="1" dirty="0" err="1"/>
              <a:t>servomotor</a:t>
            </a:r>
            <a:endParaRPr lang="it-IT" b="1" dirty="0"/>
          </a:p>
          <a:p>
            <a:pPr>
              <a:buFont typeface="Arial" panose="020B0604020202020204" pitchFamily="34" charset="0"/>
              <a:buChar char="•"/>
            </a:pPr>
            <a:r>
              <a:rPr lang="it-IT" dirty="0"/>
              <a:t> 2 </a:t>
            </a:r>
            <a:r>
              <a:rPr lang="it-IT" b="1" dirty="0" err="1"/>
              <a:t>push</a:t>
            </a:r>
            <a:r>
              <a:rPr lang="it-IT" b="1" dirty="0"/>
              <a:t> </a:t>
            </a:r>
            <a:r>
              <a:rPr lang="it-IT" b="1" dirty="0" err="1"/>
              <a:t>buttons</a:t>
            </a:r>
            <a:endParaRPr lang="en-GB" b="1"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b="1" dirty="0" err="1"/>
              <a:t>photoresistor</a:t>
            </a:r>
            <a:endParaRPr lang="it-IT" b="1" dirty="0"/>
          </a:p>
          <a:p>
            <a:pPr>
              <a:buFont typeface="Arial" panose="020B0604020202020204" pitchFamily="34" charset="0"/>
              <a:buChar char="•"/>
            </a:pPr>
            <a:r>
              <a:rPr lang="it-IT" dirty="0"/>
              <a:t> 1 </a:t>
            </a:r>
            <a:r>
              <a:rPr lang="it-IT" b="1" dirty="0" err="1"/>
              <a:t>potentiometer</a:t>
            </a:r>
            <a:endParaRPr lang="it-IT" b="1"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2955236"/>
            <a:ext cx="10058400" cy="3458816"/>
          </a:xfrm>
        </p:spPr>
        <p:txBody>
          <a:bodyPr>
            <a:normAutofit lnSpcReduction="10000"/>
          </a:bodyPr>
          <a:lstStyle/>
          <a:p>
            <a:pPr>
              <a:buFont typeface="Arial" panose="020B0604020202020204" pitchFamily="34" charset="0"/>
              <a:buChar char="•"/>
            </a:pPr>
            <a:r>
              <a:rPr lang="it-IT" sz="2400" dirty="0"/>
              <a:t> </a:t>
            </a:r>
            <a:r>
              <a:rPr lang="it-IT" b="1" dirty="0"/>
              <a:t>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sz="2400" dirty="0"/>
              <a:t> </a:t>
            </a:r>
            <a:r>
              <a:rPr lang="it-IT" b="1" dirty="0"/>
              <a:t>Inputs: {</a:t>
            </a:r>
            <a:r>
              <a:rPr lang="en-GB" b="1" dirty="0"/>
              <a:t>PRESSED</a:t>
            </a:r>
            <a:r>
              <a:rPr lang="it-IT" b="1" dirty="0"/>
              <a:t>, </a:t>
            </a:r>
            <a:r>
              <a:rPr lang="en-GB" b="1" dirty="0"/>
              <a:t>RELEASED</a:t>
            </a:r>
            <a:r>
              <a:rPr lang="it-IT" b="1"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sz="2400" dirty="0"/>
              <a:t> </a:t>
            </a:r>
            <a:r>
              <a:rPr lang="it-IT" b="1" dirty="0"/>
              <a:t>Outputs: {MOVE, NOT_MOVE}</a:t>
            </a:r>
          </a:p>
          <a:p>
            <a:pPr lvl="1">
              <a:buFont typeface="Arial" panose="020B0604020202020204" pitchFamily="34" charset="0"/>
              <a:buChar char="•"/>
            </a:pPr>
            <a:r>
              <a:rPr lang="it-IT" dirty="0"/>
              <a:t>MOVE: </a:t>
            </a:r>
            <a:r>
              <a:rPr lang="it-IT" dirty="0" err="1"/>
              <a:t>allows</a:t>
            </a:r>
            <a:r>
              <a:rPr lang="it-IT" dirty="0"/>
              <a:t> the servo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servo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4108174" y="1761192"/>
            <a:ext cx="7239437" cy="2189844"/>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internal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1971857926"/>
              </p:ext>
            </p:extLst>
          </p:nvPr>
        </p:nvGraphicFramePr>
        <p:xfrm>
          <a:off x="1097279" y="2093843"/>
          <a:ext cx="10058400" cy="103366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404768044"/>
                    </a:ext>
                  </a:extLst>
                </a:gridCol>
                <a:gridCol w="2514600">
                  <a:extLst>
                    <a:ext uri="{9D8B030D-6E8A-4147-A177-3AD203B41FA5}">
                      <a16:colId xmlns:a16="http://schemas.microsoft.com/office/drawing/2014/main" val="2786162570"/>
                    </a:ext>
                  </a:extLst>
                </a:gridCol>
                <a:gridCol w="2514600">
                  <a:extLst>
                    <a:ext uri="{9D8B030D-6E8A-4147-A177-3AD203B41FA5}">
                      <a16:colId xmlns:a16="http://schemas.microsoft.com/office/drawing/2014/main" val="1191612032"/>
                    </a:ext>
                  </a:extLst>
                </a:gridCol>
                <a:gridCol w="2514600">
                  <a:extLst>
                    <a:ext uri="{9D8B030D-6E8A-4147-A177-3AD203B41FA5}">
                      <a16:colId xmlns:a16="http://schemas.microsoft.com/office/drawing/2014/main" val="4072988490"/>
                    </a:ext>
                  </a:extLst>
                </a:gridCol>
              </a:tblGrid>
              <a:tr h="516834">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16834">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(1 byte): the </a:t>
            </a:r>
            <a:r>
              <a:rPr lang="it-IT" sz="2000" b="1" dirty="0" err="1">
                <a:solidFill>
                  <a:schemeClr val="tx1">
                    <a:lumMod val="75000"/>
                    <a:lumOff val="25000"/>
                  </a:schemeClr>
                </a:solidFill>
              </a:rPr>
              <a:t>microcontroller</a:t>
            </a:r>
            <a:r>
              <a:rPr lang="it-IT" sz="2000" b="1" dirty="0">
                <a:solidFill>
                  <a:schemeClr val="tx1">
                    <a:lumMod val="75000"/>
                    <a:lumOff val="25000"/>
                  </a:schemeClr>
                </a:solidFill>
              </a:rPr>
              <a:t> </a:t>
            </a:r>
            <a:r>
              <a:rPr lang="it-IT" sz="2000" b="1" dirty="0" err="1">
                <a:solidFill>
                  <a:schemeClr val="tx1">
                    <a:lumMod val="75000"/>
                    <a:lumOff val="25000"/>
                  </a:schemeClr>
                </a:solidFill>
              </a:rPr>
              <a:t>writes</a:t>
            </a:r>
            <a:r>
              <a:rPr lang="it-IT" sz="2000" b="1" dirty="0">
                <a:solidFill>
                  <a:schemeClr val="tx1">
                    <a:lumMod val="75000"/>
                    <a:lumOff val="25000"/>
                  </a:schemeClr>
                </a:solidFill>
              </a:rPr>
              <a:t> </a:t>
            </a:r>
            <a:r>
              <a:rPr lang="it-IT" sz="2000" dirty="0">
                <a:solidFill>
                  <a:schemeClr val="tx1">
                    <a:lumMod val="75000"/>
                    <a:lumOff val="25000"/>
                  </a:schemeClr>
                </a:solidFill>
              </a:rPr>
              <a:t>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a:t>
            </a:r>
            <a:r>
              <a:rPr lang="it-IT" sz="2000" b="1" dirty="0">
                <a:solidFill>
                  <a:schemeClr val="tx1">
                    <a:lumMod val="75000"/>
                    <a:lumOff val="25000"/>
                  </a:schemeClr>
                </a:solidFill>
              </a:rPr>
              <a:t>pin </a:t>
            </a:r>
            <a:r>
              <a:rPr lang="it-IT" sz="2000" b="1" dirty="0" err="1">
                <a:solidFill>
                  <a:schemeClr val="tx1">
                    <a:lumMod val="75000"/>
                    <a:lumOff val="25000"/>
                  </a:schemeClr>
                </a:solidFill>
              </a:rPr>
              <a:t>connected</a:t>
            </a:r>
            <a:r>
              <a:rPr lang="it-IT" sz="2000" b="1" dirty="0">
                <a:solidFill>
                  <a:schemeClr val="tx1">
                    <a:lumMod val="75000"/>
                    <a:lumOff val="25000"/>
                  </a:schemeClr>
                </a:solidFill>
              </a:rPr>
              <a:t> to the </a:t>
            </a:r>
            <a:r>
              <a:rPr lang="it-IT" sz="2000" b="1" dirty="0" err="1">
                <a:solidFill>
                  <a:schemeClr val="tx1">
                    <a:lumMod val="75000"/>
                    <a:lumOff val="25000"/>
                  </a:schemeClr>
                </a:solidFill>
              </a:rPr>
              <a:t>servomotor</a:t>
            </a:r>
            <a:r>
              <a:rPr lang="it-IT" sz="2000" b="1" dirty="0">
                <a:solidFill>
                  <a:schemeClr val="tx1">
                    <a:lumMod val="75000"/>
                    <a:lumOff val="25000"/>
                  </a:schemeClr>
                </a:solidFill>
              </a:rPr>
              <a:t> </a:t>
            </a:r>
            <a:r>
              <a:rPr lang="it-IT" sz="2000" b="1" dirty="0" err="1">
                <a:solidFill>
                  <a:schemeClr val="tx1">
                    <a:lumMod val="75000"/>
                    <a:lumOff val="25000"/>
                  </a:schemeClr>
                </a:solidFill>
              </a:rPr>
              <a:t>whose</a:t>
            </a:r>
            <a:r>
              <a:rPr lang="it-IT" sz="2000" b="1" dirty="0">
                <a:solidFill>
                  <a:schemeClr val="tx1">
                    <a:lumMod val="75000"/>
                    <a:lumOff val="25000"/>
                  </a:schemeClr>
                </a:solidFill>
              </a:rPr>
              <a:t> window </a:t>
            </a:r>
            <a:r>
              <a:rPr lang="it-IT" sz="2000" b="1" dirty="0" err="1">
                <a:solidFill>
                  <a:schemeClr val="tx1">
                    <a:lumMod val="75000"/>
                    <a:lumOff val="25000"/>
                  </a:schemeClr>
                </a:solidFill>
              </a:rPr>
              <a:t>has</a:t>
            </a:r>
            <a:r>
              <a:rPr lang="it-IT" sz="2000" b="1" dirty="0">
                <a:solidFill>
                  <a:schemeClr val="tx1">
                    <a:lumMod val="75000"/>
                    <a:lumOff val="25000"/>
                  </a:schemeClr>
                </a:solidFill>
              </a:rPr>
              <a:t> just </a:t>
            </a:r>
            <a:r>
              <a:rPr lang="it-IT" sz="2000" b="1" dirty="0" err="1">
                <a:solidFill>
                  <a:schemeClr val="tx1">
                    <a:lumMod val="75000"/>
                    <a:lumOff val="25000"/>
                  </a:schemeClr>
                </a:solidFill>
              </a:rPr>
              <a:t>changed</a:t>
            </a:r>
            <a:r>
              <a:rPr lang="it-IT" sz="2000" b="1" dirty="0">
                <a:solidFill>
                  <a:schemeClr val="tx1">
                    <a:lumMod val="75000"/>
                    <a:lumOff val="25000"/>
                  </a:schemeClr>
                </a:solidFill>
              </a:rPr>
              <a:t> state</a:t>
            </a:r>
            <a:r>
              <a:rPr lang="it-IT" sz="2000" dirty="0">
                <a:solidFill>
                  <a:schemeClr val="tx1">
                    <a:lumMod val="75000"/>
                    <a:lumOff val="25000"/>
                  </a:schemeClr>
                </a:solidFill>
              </a:rPr>
              <a:t>.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external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245789133"/>
              </p:ext>
            </p:extLst>
          </p:nvPr>
        </p:nvGraphicFramePr>
        <p:xfrm>
          <a:off x="1179576" y="2084801"/>
          <a:ext cx="9976105" cy="1161435"/>
        </p:xfrm>
        <a:graphic>
          <a:graphicData uri="http://schemas.openxmlformats.org/drawingml/2006/table">
            <a:tbl>
              <a:tblPr firstRow="1" bandRow="1">
                <a:tableStyleId>{5C22544A-7EE6-4342-B048-85BDC9FD1C3A}</a:tableStyleId>
              </a:tblPr>
              <a:tblGrid>
                <a:gridCol w="1995221">
                  <a:extLst>
                    <a:ext uri="{9D8B030D-6E8A-4147-A177-3AD203B41FA5}">
                      <a16:colId xmlns:a16="http://schemas.microsoft.com/office/drawing/2014/main" val="3404768044"/>
                    </a:ext>
                  </a:extLst>
                </a:gridCol>
                <a:gridCol w="1995221">
                  <a:extLst>
                    <a:ext uri="{9D8B030D-6E8A-4147-A177-3AD203B41FA5}">
                      <a16:colId xmlns:a16="http://schemas.microsoft.com/office/drawing/2014/main" val="2786162570"/>
                    </a:ext>
                  </a:extLst>
                </a:gridCol>
                <a:gridCol w="1995221">
                  <a:extLst>
                    <a:ext uri="{9D8B030D-6E8A-4147-A177-3AD203B41FA5}">
                      <a16:colId xmlns:a16="http://schemas.microsoft.com/office/drawing/2014/main" val="1075256195"/>
                    </a:ext>
                  </a:extLst>
                </a:gridCol>
                <a:gridCol w="1995221">
                  <a:extLst>
                    <a:ext uri="{9D8B030D-6E8A-4147-A177-3AD203B41FA5}">
                      <a16:colId xmlns:a16="http://schemas.microsoft.com/office/drawing/2014/main" val="1191612032"/>
                    </a:ext>
                  </a:extLst>
                </a:gridCol>
                <a:gridCol w="1995221">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bytes):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(2 byte): the first and the second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b="1" dirty="0" err="1">
                <a:solidFill>
                  <a:schemeClr val="tx1">
                    <a:lumMod val="75000"/>
                    <a:lumOff val="25000"/>
                  </a:schemeClr>
                </a:solidFill>
              </a:rPr>
              <a:t>value</a:t>
            </a:r>
            <a:r>
              <a:rPr lang="it-IT" sz="2000" b="1" dirty="0">
                <a:solidFill>
                  <a:schemeClr val="tx1">
                    <a:lumMod val="75000"/>
                    <a:lumOff val="25000"/>
                  </a:schemeClr>
                </a:solidFill>
              </a:rPr>
              <a:t> </a:t>
            </a:r>
            <a:r>
              <a:rPr lang="it-IT" sz="2000" b="1" dirty="0" err="1">
                <a:solidFill>
                  <a:schemeClr val="tx1">
                    <a:lumMod val="75000"/>
                    <a:lumOff val="25000"/>
                  </a:schemeClr>
                </a:solidFill>
              </a:rPr>
              <a:t>read</a:t>
            </a:r>
            <a:r>
              <a:rPr lang="it-IT" sz="2000" b="1" dirty="0">
                <a:solidFill>
                  <a:schemeClr val="tx1">
                    <a:lumMod val="75000"/>
                    <a:lumOff val="25000"/>
                  </a:schemeClr>
                </a:solidFill>
              </a:rPr>
              <a:t> by the </a:t>
            </a:r>
            <a:r>
              <a:rPr lang="it-IT" sz="2000" b="1" dirty="0" err="1">
                <a:solidFill>
                  <a:schemeClr val="tx1">
                    <a:lumMod val="75000"/>
                    <a:lumOff val="25000"/>
                  </a:schemeClr>
                </a:solidFill>
              </a:rPr>
              <a:t>potentiometer</a:t>
            </a:r>
            <a:r>
              <a:rPr lang="it-IT" sz="2000" dirty="0">
                <a:solidFill>
                  <a:schemeClr val="tx1">
                    <a:lumMod val="75000"/>
                    <a:lumOff val="25000"/>
                  </a:schemeClr>
                </a:solidFill>
              </a:rPr>
              <a:t> </a:t>
            </a:r>
            <a:r>
              <a:rPr lang="it-IT" sz="2000" b="1" dirty="0">
                <a:solidFill>
                  <a:schemeClr val="tx1">
                    <a:lumMod val="75000"/>
                    <a:lumOff val="25000"/>
                  </a:schemeClr>
                </a:solidFill>
              </a:rPr>
              <a:t>and</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b="1"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range 0 – 1024, to the range 0 – 253 in order to store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one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Login Page</a:t>
            </a:r>
            <a:endParaRPr lang="en-GB" dirty="0"/>
          </a:p>
        </p:txBody>
      </p:sp>
      <p:pic>
        <p:nvPicPr>
          <p:cNvPr id="11" name="Picture 10">
            <a:extLst>
              <a:ext uri="{FF2B5EF4-FFF2-40B4-BE49-F238E27FC236}">
                <a16:creationId xmlns:a16="http://schemas.microsoft.com/office/drawing/2014/main" id="{1DF5B0A3-F08B-5BB9-4225-C81EF01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041929"/>
            <a:ext cx="10058399" cy="2913167"/>
          </a:xfrm>
          <a:prstGeom prst="rect">
            <a:avLst/>
          </a:prstGeom>
        </p:spPr>
      </p:pic>
    </p:spTree>
    <p:extLst>
      <p:ext uri="{BB962C8B-B14F-4D97-AF65-F5344CB8AC3E}">
        <p14:creationId xmlns:p14="http://schemas.microsoft.com/office/powerpoint/2010/main" val="321594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Home Page</a:t>
            </a:r>
            <a:endParaRPr lang="en-GB" dirty="0"/>
          </a:p>
        </p:txBody>
      </p:sp>
      <p:pic>
        <p:nvPicPr>
          <p:cNvPr id="4" name="Picture 3">
            <a:extLst>
              <a:ext uri="{FF2B5EF4-FFF2-40B4-BE49-F238E27FC236}">
                <a16:creationId xmlns:a16="http://schemas.microsoft.com/office/drawing/2014/main" id="{AE3536F6-BD6D-9E31-8B90-859EF720D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70485"/>
            <a:ext cx="10058400" cy="2938837"/>
          </a:xfrm>
          <a:prstGeom prst="rect">
            <a:avLst/>
          </a:prstGeom>
        </p:spPr>
      </p:pic>
    </p:spTree>
    <p:extLst>
      <p:ext uri="{BB962C8B-B14F-4D97-AF65-F5344CB8AC3E}">
        <p14:creationId xmlns:p14="http://schemas.microsoft.com/office/powerpoint/2010/main" val="205541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approach</a:t>
            </a:r>
            <a:endParaRPr lang="it-IT" sz="2400" dirty="0"/>
          </a:p>
          <a:p>
            <a:pPr marL="457200" indent="-457200">
              <a:buFont typeface="+mj-lt"/>
              <a:buAutoNum type="arabicPeriod"/>
            </a:pPr>
            <a:r>
              <a:rPr lang="it-IT" sz="2400" dirty="0"/>
              <a:t>Video Demo</a:t>
            </a:r>
          </a:p>
          <a:p>
            <a:pPr marL="457200" indent="-457200">
              <a:buFont typeface="+mj-lt"/>
              <a:buAutoNum type="arabicPeriod"/>
            </a:pPr>
            <a:endParaRPr lang="en-GB"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0D0883-8079-4AC0-B0F8-5DEA8B90A3BD}"/>
              </a:ext>
            </a:extLst>
          </p:cNvPr>
          <p:cNvSpPr>
            <a:spLocks noGrp="1"/>
          </p:cNvSpPr>
          <p:nvPr>
            <p:ph type="title"/>
          </p:nvPr>
        </p:nvSpPr>
        <p:spPr/>
        <p:txBody>
          <a:bodyPr/>
          <a:lstStyle/>
          <a:p>
            <a:r>
              <a:rPr lang="it-IT" dirty="0" err="1"/>
              <a:t>Telegram</a:t>
            </a:r>
            <a:r>
              <a:rPr lang="it-IT" dirty="0"/>
              <a:t> bot</a:t>
            </a:r>
            <a:endParaRPr lang="en-GB" dirty="0"/>
          </a:p>
        </p:txBody>
      </p:sp>
      <p:sp>
        <p:nvSpPr>
          <p:cNvPr id="3" name="Segnaposto contenuto 2">
            <a:extLst>
              <a:ext uri="{FF2B5EF4-FFF2-40B4-BE49-F238E27FC236}">
                <a16:creationId xmlns:a16="http://schemas.microsoft.com/office/drawing/2014/main" id="{94EBCED2-0AFE-4584-A179-BB17307D78CE}"/>
              </a:ext>
            </a:extLst>
          </p:cNvPr>
          <p:cNvSpPr>
            <a:spLocks noGrp="1"/>
          </p:cNvSpPr>
          <p:nvPr>
            <p:ph idx="1"/>
          </p:nvPr>
        </p:nvSpPr>
        <p:spPr/>
        <p:txBody>
          <a:bodyPr/>
          <a:lstStyle/>
          <a:p>
            <a:r>
              <a:rPr lang="en-GB" dirty="0"/>
              <a:t>A Telegram bot called </a:t>
            </a:r>
            <a:r>
              <a:rPr lang="en-GB" i="1" dirty="0" err="1"/>
              <a:t>smart_neighborhood</a:t>
            </a:r>
            <a:r>
              <a:rPr lang="en-GB" dirty="0"/>
              <a:t> is used to </a:t>
            </a:r>
            <a:r>
              <a:rPr lang="en-GB" b="1" dirty="0"/>
              <a:t>notify the house’s owners whenever the system decides to move the windows</a:t>
            </a:r>
            <a:r>
              <a:rPr lang="en-GB" dirty="0"/>
              <a:t>. The bot has two simple commands:</a:t>
            </a:r>
          </a:p>
          <a:p>
            <a:pPr>
              <a:buFont typeface="Arial" panose="020B0604020202020204" pitchFamily="34" charset="0"/>
              <a:buChar char="•"/>
            </a:pPr>
            <a:r>
              <a:rPr lang="en-GB" dirty="0"/>
              <a:t> </a:t>
            </a:r>
            <a:r>
              <a:rPr lang="en-GB" i="1" dirty="0"/>
              <a:t>/start, </a:t>
            </a:r>
            <a:r>
              <a:rPr lang="en-GB" dirty="0"/>
              <a:t>that is automatically called when the bot is started, gives a welcome message and store, if new, the user in the database;</a:t>
            </a:r>
          </a:p>
          <a:p>
            <a:pPr>
              <a:buFont typeface="Arial" panose="020B0604020202020204" pitchFamily="34" charset="0"/>
              <a:buChar char="•"/>
            </a:pPr>
            <a:r>
              <a:rPr lang="en-GB" dirty="0"/>
              <a:t> </a:t>
            </a:r>
            <a:r>
              <a:rPr lang="en-GB" i="1" dirty="0"/>
              <a:t>/help, </a:t>
            </a:r>
            <a:r>
              <a:rPr lang="en-GB" dirty="0"/>
              <a:t>which gives a short description of bot’s functionalities.</a:t>
            </a:r>
          </a:p>
          <a:p>
            <a:r>
              <a:rPr lang="en-GB" dirty="0"/>
              <a:t>When the engine decides to move the windows, it calls a specific function of the bot which sends a message to all the chat IDs stored in the database in order to make the owners aware of the new state of their windows. In the message, it is also suggested to use the web app to change the state of the windows if the new state does not match the user’s will.</a:t>
            </a:r>
          </a:p>
        </p:txBody>
      </p:sp>
    </p:spTree>
    <p:extLst>
      <p:ext uri="{BB962C8B-B14F-4D97-AF65-F5344CB8AC3E}">
        <p14:creationId xmlns:p14="http://schemas.microsoft.com/office/powerpoint/2010/main" val="19038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endParaRPr lang="en-GB" dirty="0"/>
          </a:p>
        </p:txBody>
      </p:sp>
      <p:pic>
        <p:nvPicPr>
          <p:cNvPr id="5" name="Picture 4">
            <a:extLst>
              <a:ext uri="{FF2B5EF4-FFF2-40B4-BE49-F238E27FC236}">
                <a16:creationId xmlns:a16="http://schemas.microsoft.com/office/drawing/2014/main" id="{3969D7CF-9C48-0FAE-BE13-77B663A33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76834"/>
            <a:ext cx="10058399" cy="4560077"/>
          </a:xfrm>
          <a:prstGeom prst="rect">
            <a:avLst/>
          </a:prstGeom>
        </p:spPr>
      </p:pic>
    </p:spTree>
    <p:extLst>
      <p:ext uri="{BB962C8B-B14F-4D97-AF65-F5344CB8AC3E}">
        <p14:creationId xmlns:p14="http://schemas.microsoft.com/office/powerpoint/2010/main" val="119430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r>
              <a:rPr lang="it-IT" dirty="0"/>
              <a:t> (1)</a:t>
            </a:r>
            <a:endParaRPr lang="en-GB" dirty="0"/>
          </a:p>
        </p:txBody>
      </p:sp>
      <p:sp>
        <p:nvSpPr>
          <p:cNvPr id="6" name="TextBox 5">
            <a:extLst>
              <a:ext uri="{FF2B5EF4-FFF2-40B4-BE49-F238E27FC236}">
                <a16:creationId xmlns:a16="http://schemas.microsoft.com/office/drawing/2014/main" id="{91D065EC-2922-7928-2099-298CEF6CC736}"/>
              </a:ext>
            </a:extLst>
          </p:cNvPr>
          <p:cNvSpPr txBox="1"/>
          <p:nvPr/>
        </p:nvSpPr>
        <p:spPr>
          <a:xfrm>
            <a:off x="1243584" y="2029968"/>
            <a:ext cx="9912096" cy="3893374"/>
          </a:xfrm>
          <a:prstGeom prst="rect">
            <a:avLst/>
          </a:prstGeom>
          <a:noFill/>
        </p:spPr>
        <p:txBody>
          <a:bodyPr wrap="square" rtlCol="0">
            <a:spAutoFit/>
          </a:bodyPr>
          <a:lstStyle/>
          <a:p>
            <a:r>
              <a:rPr lang="en-IT" sz="1900" dirty="0"/>
              <a:t>The database is automatically managed by Django using the model part of the MVC approach: we define a python class for each </a:t>
            </a:r>
            <a:r>
              <a:rPr lang="it-IT" sz="1900" dirty="0"/>
              <a:t>DB </a:t>
            </a:r>
            <a:r>
              <a:rPr lang="en-IT" sz="1900" dirty="0"/>
              <a:t>table and Django creates the respective relational </a:t>
            </a:r>
            <a:r>
              <a:rPr lang="it-IT" sz="1900" dirty="0"/>
              <a:t>DB</a:t>
            </a:r>
            <a:r>
              <a:rPr lang="en-IT" sz="1900" dirty="0"/>
              <a:t>. The 4 classes are described below:</a:t>
            </a:r>
          </a:p>
          <a:p>
            <a:pPr marL="285750" indent="-285750">
              <a:buClr>
                <a:schemeClr val="accent1"/>
              </a:buClr>
              <a:buFont typeface="Arial" panose="020B0604020202020204" pitchFamily="34" charset="0"/>
              <a:buChar char="•"/>
            </a:pPr>
            <a:r>
              <a:rPr lang="en-IT" sz="1900" b="1" dirty="0"/>
              <a:t>ChatTelegram:</a:t>
            </a:r>
            <a:r>
              <a:rPr lang="en-IT" sz="1900" dirty="0"/>
              <a:t> </a:t>
            </a:r>
            <a:r>
              <a:rPr lang="it-IT" sz="1900" dirty="0" err="1"/>
              <a:t>it</a:t>
            </a:r>
            <a:r>
              <a:rPr lang="it-IT" sz="1900" dirty="0"/>
              <a:t> </a:t>
            </a:r>
            <a:r>
              <a:rPr lang="en-IT" sz="1900" dirty="0"/>
              <a:t>represents a </a:t>
            </a:r>
            <a:r>
              <a:rPr lang="it-IT" sz="1900" dirty="0"/>
              <a:t>T</a:t>
            </a:r>
            <a:r>
              <a:rPr lang="en-IT" sz="1900" dirty="0"/>
              <a:t>elegram </a:t>
            </a:r>
            <a:r>
              <a:rPr lang="it-IT" sz="1900" dirty="0"/>
              <a:t>chat </a:t>
            </a:r>
            <a:r>
              <a:rPr lang="en-IT" sz="1900" dirty="0"/>
              <a:t>identified by the </a:t>
            </a:r>
            <a:r>
              <a:rPr lang="en-IT" sz="1900" i="1" dirty="0"/>
              <a:t>chat_id</a:t>
            </a:r>
            <a:r>
              <a:rPr lang="en-IT" sz="1900" dirty="0"/>
              <a:t>;</a:t>
            </a:r>
            <a:endParaRPr lang="it-IT" sz="1900" dirty="0"/>
          </a:p>
          <a:p>
            <a:pPr marL="285750" indent="-285750">
              <a:buClr>
                <a:schemeClr val="accent1"/>
              </a:buClr>
              <a:buFont typeface="Arial" panose="020B0604020202020204" pitchFamily="34" charset="0"/>
              <a:buChar char="•"/>
            </a:pPr>
            <a:r>
              <a:rPr lang="en-IT" sz="1900" b="1" dirty="0"/>
              <a:t>User:</a:t>
            </a:r>
            <a:r>
              <a:rPr lang="en-IT" sz="1900" dirty="0"/>
              <a:t> </a:t>
            </a:r>
            <a:r>
              <a:rPr lang="it-IT" sz="1900" dirty="0" err="1"/>
              <a:t>it</a:t>
            </a:r>
            <a:r>
              <a:rPr lang="it-IT" sz="1900" dirty="0"/>
              <a:t> </a:t>
            </a:r>
            <a:r>
              <a:rPr lang="en-IT" sz="1900" dirty="0"/>
              <a:t>represent</a:t>
            </a:r>
            <a:r>
              <a:rPr lang="it-IT" sz="1900" dirty="0"/>
              <a:t>s</a:t>
            </a:r>
            <a:r>
              <a:rPr lang="en-IT" sz="1900" dirty="0"/>
              <a:t> a user </a:t>
            </a:r>
            <a:r>
              <a:rPr lang="it-IT" sz="1900" dirty="0"/>
              <a:t>and </a:t>
            </a:r>
            <a:r>
              <a:rPr lang="it-IT" sz="1900" dirty="0" err="1"/>
              <a:t>is</a:t>
            </a:r>
            <a:r>
              <a:rPr lang="it-IT" sz="1900" dirty="0"/>
              <a:t> </a:t>
            </a:r>
            <a:r>
              <a:rPr lang="en-IT" sz="1900" dirty="0"/>
              <a:t>managed automatically by Django authentication system</a:t>
            </a:r>
            <a:r>
              <a:rPr lang="it-IT" sz="1900" dirty="0"/>
              <a:t>. I</a:t>
            </a:r>
            <a:r>
              <a:rPr lang="en-IT" sz="1900" dirty="0"/>
              <a:t>t has a unique </a:t>
            </a:r>
            <a:r>
              <a:rPr lang="en-IT" sz="1900" i="1" dirty="0"/>
              <a:t>email </a:t>
            </a:r>
            <a:r>
              <a:rPr lang="en-IT" sz="1900" dirty="0"/>
              <a:t>and </a:t>
            </a:r>
            <a:r>
              <a:rPr lang="it-IT" sz="1900" dirty="0"/>
              <a:t>a </a:t>
            </a:r>
            <a:r>
              <a:rPr lang="en-IT" sz="1900" i="1" dirty="0"/>
              <a:t>password</a:t>
            </a:r>
            <a:r>
              <a:rPr lang="en-IT" sz="1900" dirty="0"/>
              <a:t>;</a:t>
            </a:r>
            <a:endParaRPr lang="it-IT" sz="1900" dirty="0"/>
          </a:p>
          <a:p>
            <a:pPr marL="285750" indent="-285750">
              <a:buClr>
                <a:schemeClr val="accent1"/>
              </a:buClr>
              <a:buFont typeface="Arial" panose="020B0604020202020204" pitchFamily="34" charset="0"/>
              <a:buChar char="•"/>
            </a:pPr>
            <a:r>
              <a:rPr lang="en-IT" sz="1900" b="1" dirty="0"/>
              <a:t>House:</a:t>
            </a:r>
            <a:r>
              <a:rPr lang="en-IT" sz="1900" dirty="0"/>
              <a:t> </a:t>
            </a:r>
            <a:r>
              <a:rPr lang="it-IT" sz="1900" dirty="0" err="1"/>
              <a:t>it</a:t>
            </a:r>
            <a:r>
              <a:rPr lang="it-IT" sz="1900" dirty="0"/>
              <a:t> </a:t>
            </a:r>
            <a:r>
              <a:rPr lang="en-IT" sz="1900" dirty="0"/>
              <a:t>models an house where the system</a:t>
            </a:r>
            <a:r>
              <a:rPr lang="it-IT" sz="1900" dirty="0"/>
              <a:t> </a:t>
            </a:r>
            <a:r>
              <a:rPr lang="it-IT" sz="1900" dirty="0" err="1"/>
              <a:t>is</a:t>
            </a:r>
            <a:r>
              <a:rPr lang="it-IT" sz="1900" dirty="0"/>
              <a:t> </a:t>
            </a:r>
            <a:r>
              <a:rPr lang="it-IT" sz="1900" dirty="0" err="1"/>
              <a:t>installed</a:t>
            </a:r>
            <a:r>
              <a:rPr lang="it-IT" sz="1900" dirty="0"/>
              <a:t>. I</a:t>
            </a:r>
            <a:r>
              <a:rPr lang="en-IT" sz="1900" dirty="0"/>
              <a:t>t’s described by the </a:t>
            </a:r>
            <a:r>
              <a:rPr lang="en-IT" sz="1900" i="1" dirty="0"/>
              <a:t>address </a:t>
            </a:r>
            <a:r>
              <a:rPr lang="en-IT" sz="1900" dirty="0"/>
              <a:t>and the </a:t>
            </a:r>
            <a:r>
              <a:rPr lang="en-IT" sz="1900" i="1" dirty="0"/>
              <a:t>street number </a:t>
            </a:r>
            <a:r>
              <a:rPr lang="en-IT" sz="1900" dirty="0"/>
              <a:t>and</a:t>
            </a:r>
            <a:r>
              <a:rPr lang="it-IT" sz="1900" dirty="0"/>
              <a:t> </a:t>
            </a:r>
            <a:r>
              <a:rPr lang="it-IT" sz="1900" dirty="0" err="1"/>
              <a:t>it</a:t>
            </a:r>
            <a:r>
              <a:rPr lang="en-IT" sz="1900" dirty="0"/>
              <a:t> </a:t>
            </a:r>
            <a:r>
              <a:rPr lang="it-IT" sz="1900" dirty="0" err="1"/>
              <a:t>is</a:t>
            </a:r>
            <a:r>
              <a:rPr lang="it-IT" sz="1900" dirty="0"/>
              <a:t> </a:t>
            </a:r>
            <a:r>
              <a:rPr lang="it-IT" sz="1900" dirty="0" err="1"/>
              <a:t>associated</a:t>
            </a:r>
            <a:r>
              <a:rPr lang="it-IT" sz="1900" dirty="0"/>
              <a:t> with</a:t>
            </a:r>
            <a:r>
              <a:rPr lang="en-IT" sz="1900" dirty="0"/>
              <a:t> a User object which represent</a:t>
            </a:r>
            <a:r>
              <a:rPr lang="it-IT" sz="1900" dirty="0"/>
              <a:t>s</a:t>
            </a:r>
            <a:r>
              <a:rPr lang="en-IT" sz="1900" dirty="0"/>
              <a:t> the owner of the house;</a:t>
            </a:r>
            <a:endParaRPr lang="it-IT" sz="1900" dirty="0"/>
          </a:p>
          <a:p>
            <a:pPr marL="285750" indent="-285750">
              <a:buClr>
                <a:schemeClr val="accent1"/>
              </a:buClr>
              <a:buFont typeface="Arial" panose="020B0604020202020204" pitchFamily="34" charset="0"/>
              <a:buChar char="•"/>
            </a:pPr>
            <a:r>
              <a:rPr lang="en-IT" sz="1900" b="1" dirty="0"/>
              <a:t>Window: </a:t>
            </a:r>
            <a:r>
              <a:rPr lang="en-IT" sz="1900" dirty="0"/>
              <a:t>it is a generic window object, each one </a:t>
            </a:r>
            <a:r>
              <a:rPr lang="it-IT" sz="1900" dirty="0" err="1"/>
              <a:t>is</a:t>
            </a:r>
            <a:r>
              <a:rPr lang="it-IT" sz="1900" dirty="0"/>
              <a:t> </a:t>
            </a:r>
            <a:r>
              <a:rPr lang="en-IT" sz="1900" dirty="0"/>
              <a:t>assoc</a:t>
            </a:r>
            <a:r>
              <a:rPr lang="it-IT" sz="1900" dirty="0"/>
              <a:t>i</a:t>
            </a:r>
            <a:r>
              <a:rPr lang="en-IT" sz="1900" dirty="0"/>
              <a:t>ated </a:t>
            </a:r>
            <a:r>
              <a:rPr lang="it-IT" sz="1900" dirty="0"/>
              <a:t>with</a:t>
            </a:r>
            <a:r>
              <a:rPr lang="en-IT" sz="1900" dirty="0"/>
              <a:t> a house and has a current </a:t>
            </a:r>
            <a:r>
              <a:rPr lang="en-IT" sz="1900" i="1" dirty="0"/>
              <a:t>state </a:t>
            </a:r>
            <a:r>
              <a:rPr lang="en-IT" sz="1900" dirty="0"/>
              <a:t>(closed or open), a text </a:t>
            </a:r>
            <a:r>
              <a:rPr lang="en-IT" sz="1900" i="1" dirty="0"/>
              <a:t>description, </a:t>
            </a:r>
            <a:r>
              <a:rPr lang="en-IT" sz="1900" dirty="0"/>
              <a:t>a </a:t>
            </a:r>
            <a:r>
              <a:rPr lang="en-IT" sz="1900" i="1" dirty="0"/>
              <a:t>device name </a:t>
            </a:r>
            <a:r>
              <a:rPr lang="en-IT" sz="1900" dirty="0"/>
              <a:t>(identifier </a:t>
            </a:r>
            <a:r>
              <a:rPr lang="it-IT" sz="1900" dirty="0"/>
              <a:t>for the A</a:t>
            </a:r>
            <a:r>
              <a:rPr lang="en-IT" sz="1900" dirty="0"/>
              <a:t>rduino that manages this specific window) and a </a:t>
            </a:r>
            <a:r>
              <a:rPr lang="en-IT" sz="1900" i="1" dirty="0"/>
              <a:t>pin</a:t>
            </a:r>
            <a:r>
              <a:rPr lang="en-IT" sz="1900" dirty="0"/>
              <a:t> (</a:t>
            </a:r>
            <a:r>
              <a:rPr lang="it-IT" sz="1900" dirty="0"/>
              <a:t>the </a:t>
            </a:r>
            <a:r>
              <a:rPr lang="en-IT" sz="1900" dirty="0"/>
              <a:t>pin </a:t>
            </a:r>
            <a:r>
              <a:rPr lang="it-IT" sz="1900" dirty="0" err="1"/>
              <a:t>number</a:t>
            </a:r>
            <a:r>
              <a:rPr lang="it-IT" sz="1900" dirty="0"/>
              <a:t> </a:t>
            </a:r>
            <a:r>
              <a:rPr lang="en-IT" sz="1900" dirty="0"/>
              <a:t>connected to the actuator in the </a:t>
            </a:r>
            <a:r>
              <a:rPr lang="it-IT" sz="1900" dirty="0"/>
              <a:t>A</a:t>
            </a:r>
            <a:r>
              <a:rPr lang="en-IT" sz="1900" dirty="0"/>
              <a:t>rduino board), a </a:t>
            </a:r>
            <a:r>
              <a:rPr lang="en-IT" sz="1900" i="1" dirty="0"/>
              <a:t>timeout </a:t>
            </a:r>
            <a:r>
              <a:rPr lang="it-IT" sz="1900" dirty="0"/>
              <a:t>(</a:t>
            </a:r>
            <a:r>
              <a:rPr lang="en-IT" sz="1900" dirty="0"/>
              <a:t>a boolean field which says if the window can be moved autonomously by the system or not</a:t>
            </a:r>
            <a:r>
              <a:rPr lang="it-IT" sz="1900" dirty="0"/>
              <a:t>)</a:t>
            </a:r>
            <a:r>
              <a:rPr lang="en-IT" sz="1900" dirty="0"/>
              <a:t> and finally a date which represents the </a:t>
            </a:r>
            <a:r>
              <a:rPr lang="en-IT" sz="1900" i="1" dirty="0"/>
              <a:t>last_change </a:t>
            </a:r>
            <a:r>
              <a:rPr lang="en-IT" sz="1900" dirty="0"/>
              <a:t>timestamp.</a:t>
            </a:r>
            <a:endParaRPr lang="en-IT" sz="1900" b="1" dirty="0"/>
          </a:p>
        </p:txBody>
      </p:sp>
    </p:spTree>
    <p:extLst>
      <p:ext uri="{BB962C8B-B14F-4D97-AF65-F5344CB8AC3E}">
        <p14:creationId xmlns:p14="http://schemas.microsoft.com/office/powerpoint/2010/main" val="417641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APIs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fontScale="92500"/>
          </a:bodyPr>
          <a:lstStyle/>
          <a:p>
            <a:pPr marL="0" indent="0">
              <a:buNone/>
            </a:pPr>
            <a:r>
              <a:rPr lang="en-GB" dirty="0"/>
              <a:t>The data retrieved from the </a:t>
            </a:r>
            <a:r>
              <a:rPr lang="en-GB" dirty="0" err="1"/>
              <a:t>OpenWeather</a:t>
            </a:r>
            <a:r>
              <a:rPr lang="en-GB" dirty="0"/>
              <a:t> APIs are the current </a:t>
            </a:r>
            <a:r>
              <a:rPr lang="en-GB" b="1" dirty="0"/>
              <a:t>temperature</a:t>
            </a:r>
            <a:r>
              <a:rPr lang="en-GB" dirty="0"/>
              <a:t> and </a:t>
            </a:r>
            <a:r>
              <a:rPr lang="en-GB" b="1" dirty="0"/>
              <a:t>weather condition:</a:t>
            </a:r>
            <a:r>
              <a:rPr lang="en-GB" dirty="0"/>
              <a:t> the latter is categorized with different </a:t>
            </a:r>
            <a:r>
              <a:rPr lang="en-GB" b="1" dirty="0"/>
              <a:t>codes</a:t>
            </a:r>
            <a:r>
              <a:rPr lang="en-GB" dirty="0"/>
              <a:t>, each of them assigned to a close/open/ambiguous condition in order to process the information and take the correct decision. These are the categories:</a:t>
            </a:r>
          </a:p>
          <a:p>
            <a:pPr>
              <a:buFont typeface="Arial" panose="020B0604020202020204" pitchFamily="34" charset="0"/>
              <a:buChar char="•"/>
            </a:pPr>
            <a:r>
              <a:rPr lang="en-GB" dirty="0"/>
              <a:t> 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 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 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 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 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 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 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48D054-8A2A-44E6-808B-688E3E2FD35E}"/>
              </a:ext>
            </a:extLst>
          </p:cNvPr>
          <p:cNvSpPr>
            <a:spLocks noGrp="1"/>
          </p:cNvSpPr>
          <p:nvPr>
            <p:ph type="title"/>
          </p:nvPr>
        </p:nvSpPr>
        <p:spPr/>
        <p:txBody>
          <a:bodyPr/>
          <a:lstStyle/>
          <a:p>
            <a:r>
              <a:rPr lang="it-IT" dirty="0" err="1"/>
              <a:t>Decision</a:t>
            </a:r>
            <a:r>
              <a:rPr lang="it-IT" dirty="0"/>
              <a:t> </a:t>
            </a:r>
            <a:r>
              <a:rPr lang="it-IT" dirty="0" err="1"/>
              <a:t>logic</a:t>
            </a:r>
            <a:endParaRPr lang="en-GB" dirty="0"/>
          </a:p>
        </p:txBody>
      </p:sp>
      <p:sp>
        <p:nvSpPr>
          <p:cNvPr id="3" name="Segnaposto contenuto 2">
            <a:extLst>
              <a:ext uri="{FF2B5EF4-FFF2-40B4-BE49-F238E27FC236}">
                <a16:creationId xmlns:a16="http://schemas.microsoft.com/office/drawing/2014/main" id="{F5282C39-B429-491B-9819-8656A23D4200}"/>
              </a:ext>
            </a:extLst>
          </p:cNvPr>
          <p:cNvSpPr>
            <a:spLocks noGrp="1"/>
          </p:cNvSpPr>
          <p:nvPr>
            <p:ph idx="1"/>
          </p:nvPr>
        </p:nvSpPr>
        <p:spPr/>
        <p:txBody>
          <a:bodyPr/>
          <a:lstStyle/>
          <a:p>
            <a:r>
              <a:rPr lang="en-GB" dirty="0"/>
              <a:t>The system decides to open or close the windows depending on the 4 parameters values: temperature, wind, lightness and weather condition. For each of them there are three ranges of possible values: one for the </a:t>
            </a:r>
            <a:r>
              <a:rPr lang="en-GB" i="1" dirty="0"/>
              <a:t>close condition</a:t>
            </a:r>
            <a:r>
              <a:rPr lang="en-GB" dirty="0"/>
              <a:t>, one for the </a:t>
            </a:r>
            <a:r>
              <a:rPr lang="en-GB" i="1" dirty="0"/>
              <a:t>open condition</a:t>
            </a:r>
            <a:r>
              <a:rPr lang="en-GB" dirty="0"/>
              <a:t>, and one for an </a:t>
            </a:r>
            <a:r>
              <a:rPr lang="en-GB" i="1" dirty="0"/>
              <a:t>ambiguous condition</a:t>
            </a:r>
            <a:r>
              <a:rPr lang="en-GB" dirty="0"/>
              <a:t>. The decision is taken as follows:</a:t>
            </a:r>
          </a:p>
          <a:p>
            <a:pPr>
              <a:buFont typeface="Arial" panose="020B0604020202020204" pitchFamily="34" charset="0"/>
              <a:buChar char="•"/>
            </a:pPr>
            <a:r>
              <a:rPr lang="en-GB" dirty="0"/>
              <a:t> If at least 2 values belong to the </a:t>
            </a:r>
            <a:r>
              <a:rPr lang="en-GB" i="1" dirty="0"/>
              <a:t>open condition </a:t>
            </a:r>
            <a:r>
              <a:rPr lang="en-GB" dirty="0"/>
              <a:t>range,</a:t>
            </a:r>
            <a:r>
              <a:rPr lang="en-GB" i="1" dirty="0"/>
              <a:t> </a:t>
            </a:r>
            <a:r>
              <a:rPr lang="en-GB" dirty="0"/>
              <a:t>then </a:t>
            </a:r>
            <a:r>
              <a:rPr lang="en-GB" b="1" dirty="0"/>
              <a:t>open the windows</a:t>
            </a:r>
            <a:r>
              <a:rPr lang="en-GB" dirty="0"/>
              <a:t>;</a:t>
            </a:r>
          </a:p>
          <a:p>
            <a:pPr>
              <a:buFont typeface="Arial" panose="020B0604020202020204" pitchFamily="34" charset="0"/>
              <a:buChar char="•"/>
            </a:pPr>
            <a:r>
              <a:rPr lang="en-GB" dirty="0"/>
              <a:t> If at least 3 values belong to the </a:t>
            </a:r>
            <a:r>
              <a:rPr lang="en-GB" i="1" dirty="0"/>
              <a:t>close condition </a:t>
            </a:r>
            <a:r>
              <a:rPr lang="en-GB" dirty="0"/>
              <a:t>range,</a:t>
            </a:r>
            <a:r>
              <a:rPr lang="en-GB" i="1" dirty="0"/>
              <a:t> </a:t>
            </a:r>
            <a:r>
              <a:rPr lang="en-GB" dirty="0"/>
              <a:t>then </a:t>
            </a:r>
            <a:r>
              <a:rPr lang="en-GB" b="1" dirty="0"/>
              <a:t>close the windows</a:t>
            </a:r>
            <a:r>
              <a:rPr lang="en-GB" dirty="0"/>
              <a:t>;</a:t>
            </a:r>
          </a:p>
          <a:p>
            <a:pPr>
              <a:buFont typeface="Arial" panose="020B0604020202020204" pitchFamily="34" charset="0"/>
              <a:buChar char="•"/>
            </a:pPr>
            <a:r>
              <a:rPr lang="en-GB" dirty="0"/>
              <a:t> If none of the previous, then there is an </a:t>
            </a:r>
            <a:r>
              <a:rPr lang="en-GB" i="1" dirty="0"/>
              <a:t>ambiguous condition </a:t>
            </a:r>
            <a:r>
              <a:rPr lang="en-GB" dirty="0"/>
              <a:t>and a </a:t>
            </a:r>
            <a:r>
              <a:rPr lang="en-GB" b="1" dirty="0"/>
              <a:t>“neighbourhood control system”</a:t>
            </a:r>
            <a:r>
              <a:rPr lang="en-GB" dirty="0"/>
              <a:t> is used in order to take the best decision.</a:t>
            </a:r>
          </a:p>
          <a:p>
            <a:endParaRPr lang="en-GB" dirty="0"/>
          </a:p>
        </p:txBody>
      </p:sp>
    </p:spTree>
    <p:extLst>
      <p:ext uri="{BB962C8B-B14F-4D97-AF65-F5344CB8AC3E}">
        <p14:creationId xmlns:p14="http://schemas.microsoft.com/office/powerpoint/2010/main" val="3122180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7F39D-0AC2-4FBB-B239-2CF771C60ACB}"/>
              </a:ext>
            </a:extLst>
          </p:cNvPr>
          <p:cNvSpPr>
            <a:spLocks noGrp="1"/>
          </p:cNvSpPr>
          <p:nvPr>
            <p:ph type="title"/>
          </p:nvPr>
        </p:nvSpPr>
        <p:spPr/>
        <p:txBody>
          <a:bodyPr/>
          <a:lstStyle/>
          <a:p>
            <a:r>
              <a:rPr lang="it-IT" dirty="0" err="1"/>
              <a:t>Neighbourhood</a:t>
            </a:r>
            <a:r>
              <a:rPr lang="it-IT" dirty="0"/>
              <a:t> control</a:t>
            </a:r>
            <a:endParaRPr lang="en-GB" dirty="0"/>
          </a:p>
        </p:txBody>
      </p:sp>
      <p:sp>
        <p:nvSpPr>
          <p:cNvPr id="3" name="Segnaposto contenuto 2">
            <a:extLst>
              <a:ext uri="{FF2B5EF4-FFF2-40B4-BE49-F238E27FC236}">
                <a16:creationId xmlns:a16="http://schemas.microsoft.com/office/drawing/2014/main" id="{2618F39C-68E7-417D-BF58-5147B114DB7E}"/>
              </a:ext>
            </a:extLst>
          </p:cNvPr>
          <p:cNvSpPr>
            <a:spLocks noGrp="1"/>
          </p:cNvSpPr>
          <p:nvPr>
            <p:ph idx="1"/>
          </p:nvPr>
        </p:nvSpPr>
        <p:spPr/>
        <p:txBody>
          <a:bodyPr/>
          <a:lstStyle/>
          <a:p>
            <a:r>
              <a:rPr lang="en-GB" dirty="0"/>
              <a:t>I</a:t>
            </a:r>
            <a:r>
              <a:rPr lang="en-GB" sz="2000" dirty="0"/>
              <a:t>n case of uncertain situations, for example …, we look at neighbours decisions.</a:t>
            </a:r>
            <a:endParaRPr lang="en-GB" dirty="0"/>
          </a:p>
        </p:txBody>
      </p:sp>
    </p:spTree>
    <p:extLst>
      <p:ext uri="{BB962C8B-B14F-4D97-AF65-F5344CB8AC3E}">
        <p14:creationId xmlns:p14="http://schemas.microsoft.com/office/powerpoint/2010/main" val="27369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44AF35-F589-4D58-9C93-1795806F5760}"/>
              </a:ext>
            </a:extLst>
          </p:cNvPr>
          <p:cNvSpPr>
            <a:spLocks noGrp="1"/>
          </p:cNvSpPr>
          <p:nvPr>
            <p:ph type="title"/>
          </p:nvPr>
        </p:nvSpPr>
        <p:spPr/>
        <p:txBody>
          <a:bodyPr>
            <a:normAutofit/>
          </a:bodyPr>
          <a:lstStyle/>
          <a:p>
            <a:pPr marL="1371600" indent="-1371600">
              <a:buFont typeface="+mj-lt"/>
              <a:buAutoNum type="arabicPeriod" startAt="4"/>
            </a:pPr>
            <a:r>
              <a:rPr lang="it-IT" sz="6600" dirty="0" err="1"/>
              <a:t>Reinforcement</a:t>
            </a:r>
            <a:r>
              <a:rPr lang="it-IT" sz="6600" dirty="0"/>
              <a:t> learning </a:t>
            </a:r>
            <a:r>
              <a:rPr lang="it-IT" sz="6600" dirty="0" err="1"/>
              <a:t>approach</a:t>
            </a:r>
            <a:endParaRPr lang="en-GB" sz="6600" dirty="0"/>
          </a:p>
        </p:txBody>
      </p:sp>
    </p:spTree>
    <p:extLst>
      <p:ext uri="{BB962C8B-B14F-4D97-AF65-F5344CB8AC3E}">
        <p14:creationId xmlns:p14="http://schemas.microsoft.com/office/powerpoint/2010/main" val="230845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err="1"/>
              <a:t>Vanilla</a:t>
            </a:r>
            <a:r>
              <a:rPr lang="it-IT" dirty="0"/>
              <a:t> Q-Learning</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normAutofit/>
          </a:bodyPr>
          <a:lstStyle/>
          <a:p>
            <a:pPr marL="0" indent="0">
              <a:buNone/>
            </a:pPr>
            <a:r>
              <a:rPr lang="en-GB" dirty="0"/>
              <a:t>The “vanilla” Q-Learning uses a </a:t>
            </a:r>
            <a:r>
              <a:rPr lang="en-GB" b="1" dirty="0"/>
              <a:t>Q-table </a:t>
            </a:r>
            <a:r>
              <a:rPr lang="en-GB" dirty="0"/>
              <a:t>that maps a state-action pair to a </a:t>
            </a:r>
            <a:r>
              <a:rPr lang="en-GB" b="1" dirty="0"/>
              <a:t>Q-value</a:t>
            </a:r>
            <a:r>
              <a:rPr lang="en-GB" dirty="0"/>
              <a:t> (the maximum expected future reward) which the agent will learn. As the agent tries out different actions at different states through trial and error</a:t>
            </a:r>
            <a:r>
              <a:rPr lang="en-GB" b="1" dirty="0"/>
              <a:t> (exploration)</a:t>
            </a:r>
            <a:r>
              <a:rPr lang="en-GB" dirty="0"/>
              <a:t>, the agent learns each state-action pair’s expected reward and updates the Q-table with the new Q-value. After an agent has learned the Q-value of each state-action pair, the agent at state S has to choose an action A </a:t>
            </a:r>
            <a:r>
              <a:rPr lang="en-GB" b="1" dirty="0"/>
              <a:t>(exploitation). </a:t>
            </a:r>
            <a:r>
              <a:rPr lang="en-GB" dirty="0"/>
              <a:t>The most common approaches are:</a:t>
            </a:r>
          </a:p>
          <a:p>
            <a:pPr>
              <a:buFont typeface="Arial" panose="020B0604020202020204" pitchFamily="34" charset="0"/>
              <a:buChar char="•"/>
            </a:pPr>
            <a:r>
              <a:rPr lang="en-GB" dirty="0"/>
              <a:t> </a:t>
            </a:r>
            <a:r>
              <a:rPr lang="en-GB" b="1" dirty="0"/>
              <a:t>Greedy policy</a:t>
            </a:r>
            <a:r>
              <a:rPr lang="en-GB" dirty="0"/>
              <a:t>: maximizes the expected reward by choosing the action A with the highest Q-value</a:t>
            </a:r>
            <a:endParaRPr lang="en-GB" b="1" dirty="0"/>
          </a:p>
          <a:p>
            <a:pPr>
              <a:buFont typeface="Arial" panose="020B0604020202020204" pitchFamily="34" charset="0"/>
              <a:buChar char="•"/>
            </a:pPr>
            <a:r>
              <a:rPr lang="en-GB" b="1" dirty="0"/>
              <a:t> Epsilon greedy policy: </a:t>
            </a:r>
            <a:r>
              <a:rPr lang="en-GB" dirty="0"/>
              <a:t>at every time step chooses a random action with probability epsilon and the greedy action at the agent’s current state with probability 1 – epsilon. Epsilon is initialized to 1, meaning every step is random at the start. As the agent takes more and more steps, the value of epsilon decreases and the agent starts to try existing known good actions.</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2089512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61932-4FA9-4607-9395-B43FFEB93651}"/>
              </a:ext>
            </a:extLst>
          </p:cNvPr>
          <p:cNvSpPr>
            <a:spLocks noGrp="1"/>
          </p:cNvSpPr>
          <p:nvPr>
            <p:ph type="title"/>
          </p:nvPr>
        </p:nvSpPr>
        <p:spPr/>
        <p:txBody>
          <a:bodyPr/>
          <a:lstStyle/>
          <a:p>
            <a:r>
              <a:rPr lang="it-IT" dirty="0" err="1"/>
              <a:t>Vanilla</a:t>
            </a:r>
            <a:r>
              <a:rPr lang="it-IT" dirty="0"/>
              <a:t> Q-Learning (1)</a:t>
            </a:r>
            <a:endParaRPr lang="en-GB" dirty="0"/>
          </a:p>
        </p:txBody>
      </p:sp>
      <p:sp>
        <p:nvSpPr>
          <p:cNvPr id="3" name="Segnaposto contenuto 2">
            <a:extLst>
              <a:ext uri="{FF2B5EF4-FFF2-40B4-BE49-F238E27FC236}">
                <a16:creationId xmlns:a16="http://schemas.microsoft.com/office/drawing/2014/main" id="{6BF5008F-2095-4213-A326-F12EC31480F5}"/>
              </a:ext>
            </a:extLst>
          </p:cNvPr>
          <p:cNvSpPr>
            <a:spLocks noGrp="1"/>
          </p:cNvSpPr>
          <p:nvPr>
            <p:ph idx="1"/>
          </p:nvPr>
        </p:nvSpPr>
        <p:spPr>
          <a:xfrm>
            <a:off x="1097280" y="1819229"/>
            <a:ext cx="10058400" cy="4725664"/>
          </a:xfrm>
        </p:spPr>
        <p:txBody>
          <a:bodyPr>
            <a:normAutofit fontScale="92500" lnSpcReduction="10000"/>
          </a:bodyPr>
          <a:lstStyle/>
          <a:p>
            <a:r>
              <a:rPr lang="en-GB" dirty="0"/>
              <a:t>The </a:t>
            </a:r>
            <a:r>
              <a:rPr lang="en-GB" b="1" dirty="0"/>
              <a:t>Bellman Equation</a:t>
            </a:r>
            <a:r>
              <a:rPr lang="en-GB" dirty="0"/>
              <a:t> tells us how to update our Q-table after each step we take. In Q-Learning, the agent </a:t>
            </a:r>
            <a:r>
              <a:rPr lang="en-GB" b="1" dirty="0"/>
              <a:t>updates the current Q-value with </a:t>
            </a:r>
            <a:r>
              <a:rPr lang="en-GB" dirty="0"/>
              <a:t>the estimated optimal future reward computed taking the </a:t>
            </a:r>
            <a:r>
              <a:rPr lang="en-GB" b="1" dirty="0"/>
              <a:t>greedy action</a:t>
            </a:r>
            <a:r>
              <a:rPr lang="en-GB" dirty="0"/>
              <a:t>, while the </a:t>
            </a:r>
            <a:r>
              <a:rPr lang="en-GB" b="1" dirty="0"/>
              <a:t>next action </a:t>
            </a:r>
            <a:r>
              <a:rPr lang="en-GB" dirty="0"/>
              <a:t>performed </a:t>
            </a:r>
            <a:r>
              <a:rPr lang="en-GB" b="1" dirty="0"/>
              <a:t>is chosen </a:t>
            </a:r>
            <a:r>
              <a:rPr lang="en-GB" dirty="0"/>
              <a:t>using the </a:t>
            </a:r>
            <a:r>
              <a:rPr lang="en-GB" b="1" dirty="0"/>
              <a:t>epsilon-greedy</a:t>
            </a:r>
            <a:r>
              <a:rPr lang="en-GB" dirty="0"/>
              <a:t> policy.</a:t>
            </a:r>
          </a:p>
          <a:p>
            <a:pPr marL="0" indent="0">
              <a:buNone/>
            </a:pPr>
            <a:endParaRPr lang="en-GB" dirty="0"/>
          </a:p>
          <a:p>
            <a:pPr marL="0" indent="0">
              <a:buNone/>
            </a:pPr>
            <a:endParaRPr lang="en-GB" dirty="0"/>
          </a:p>
          <a:p>
            <a:r>
              <a:rPr lang="en-GB" b="1" dirty="0"/>
              <a:t>S</a:t>
            </a:r>
            <a:r>
              <a:rPr lang="en-GB" dirty="0"/>
              <a:t> = the state</a:t>
            </a:r>
            <a:endParaRPr lang="en-GB" b="1" dirty="0"/>
          </a:p>
          <a:p>
            <a:r>
              <a:rPr lang="en-GB" b="1" dirty="0"/>
              <a:t>A</a:t>
            </a:r>
            <a:r>
              <a:rPr lang="en-GB" dirty="0"/>
              <a:t> = the action the agent takes (chosen with epsilon-greedy policy)</a:t>
            </a:r>
          </a:p>
          <a:p>
            <a:r>
              <a:rPr lang="en-GB" b="1" dirty="0"/>
              <a:t>a</a:t>
            </a:r>
            <a:r>
              <a:rPr lang="en-GB" dirty="0"/>
              <a:t> = the action used to update the Q-value at the current state S (chosen with greedy policy)</a:t>
            </a:r>
          </a:p>
          <a:p>
            <a:r>
              <a:rPr lang="en-GB" b="1" dirty="0"/>
              <a:t>R</a:t>
            </a:r>
            <a:r>
              <a:rPr lang="en-GB" dirty="0"/>
              <a:t> = the reward from taking action A</a:t>
            </a:r>
          </a:p>
          <a:p>
            <a:r>
              <a:rPr lang="en-GB" b="1" dirty="0"/>
              <a:t>t</a:t>
            </a:r>
            <a:r>
              <a:rPr lang="en-GB" dirty="0"/>
              <a:t> = the time step</a:t>
            </a:r>
          </a:p>
          <a:p>
            <a:r>
              <a:rPr lang="en-GB" b="1" dirty="0">
                <a:latin typeface="Cambria Math" panose="02040503050406030204" pitchFamily="18" charset="0"/>
                <a:ea typeface="Cambria Math" panose="02040503050406030204" pitchFamily="18" charset="0"/>
              </a:rPr>
              <a:t>⍺</a:t>
            </a:r>
            <a:r>
              <a:rPr lang="en-GB" dirty="0"/>
              <a:t> = the learning rate</a:t>
            </a:r>
          </a:p>
          <a:p>
            <a:r>
              <a:rPr lang="en-GB" b="1" dirty="0">
                <a:latin typeface="Lao UI" panose="020B0604020202020204" pitchFamily="34" charset="0"/>
                <a:cs typeface="Lao UI" panose="020B0604020202020204" pitchFamily="34" charset="0"/>
              </a:rPr>
              <a:t>ƛ</a:t>
            </a:r>
            <a:r>
              <a:rPr lang="en-GB" dirty="0"/>
              <a:t> = the discount factor which causes rewards to lose their value over time (higher immediate rewards)</a:t>
            </a:r>
          </a:p>
        </p:txBody>
      </p:sp>
      <p:pic>
        <p:nvPicPr>
          <p:cNvPr id="5" name="Immagine 4">
            <a:extLst>
              <a:ext uri="{FF2B5EF4-FFF2-40B4-BE49-F238E27FC236}">
                <a16:creationId xmlns:a16="http://schemas.microsoft.com/office/drawing/2014/main" id="{6EF46F9F-3342-4ADF-8F38-4D82BD9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720238"/>
            <a:ext cx="10058399" cy="708762"/>
          </a:xfrm>
          <a:prstGeom prst="rect">
            <a:avLst/>
          </a:prstGeom>
        </p:spPr>
      </p:pic>
    </p:spTree>
    <p:extLst>
      <p:ext uri="{BB962C8B-B14F-4D97-AF65-F5344CB8AC3E}">
        <p14:creationId xmlns:p14="http://schemas.microsoft.com/office/powerpoint/2010/main" val="441246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a:xfrm>
            <a:off x="1097281" y="1845734"/>
            <a:ext cx="4463254" cy="4396040"/>
          </a:xfrm>
        </p:spPr>
        <p:txBody>
          <a:bodyPr>
            <a:normAutofit/>
          </a:bodyPr>
          <a:lstStyle/>
          <a:p>
            <a:r>
              <a:rPr lang="it-IT" dirty="0"/>
              <a:t>DQN (Deep Q-Learning Networks) </a:t>
            </a:r>
            <a:r>
              <a:rPr lang="it-IT" dirty="0" err="1"/>
              <a:t>is</a:t>
            </a:r>
            <a:r>
              <a:rPr lang="it-IT" dirty="0"/>
              <a:t> a family of model-free </a:t>
            </a:r>
            <a:r>
              <a:rPr lang="it-IT" dirty="0" err="1"/>
              <a:t>reinforcement</a:t>
            </a:r>
            <a:r>
              <a:rPr lang="it-IT" dirty="0"/>
              <a:t> learning </a:t>
            </a:r>
            <a:r>
              <a:rPr lang="it-IT" dirty="0" err="1"/>
              <a:t>algorithms</a:t>
            </a:r>
            <a:r>
              <a:rPr lang="it-IT" dirty="0"/>
              <a:t> in </a:t>
            </a:r>
            <a:r>
              <a:rPr lang="it-IT" dirty="0" err="1"/>
              <a:t>which</a:t>
            </a:r>
            <a:r>
              <a:rPr lang="it-IT" dirty="0"/>
              <a:t> </a:t>
            </a:r>
            <a:r>
              <a:rPr lang="it-IT" b="1" dirty="0"/>
              <a:t>a </a:t>
            </a:r>
            <a:r>
              <a:rPr lang="en-GB" b="1" dirty="0"/>
              <a:t>neural network replaces the Q-table </a:t>
            </a:r>
            <a:r>
              <a:rPr lang="en-GB" dirty="0"/>
              <a:t>and maps input states to (action, Q-value) pairs for each possible action.</a:t>
            </a:r>
          </a:p>
          <a:p>
            <a:r>
              <a:rPr lang="en-GB" dirty="0">
                <a:sym typeface="Wingdings" panose="05000000000000000000" pitchFamily="2" charset="2"/>
              </a:rPr>
              <a:t>When t</a:t>
            </a:r>
            <a:r>
              <a:rPr lang="it-IT" dirty="0">
                <a:sym typeface="Wingdings" panose="05000000000000000000" pitchFamily="2" charset="2"/>
              </a:rPr>
              <a: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of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dirty="0">
                <a:sym typeface="Wingdings" panose="05000000000000000000" pitchFamily="2" charset="2"/>
              </a:rPr>
              <a:t>, the </a:t>
            </a:r>
            <a:r>
              <a:rPr lang="it-IT" dirty="0" err="1">
                <a:sym typeface="Wingdings" panose="05000000000000000000" pitchFamily="2" charset="2"/>
              </a:rPr>
              <a:t>amount</a:t>
            </a:r>
            <a:r>
              <a:rPr lang="it-IT" dirty="0">
                <a:sym typeface="Wingdings" panose="05000000000000000000" pitchFamily="2" charset="2"/>
              </a:rPr>
              <a:t> of time </a:t>
            </a:r>
            <a:r>
              <a:rPr lang="it-IT" dirty="0" err="1">
                <a:sym typeface="Wingdings" panose="05000000000000000000" pitchFamily="2" charset="2"/>
              </a:rPr>
              <a:t>required</a:t>
            </a:r>
            <a:r>
              <a:rPr lang="it-IT" dirty="0">
                <a:sym typeface="Wingdings" panose="05000000000000000000" pitchFamily="2" charset="2"/>
              </a:rPr>
              <a:t> to </a:t>
            </a:r>
            <a:r>
              <a:rPr lang="it-IT" dirty="0" err="1">
                <a:sym typeface="Wingdings" panose="05000000000000000000" pitchFamily="2" charset="2"/>
              </a:rPr>
              <a:t>explore</a:t>
            </a:r>
            <a:r>
              <a:rPr lang="it-IT" dirty="0">
                <a:sym typeface="Wingdings" panose="05000000000000000000" pitchFamily="2" charset="2"/>
              </a:rPr>
              <a:t> </a:t>
            </a:r>
            <a:r>
              <a:rPr lang="it-IT" dirty="0" err="1">
                <a:sym typeface="Wingdings" panose="05000000000000000000" pitchFamily="2" charset="2"/>
              </a:rPr>
              <a:t>each</a:t>
            </a:r>
            <a:r>
              <a:rPr lang="it-IT" dirty="0">
                <a:sym typeface="Wingdings" panose="05000000000000000000" pitchFamily="2" charset="2"/>
              </a:rPr>
              <a:t> state to create the Q-</a:t>
            </a:r>
            <a:r>
              <a:rPr lang="it-IT" dirty="0" err="1">
                <a:sym typeface="Wingdings" panose="05000000000000000000" pitchFamily="2" charset="2"/>
              </a:rPr>
              <a:t>table</a:t>
            </a:r>
            <a:r>
              <a:rPr lang="it-IT" dirty="0">
                <a:sym typeface="Wingdings" panose="05000000000000000000" pitchFamily="2" charset="2"/>
              </a:rPr>
              <a:t> </a:t>
            </a:r>
            <a:r>
              <a:rPr lang="it-IT" dirty="0" err="1">
                <a:sym typeface="Wingdings" panose="05000000000000000000" pitchFamily="2" charset="2"/>
              </a:rPr>
              <a:t>would</a:t>
            </a:r>
            <a:r>
              <a:rPr lang="it-IT" dirty="0">
                <a:sym typeface="Wingdings" panose="05000000000000000000" pitchFamily="2" charset="2"/>
              </a:rPr>
              <a:t> be </a:t>
            </a:r>
            <a:r>
              <a:rPr lang="it-IT" dirty="0" err="1">
                <a:sym typeface="Wingdings" panose="05000000000000000000" pitchFamily="2" charset="2"/>
              </a:rPr>
              <a:t>unrealistic</a:t>
            </a:r>
            <a:r>
              <a:rPr lang="it-IT" dirty="0">
                <a:sym typeface="Wingdings" panose="05000000000000000000" pitchFamily="2" charset="2"/>
              </a:rPr>
              <a:t>. </a:t>
            </a:r>
            <a:r>
              <a:rPr lang="it-IT" dirty="0" err="1">
                <a:sym typeface="Wingdings" panose="05000000000000000000" pitchFamily="2" charset="2"/>
              </a:rPr>
              <a:t>Therefore</a:t>
            </a:r>
            <a:r>
              <a:rPr lang="it-IT" dirty="0">
                <a:sym typeface="Wingdings" panose="05000000000000000000" pitchFamily="2" charset="2"/>
              </a:rPr>
              <a:t>, D</a:t>
            </a:r>
            <a:r>
              <a:rPr lang="it-IT" dirty="0"/>
              <a:t>eep </a:t>
            </a:r>
            <a:r>
              <a:rPr lang="it-IT" dirty="0" err="1"/>
              <a:t>Reinforcement</a:t>
            </a:r>
            <a:r>
              <a:rPr lang="it-IT" dirty="0"/>
              <a:t> Learning techniques are </a:t>
            </a:r>
            <a:r>
              <a:rPr lang="it-IT" dirty="0" err="1"/>
              <a:t>used</a:t>
            </a:r>
            <a:r>
              <a:rPr lang="it-IT" dirty="0"/>
              <a:t> to </a:t>
            </a:r>
            <a:r>
              <a:rPr lang="it-IT" b="1" dirty="0" err="1"/>
              <a:t>approximate</a:t>
            </a:r>
            <a:r>
              <a:rPr lang="it-IT" b="1" dirty="0"/>
              <a:t> the Q-</a:t>
            </a:r>
            <a:r>
              <a:rPr lang="it-IT" b="1" dirty="0" err="1"/>
              <a:t>values</a:t>
            </a:r>
            <a:r>
              <a:rPr lang="it-IT" b="1" dirty="0"/>
              <a:t> with a </a:t>
            </a:r>
            <a:r>
              <a:rPr lang="it-IT" b="1" dirty="0" err="1"/>
              <a:t>neural</a:t>
            </a:r>
            <a:r>
              <a:rPr lang="it-IT" b="1" dirty="0"/>
              <a:t> network</a:t>
            </a:r>
            <a:r>
              <a:rPr lang="it-IT" dirty="0"/>
              <a:t>.</a:t>
            </a:r>
            <a:endParaRPr lang="en-GB" dirty="0"/>
          </a:p>
        </p:txBody>
      </p:sp>
      <p:pic>
        <p:nvPicPr>
          <p:cNvPr id="4" name="Immagine 3">
            <a:extLst>
              <a:ext uri="{FF2B5EF4-FFF2-40B4-BE49-F238E27FC236}">
                <a16:creationId xmlns:a16="http://schemas.microsoft.com/office/drawing/2014/main" id="{23046521-3940-4402-B759-34079EB32986}"/>
              </a:ext>
            </a:extLst>
          </p:cNvPr>
          <p:cNvPicPr>
            <a:picLocks noChangeAspect="1"/>
          </p:cNvPicPr>
          <p:nvPr/>
        </p:nvPicPr>
        <p:blipFill>
          <a:blip r:embed="rId2"/>
          <a:stretch>
            <a:fillRect/>
          </a:stretch>
        </p:blipFill>
        <p:spPr>
          <a:xfrm>
            <a:off x="5500373" y="1885210"/>
            <a:ext cx="6699472" cy="4396040"/>
          </a:xfrm>
          <a:prstGeom prst="rect">
            <a:avLst/>
          </a:prstGeom>
        </p:spPr>
      </p:pic>
    </p:spTree>
    <p:extLst>
      <p:ext uri="{BB962C8B-B14F-4D97-AF65-F5344CB8AC3E}">
        <p14:creationId xmlns:p14="http://schemas.microsoft.com/office/powerpoint/2010/main" val="295709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6D7FA8F-3552-4374-A727-B63043BE4922}"/>
              </a:ext>
            </a:extLst>
          </p:cNvPr>
          <p:cNvSpPr>
            <a:spLocks noGrp="1"/>
          </p:cNvSpPr>
          <p:nvPr>
            <p:ph type="title"/>
          </p:nvPr>
        </p:nvSpPr>
        <p:spPr/>
        <p:txBody>
          <a:bodyPr/>
          <a:lstStyle/>
          <a:p>
            <a:pPr marL="1371600" indent="-1371600">
              <a:buFont typeface="+mj-lt"/>
              <a:buAutoNum type="arabicPeriod"/>
            </a:pPr>
            <a:r>
              <a:rPr lang="it-IT" dirty="0" err="1"/>
              <a:t>Introduction</a:t>
            </a:r>
            <a:endParaRPr lang="en-GB" dirty="0"/>
          </a:p>
        </p:txBody>
      </p:sp>
    </p:spTree>
    <p:extLst>
      <p:ext uri="{BB962C8B-B14F-4D97-AF65-F5344CB8AC3E}">
        <p14:creationId xmlns:p14="http://schemas.microsoft.com/office/powerpoint/2010/main" val="59031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580D3-29F4-417C-8A53-E863E4438D6A}"/>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ACC01FE4-0DAB-4942-913A-9F6BE50C03B0}"/>
              </a:ext>
            </a:extLst>
          </p:cNvPr>
          <p:cNvSpPr>
            <a:spLocks noGrp="1"/>
          </p:cNvSpPr>
          <p:nvPr>
            <p:ph idx="1"/>
          </p:nvPr>
        </p:nvSpPr>
        <p:spPr>
          <a:xfrm>
            <a:off x="1097280" y="1805976"/>
            <a:ext cx="10058400" cy="4541815"/>
          </a:xfrm>
        </p:spPr>
        <p:txBody>
          <a:bodyPr>
            <a:normAutofit lnSpcReduction="10000"/>
          </a:bodyPr>
          <a:lstStyle/>
          <a:p>
            <a:pPr marL="0" indent="0">
              <a:buNone/>
            </a:pPr>
            <a:r>
              <a:rPr lang="it-IT" dirty="0"/>
              <a:t>To </a:t>
            </a:r>
            <a:r>
              <a:rPr lang="it-IT" dirty="0" err="1"/>
              <a:t>obtain</a:t>
            </a:r>
            <a:r>
              <a:rPr lang="it-IT" dirty="0"/>
              <a:t> a more </a:t>
            </a:r>
            <a:r>
              <a:rPr lang="it-IT" dirty="0" err="1"/>
              <a:t>stable</a:t>
            </a:r>
            <a:r>
              <a:rPr lang="it-IT" dirty="0"/>
              <a:t> training </a:t>
            </a:r>
            <a:r>
              <a:rPr lang="it-IT" dirty="0" err="1"/>
              <a:t>process</a:t>
            </a:r>
            <a:r>
              <a:rPr lang="it-IT" dirty="0"/>
              <a:t>, 2 networks are </a:t>
            </a:r>
            <a:r>
              <a:rPr lang="it-IT" dirty="0" err="1"/>
              <a:t>used</a:t>
            </a:r>
            <a:r>
              <a:rPr lang="it-IT" dirty="0"/>
              <a:t>: the </a:t>
            </a:r>
            <a:r>
              <a:rPr lang="it-IT" b="1" dirty="0"/>
              <a:t>target</a:t>
            </a:r>
            <a:r>
              <a:rPr lang="it-IT" dirty="0"/>
              <a:t> and the </a:t>
            </a:r>
            <a:r>
              <a:rPr lang="it-IT" b="1" dirty="0" err="1"/>
              <a:t>prediction</a:t>
            </a:r>
            <a:r>
              <a:rPr lang="it-IT" dirty="0"/>
              <a:t> </a:t>
            </a:r>
            <a:r>
              <a:rPr lang="it-IT" b="1" dirty="0"/>
              <a:t>network</a:t>
            </a:r>
            <a:r>
              <a:rPr lang="it-IT" dirty="0"/>
              <a:t>. </a:t>
            </a:r>
            <a:r>
              <a:rPr lang="en-GB" dirty="0"/>
              <a:t>The steps involved in a DQN algorithm become:</a:t>
            </a:r>
          </a:p>
          <a:p>
            <a:pPr marL="457200" indent="-457200">
              <a:buFont typeface="+mj-lt"/>
              <a:buAutoNum type="arabicPeriod"/>
            </a:pPr>
            <a:r>
              <a:rPr lang="en-GB" dirty="0" err="1"/>
              <a:t>Preprocess</a:t>
            </a:r>
            <a:r>
              <a:rPr lang="en-GB" dirty="0"/>
              <a:t> and feed the state S to the DQN, which will return the Q-values of all possible actions in the state</a:t>
            </a:r>
          </a:p>
          <a:p>
            <a:pPr marL="457200" indent="-457200">
              <a:buFont typeface="+mj-lt"/>
              <a:buAutoNum type="arabicPeriod"/>
            </a:pPr>
            <a:r>
              <a:rPr lang="en-GB" dirty="0"/>
              <a:t>Select an action A using the </a:t>
            </a:r>
            <a:r>
              <a:rPr lang="en-GB" b="1" dirty="0"/>
              <a:t>epsilon-greedy policy</a:t>
            </a:r>
          </a:p>
          <a:p>
            <a:pPr marL="457200" indent="-457200">
              <a:buFont typeface="+mj-lt"/>
              <a:buAutoNum type="arabicPeriod"/>
            </a:pPr>
            <a:r>
              <a:rPr lang="en-GB" dirty="0"/>
              <a:t>Perform action A, move to a new state S’ and receive a reward R. We store this transition in a </a:t>
            </a:r>
            <a:r>
              <a:rPr lang="en-GB" b="1" dirty="0"/>
              <a:t>replay buffer </a:t>
            </a:r>
            <a:r>
              <a:rPr lang="en-GB" dirty="0"/>
              <a:t>as &lt;S, A, R, S’&gt;</a:t>
            </a:r>
          </a:p>
          <a:p>
            <a:pPr marL="457200" indent="-457200">
              <a:buFont typeface="+mj-lt"/>
              <a:buAutoNum type="arabicPeriod"/>
            </a:pPr>
            <a:r>
              <a:rPr lang="en-GB" dirty="0"/>
              <a:t>Sample some random batches of transitions from the replay buffer and calculate the </a:t>
            </a:r>
            <a:r>
              <a:rPr lang="en-GB" b="1" dirty="0"/>
              <a:t>loss</a:t>
            </a:r>
            <a:r>
              <a:rPr lang="en-GB" dirty="0"/>
              <a:t> (</a:t>
            </a:r>
            <a:r>
              <a:rPr lang="en-GB" b="1" dirty="0"/>
              <a:t>MSE</a:t>
            </a:r>
            <a:r>
              <a:rPr lang="en-GB" dirty="0"/>
              <a:t> of the predicted Q-value and the target Q-value given by the Bellman Equation)</a:t>
            </a:r>
          </a:p>
          <a:p>
            <a:pPr marL="457200" indent="-457200">
              <a:buFont typeface="+mj-lt"/>
              <a:buAutoNum type="arabicPeriod"/>
            </a:pPr>
            <a:r>
              <a:rPr lang="en-GB" dirty="0"/>
              <a:t>Perform gradient descent with respect to actual network parameters in order to minimize the loss</a:t>
            </a:r>
          </a:p>
          <a:p>
            <a:pPr marL="457200" indent="-457200">
              <a:buFont typeface="+mj-lt"/>
              <a:buAutoNum type="arabicPeriod"/>
            </a:pPr>
            <a:r>
              <a:rPr lang="en-GB" dirty="0"/>
              <a:t>After every C iterations, </a:t>
            </a:r>
            <a:r>
              <a:rPr lang="en-GB" b="1" dirty="0"/>
              <a:t>copy actual network weights to the target network weights</a:t>
            </a:r>
          </a:p>
          <a:p>
            <a:pPr marL="457200" indent="-457200">
              <a:buFont typeface="+mj-lt"/>
              <a:buAutoNum type="arabicPeriod"/>
            </a:pPr>
            <a:r>
              <a:rPr lang="en-GB" dirty="0"/>
              <a:t>Repeat these steps for M episodes</a:t>
            </a:r>
          </a:p>
          <a:p>
            <a:pPr marL="0" indent="0">
              <a:buNone/>
            </a:pPr>
            <a:endParaRPr lang="en-GB" dirty="0"/>
          </a:p>
        </p:txBody>
      </p:sp>
    </p:spTree>
    <p:extLst>
      <p:ext uri="{BB962C8B-B14F-4D97-AF65-F5344CB8AC3E}">
        <p14:creationId xmlns:p14="http://schemas.microsoft.com/office/powerpoint/2010/main" val="331323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a:xfrm>
            <a:off x="1097280" y="1845733"/>
            <a:ext cx="10058400" cy="4435797"/>
          </a:xfrm>
        </p:spPr>
        <p:txBody>
          <a:bodyPr>
            <a:normAutofit/>
          </a:bodyPr>
          <a:lstStyle/>
          <a:p>
            <a:pPr marL="0" indent="0">
              <a:buNone/>
            </a:pPr>
            <a:r>
              <a:rPr lang="it-IT" dirty="0"/>
              <a:t>In </a:t>
            </a:r>
            <a:r>
              <a:rPr lang="it-IT" dirty="0" err="1"/>
              <a:t>our</a:t>
            </a:r>
            <a:r>
              <a:rPr lang="it-IT" dirty="0"/>
              <a:t> system, </a:t>
            </a:r>
            <a:r>
              <a:rPr lang="it-IT" b="1" dirty="0"/>
              <a:t>a state S </a:t>
            </a:r>
            <a:r>
              <a:rPr lang="it-IT" b="1" dirty="0" err="1"/>
              <a:t>is</a:t>
            </a:r>
            <a:r>
              <a:rPr lang="it-IT" b="1" dirty="0"/>
              <a:t> </a:t>
            </a:r>
            <a:r>
              <a:rPr lang="it-IT" b="1" dirty="0" err="1"/>
              <a:t>defined</a:t>
            </a:r>
            <a:r>
              <a:rPr lang="it-IT" b="1" dirty="0"/>
              <a:t> by a </a:t>
            </a:r>
            <a:r>
              <a:rPr lang="it-IT" b="1" dirty="0" err="1"/>
              <a:t>particular</a:t>
            </a:r>
            <a:r>
              <a:rPr lang="it-IT" b="1" dirty="0"/>
              <a:t> </a:t>
            </a:r>
            <a:r>
              <a:rPr lang="it-IT" b="1" dirty="0" err="1"/>
              <a:t>combination</a:t>
            </a:r>
            <a:r>
              <a:rPr lang="it-IT" b="1" dirty="0"/>
              <a:t> of the 4 </a:t>
            </a:r>
            <a:r>
              <a:rPr lang="it-IT" b="1" dirty="0" err="1"/>
              <a:t>parameters</a:t>
            </a:r>
            <a:r>
              <a:rPr lang="it-IT" b="1" dirty="0"/>
              <a:t> </a:t>
            </a:r>
            <a:r>
              <a:rPr lang="it-IT" b="1" dirty="0" err="1"/>
              <a:t>values</a:t>
            </a:r>
            <a:r>
              <a:rPr lang="it-IT" dirty="0"/>
              <a:t>.</a:t>
            </a:r>
          </a:p>
          <a:p>
            <a:pPr>
              <a:buFont typeface="Arial" panose="020B0604020202020204" pitchFamily="34" charset="0"/>
              <a:buChar char="•"/>
            </a:pPr>
            <a:r>
              <a:rPr lang="it-IT" dirty="0"/>
              <a:t> The temperature </a:t>
            </a:r>
            <a:r>
              <a:rPr lang="it-IT" dirty="0" err="1"/>
              <a:t>parameter</a:t>
            </a:r>
            <a:r>
              <a:rPr lang="it-IT" dirty="0"/>
              <a:t> can assume </a:t>
            </a:r>
            <a:r>
              <a:rPr lang="it-IT" dirty="0" err="1"/>
              <a:t>values</a:t>
            </a:r>
            <a:r>
              <a:rPr lang="it-IT" dirty="0"/>
              <a:t> in the </a:t>
            </a:r>
            <a:r>
              <a:rPr lang="it-IT" dirty="0" err="1"/>
              <a:t>continuous</a:t>
            </a:r>
            <a:r>
              <a:rPr lang="it-IT" dirty="0"/>
              <a:t> domain (infinite </a:t>
            </a:r>
            <a:r>
              <a:rPr lang="it-IT" dirty="0" err="1"/>
              <a:t>values</a:t>
            </a:r>
            <a:r>
              <a:rPr lang="it-IT" dirty="0"/>
              <a:t>): </a:t>
            </a:r>
            <a:r>
              <a:rPr lang="it-IT" dirty="0" err="1"/>
              <a:t>it</a:t>
            </a:r>
            <a:r>
              <a:rPr lang="it-IT" dirty="0"/>
              <a:t> must be </a:t>
            </a:r>
            <a:r>
              <a:rPr lang="it-IT" dirty="0" err="1"/>
              <a:t>discretized</a:t>
            </a:r>
            <a:endParaRPr lang="it-IT" dirty="0"/>
          </a:p>
          <a:p>
            <a:pPr>
              <a:buFont typeface="Arial" panose="020B0604020202020204" pitchFamily="34" charset="0"/>
              <a:buChar char="•"/>
            </a:pPr>
            <a:r>
              <a:rPr lang="it-IT" dirty="0"/>
              <a:t> The light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wind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a:t>
            </a:r>
            <a:r>
              <a:rPr lang="it-IT" dirty="0" err="1"/>
              <a:t>OpenWeather</a:t>
            </a:r>
            <a:r>
              <a:rPr lang="it-IT" dirty="0"/>
              <a:t> </a:t>
            </a:r>
            <a:r>
              <a:rPr lang="it-IT" dirty="0" err="1"/>
              <a:t>codes</a:t>
            </a:r>
            <a:r>
              <a:rPr lang="it-IT" dirty="0"/>
              <a:t> are </a:t>
            </a:r>
            <a:r>
              <a:rPr lang="it-IT" dirty="0" err="1"/>
              <a:t>hundreds</a:t>
            </a:r>
            <a:endParaRPr lang="it-IT" dirty="0"/>
          </a:p>
          <a:p>
            <a:pPr>
              <a:buFont typeface="Arial" panose="020B0604020202020204" pitchFamily="34" charset="0"/>
              <a:buChar char="•"/>
            </a:pPr>
            <a:endParaRPr lang="it-IT" dirty="0"/>
          </a:p>
          <a:p>
            <a:pPr marL="0" indent="0">
              <a:buNone/>
            </a:pPr>
            <a:r>
              <a:rPr lang="it-IT" dirty="0">
                <a:sym typeface="Wingdings" panose="05000000000000000000" pitchFamily="2" charset="2"/>
              </a:rPr>
              <a:t> The </a:t>
            </a:r>
            <a:r>
              <a:rPr lang="it-IT" b="1" dirty="0" err="1">
                <a:sym typeface="Wingdings" panose="05000000000000000000" pitchFamily="2" charset="2"/>
              </a:rPr>
              <a:t>number</a:t>
            </a:r>
            <a:r>
              <a:rPr lang="it-IT" b="1" dirty="0">
                <a:sym typeface="Wingdings" panose="05000000000000000000" pitchFamily="2" charset="2"/>
              </a:rPr>
              <a:t> of the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of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b="1" dirty="0">
                <a:sym typeface="Wingdings" panose="05000000000000000000" pitchFamily="2" charset="2"/>
              </a:rPr>
              <a:t>. </a:t>
            </a:r>
            <a:r>
              <a:rPr lang="it-IT" dirty="0" err="1">
                <a:sym typeface="Wingdings" panose="05000000000000000000" pitchFamily="2" charset="2"/>
              </a:rPr>
              <a:t>Therefore</a:t>
            </a:r>
            <a:r>
              <a:rPr lang="it-IT" dirty="0">
                <a:sym typeface="Wingdings" panose="05000000000000000000" pitchFamily="2" charset="2"/>
              </a:rPr>
              <a:t>, D</a:t>
            </a:r>
            <a:r>
              <a:rPr lang="it-IT" dirty="0"/>
              <a:t>eep </a:t>
            </a:r>
            <a:r>
              <a:rPr lang="it-IT" dirty="0" err="1"/>
              <a:t>Reinforcement</a:t>
            </a:r>
            <a:r>
              <a:rPr lang="it-IT" dirty="0"/>
              <a:t> Learning techniques are </a:t>
            </a:r>
            <a:r>
              <a:rPr lang="it-IT" dirty="0" err="1"/>
              <a:t>needed</a:t>
            </a:r>
            <a:r>
              <a:rPr lang="it-IT" dirty="0"/>
              <a:t> to </a:t>
            </a:r>
            <a:r>
              <a:rPr lang="it-IT" b="1" dirty="0" err="1"/>
              <a:t>approximate</a:t>
            </a:r>
            <a:r>
              <a:rPr lang="it-IT" b="1" dirty="0"/>
              <a:t> the Q-</a:t>
            </a:r>
            <a:r>
              <a:rPr lang="it-IT" b="1" dirty="0" err="1"/>
              <a:t>values</a:t>
            </a:r>
            <a:r>
              <a:rPr lang="it-IT" b="1" dirty="0"/>
              <a:t> with a </a:t>
            </a:r>
            <a:r>
              <a:rPr lang="it-IT" b="1" dirty="0" err="1"/>
              <a:t>neural</a:t>
            </a:r>
            <a:r>
              <a:rPr lang="it-IT" b="1" dirty="0"/>
              <a:t> network</a:t>
            </a:r>
            <a:r>
              <a:rPr lang="it-IT" dirty="0"/>
              <a:t>. </a:t>
            </a:r>
            <a:r>
              <a:rPr lang="it-IT" dirty="0" err="1"/>
              <a:t>We</a:t>
            </a:r>
            <a:r>
              <a:rPr lang="it-IT" dirty="0"/>
              <a:t> </a:t>
            </a:r>
            <a:r>
              <a:rPr lang="it-IT" dirty="0" err="1"/>
              <a:t>suggest</a:t>
            </a:r>
            <a:r>
              <a:rPr lang="it-IT" dirty="0"/>
              <a:t> </a:t>
            </a:r>
            <a:r>
              <a:rPr lang="it-IT" dirty="0" err="1"/>
              <a:t>using</a:t>
            </a:r>
            <a:r>
              <a:rPr lang="it-IT" dirty="0"/>
              <a:t> </a:t>
            </a:r>
            <a:r>
              <a:rPr lang="it-IT" b="1" dirty="0"/>
              <a:t>a DQN for </a:t>
            </a:r>
            <a:r>
              <a:rPr lang="it-IT" b="1" dirty="0" err="1"/>
              <a:t>each</a:t>
            </a:r>
            <a:r>
              <a:rPr lang="it-IT" b="1" dirty="0"/>
              <a:t> house</a:t>
            </a:r>
            <a:r>
              <a:rPr lang="it-IT" dirty="0"/>
              <a:t>, </a:t>
            </a:r>
            <a:r>
              <a:rPr lang="it-IT" dirty="0" err="1"/>
              <a:t>which</a:t>
            </a:r>
            <a:r>
              <a:rPr lang="it-IT" dirty="0"/>
              <a:t> </a:t>
            </a:r>
            <a:r>
              <a:rPr lang="it-IT" dirty="0" err="1"/>
              <a:t>gives</a:t>
            </a:r>
            <a:r>
              <a:rPr lang="it-IT" dirty="0"/>
              <a:t> in output, for a </a:t>
            </a:r>
            <a:r>
              <a:rPr lang="it-IT" dirty="0" err="1"/>
              <a:t>particular</a:t>
            </a:r>
            <a:r>
              <a:rPr lang="it-IT" dirty="0"/>
              <a:t> state, the action to be </a:t>
            </a:r>
            <a:r>
              <a:rPr lang="it-IT" dirty="0" err="1"/>
              <a:t>performed</a:t>
            </a:r>
            <a:r>
              <a:rPr lang="it-IT" dirty="0"/>
              <a:t> for </a:t>
            </a:r>
            <a:r>
              <a:rPr lang="it-IT" dirty="0" err="1"/>
              <a:t>all</a:t>
            </a:r>
            <a:r>
              <a:rPr lang="it-IT" dirty="0"/>
              <a:t> the windows of the house.</a:t>
            </a:r>
          </a:p>
        </p:txBody>
      </p:sp>
    </p:spTree>
    <p:extLst>
      <p:ext uri="{BB962C8B-B14F-4D97-AF65-F5344CB8AC3E}">
        <p14:creationId xmlns:p14="http://schemas.microsoft.com/office/powerpoint/2010/main" val="785582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0F64C-B0AF-4316-8F3E-BB8D0037E3DE}"/>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r>
              <a:rPr lang="it-IT" dirty="0"/>
              <a:t> (1)</a:t>
            </a:r>
            <a:endParaRPr lang="en-GB" dirty="0"/>
          </a:p>
        </p:txBody>
      </p:sp>
      <p:sp>
        <p:nvSpPr>
          <p:cNvPr id="3" name="Segnaposto contenuto 2">
            <a:extLst>
              <a:ext uri="{FF2B5EF4-FFF2-40B4-BE49-F238E27FC236}">
                <a16:creationId xmlns:a16="http://schemas.microsoft.com/office/drawing/2014/main" id="{3737A4F4-C765-4B18-A1F0-D0D388281CA7}"/>
              </a:ext>
            </a:extLst>
          </p:cNvPr>
          <p:cNvSpPr>
            <a:spLocks noGrp="1"/>
          </p:cNvSpPr>
          <p:nvPr>
            <p:ph idx="1"/>
          </p:nvPr>
        </p:nvSpPr>
        <p:spPr>
          <a:xfrm>
            <a:off x="1097280" y="1845734"/>
            <a:ext cx="10058400" cy="4435796"/>
          </a:xfrm>
        </p:spPr>
        <p:txBody>
          <a:bodyPr>
            <a:normAutofit lnSpcReduction="10000"/>
          </a:bodyPr>
          <a:lstStyle/>
          <a:p>
            <a:pPr>
              <a:buFont typeface="Arial" panose="020B0604020202020204" pitchFamily="34" charset="0"/>
              <a:buChar char="•"/>
            </a:pPr>
            <a:r>
              <a:rPr lang="it-IT" dirty="0"/>
              <a:t> </a:t>
            </a:r>
            <a:r>
              <a:rPr lang="it-IT" dirty="0" err="1"/>
              <a:t>We</a:t>
            </a:r>
            <a:r>
              <a:rPr lang="it-IT" dirty="0"/>
              <a:t> </a:t>
            </a:r>
            <a:r>
              <a:rPr lang="it-IT" dirty="0" err="1"/>
              <a:t>need</a:t>
            </a:r>
            <a:r>
              <a:rPr lang="it-IT" dirty="0"/>
              <a:t> to </a:t>
            </a:r>
            <a:r>
              <a:rPr lang="it-IT" b="1" dirty="0" err="1"/>
              <a:t>discretize</a:t>
            </a:r>
            <a:r>
              <a:rPr lang="it-IT" dirty="0"/>
              <a:t> in </a:t>
            </a:r>
            <a:r>
              <a:rPr lang="it-IT" dirty="0" err="1"/>
              <a:t>bins</a:t>
            </a:r>
            <a:r>
              <a:rPr lang="it-IT" dirty="0"/>
              <a:t> the </a:t>
            </a:r>
            <a:r>
              <a:rPr lang="it-IT" dirty="0" err="1"/>
              <a:t>possible</a:t>
            </a:r>
            <a:r>
              <a:rPr lang="it-IT" dirty="0"/>
              <a:t> </a:t>
            </a:r>
            <a:r>
              <a:rPr lang="it-IT" dirty="0" err="1"/>
              <a:t>values</a:t>
            </a:r>
            <a:r>
              <a:rPr lang="it-IT" dirty="0"/>
              <a:t> of the temperature </a:t>
            </a:r>
            <a:r>
              <a:rPr lang="it-IT" dirty="0" err="1"/>
              <a:t>parameter</a:t>
            </a:r>
            <a:r>
              <a:rPr lang="it-IT" dirty="0"/>
              <a:t>, so </a:t>
            </a:r>
            <a:r>
              <a:rPr lang="it-IT" dirty="0" err="1"/>
              <a:t>that</a:t>
            </a:r>
            <a:r>
              <a:rPr lang="it-IT" dirty="0"/>
              <a:t> the </a:t>
            </a:r>
            <a:r>
              <a:rPr lang="it-IT" dirty="0" err="1"/>
              <a:t>number</a:t>
            </a:r>
            <a:r>
              <a:rPr lang="it-IT" dirty="0"/>
              <a:t> of </a:t>
            </a:r>
            <a:r>
              <a:rPr lang="it-IT" dirty="0" err="1"/>
              <a:t>possible</a:t>
            </a:r>
            <a:r>
              <a:rPr lang="it-IT" dirty="0"/>
              <a:t> </a:t>
            </a:r>
            <a:r>
              <a:rPr lang="it-IT" dirty="0" err="1"/>
              <a:t>states</a:t>
            </a:r>
            <a:r>
              <a:rPr lang="it-IT" dirty="0"/>
              <a:t> </a:t>
            </a:r>
            <a:r>
              <a:rPr lang="it-IT" dirty="0" err="1"/>
              <a:t>is</a:t>
            </a:r>
            <a:r>
              <a:rPr lang="it-IT" dirty="0"/>
              <a:t> </a:t>
            </a:r>
            <a:r>
              <a:rPr lang="it-IT" dirty="0" err="1"/>
              <a:t>not</a:t>
            </a:r>
            <a:r>
              <a:rPr lang="it-IT" dirty="0"/>
              <a:t> infinite (</a:t>
            </a:r>
            <a:r>
              <a:rPr lang="it-IT" dirty="0" err="1"/>
              <a:t>though</a:t>
            </a:r>
            <a:r>
              <a:rPr lang="it-IT" dirty="0"/>
              <a:t> </a:t>
            </a:r>
            <a:r>
              <a:rPr lang="it-IT" dirty="0" err="1"/>
              <a:t>very</a:t>
            </a:r>
            <a:r>
              <a:rPr lang="it-IT" dirty="0"/>
              <a:t> high). </a:t>
            </a:r>
            <a:r>
              <a:rPr lang="it-IT" dirty="0" err="1"/>
              <a:t>We</a:t>
            </a:r>
            <a:r>
              <a:rPr lang="it-IT" dirty="0"/>
              <a:t> </a:t>
            </a:r>
            <a:r>
              <a:rPr lang="it-IT" dirty="0" err="1"/>
              <a:t>should</a:t>
            </a:r>
            <a:r>
              <a:rPr lang="it-IT" dirty="0"/>
              <a:t> </a:t>
            </a:r>
            <a:r>
              <a:rPr lang="it-IT" dirty="0" err="1"/>
              <a:t>also</a:t>
            </a:r>
            <a:r>
              <a:rPr lang="it-IT" dirty="0"/>
              <a:t> </a:t>
            </a:r>
            <a:r>
              <a:rPr lang="it-IT" dirty="0" err="1"/>
              <a:t>apply</a:t>
            </a:r>
            <a:r>
              <a:rPr lang="it-IT" dirty="0"/>
              <a:t> the </a:t>
            </a:r>
            <a:r>
              <a:rPr lang="it-IT" dirty="0" err="1"/>
              <a:t>same</a:t>
            </a:r>
            <a:r>
              <a:rPr lang="it-IT" dirty="0"/>
              <a:t> </a:t>
            </a:r>
            <a:r>
              <a:rPr lang="it-IT" dirty="0" err="1"/>
              <a:t>process</a:t>
            </a:r>
            <a:r>
              <a:rPr lang="it-IT" dirty="0"/>
              <a:t> to the </a:t>
            </a:r>
            <a:r>
              <a:rPr lang="it-IT" dirty="0" err="1"/>
              <a:t>other</a:t>
            </a:r>
            <a:r>
              <a:rPr lang="it-IT" dirty="0"/>
              <a:t> </a:t>
            </a:r>
            <a:r>
              <a:rPr lang="it-IT" dirty="0" err="1"/>
              <a:t>parameters</a:t>
            </a:r>
            <a:r>
              <a:rPr lang="it-IT" dirty="0"/>
              <a:t> to </a:t>
            </a:r>
            <a:r>
              <a:rPr lang="it-IT" dirty="0" err="1"/>
              <a:t>decrease</a:t>
            </a:r>
            <a:r>
              <a:rPr lang="it-IT" dirty="0"/>
              <a:t> the </a:t>
            </a:r>
            <a:r>
              <a:rPr lang="it-IT" dirty="0" err="1"/>
              <a:t>number</a:t>
            </a:r>
            <a:r>
              <a:rPr lang="it-IT" dirty="0"/>
              <a:t> of </a:t>
            </a:r>
            <a:r>
              <a:rPr lang="it-IT" dirty="0" err="1"/>
              <a:t>possible</a:t>
            </a:r>
            <a:r>
              <a:rPr lang="it-IT" dirty="0"/>
              <a:t> </a:t>
            </a:r>
            <a:r>
              <a:rPr lang="it-IT" dirty="0" err="1"/>
              <a:t>states</a:t>
            </a:r>
            <a:r>
              <a:rPr lang="it-IT" dirty="0"/>
              <a:t> and </a:t>
            </a:r>
            <a:r>
              <a:rPr lang="it-IT" dirty="0" err="1"/>
              <a:t>avoid</a:t>
            </a:r>
            <a:r>
              <a:rPr lang="it-IT" dirty="0"/>
              <a:t> </a:t>
            </a:r>
            <a:r>
              <a:rPr lang="it-IT" dirty="0" err="1"/>
              <a:t>overfitting</a:t>
            </a:r>
            <a:endParaRPr lang="it-IT" dirty="0"/>
          </a:p>
          <a:p>
            <a:pPr>
              <a:buFont typeface="Arial" panose="020B0604020202020204" pitchFamily="34" charset="0"/>
              <a:buChar char="•"/>
            </a:pPr>
            <a:r>
              <a:rPr lang="it-IT" dirty="0"/>
              <a:t> A </a:t>
            </a:r>
            <a:r>
              <a:rPr lang="it-IT" b="1" dirty="0"/>
              <a:t>positive </a:t>
            </a:r>
            <a:r>
              <a:rPr lang="it-IT" b="1" dirty="0" err="1"/>
              <a:t>reward</a:t>
            </a:r>
            <a:r>
              <a:rPr lang="it-IT" dirty="0"/>
              <a:t> R </a:t>
            </a:r>
            <a:r>
              <a:rPr lang="it-IT" dirty="0" err="1"/>
              <a:t>is</a:t>
            </a:r>
            <a:r>
              <a:rPr lang="it-IT" dirty="0"/>
              <a:t> </a:t>
            </a:r>
            <a:r>
              <a:rPr lang="it-IT" dirty="0" err="1"/>
              <a:t>assigned</a:t>
            </a:r>
            <a:r>
              <a:rPr lang="it-IT" dirty="0"/>
              <a:t> to a </a:t>
            </a:r>
            <a:r>
              <a:rPr lang="it-IT" dirty="0" err="1"/>
              <a:t>particular</a:t>
            </a:r>
            <a:r>
              <a:rPr lang="it-IT" dirty="0"/>
              <a:t> (state, action) </a:t>
            </a:r>
            <a:r>
              <a:rPr lang="it-IT" dirty="0" err="1"/>
              <a:t>pair</a:t>
            </a:r>
            <a:r>
              <a:rPr lang="it-IT" dirty="0"/>
              <a:t> </a:t>
            </a:r>
            <a:r>
              <a:rPr lang="it-IT" dirty="0" err="1"/>
              <a:t>if</a:t>
            </a:r>
            <a:r>
              <a:rPr lang="it-IT" dirty="0"/>
              <a:t> the user likes the </a:t>
            </a:r>
            <a:r>
              <a:rPr lang="it-IT" dirty="0" err="1"/>
              <a:t>decision</a:t>
            </a:r>
            <a:r>
              <a:rPr lang="it-IT" dirty="0"/>
              <a:t> </a:t>
            </a:r>
            <a:r>
              <a:rPr lang="it-IT" dirty="0" err="1"/>
              <a:t>taken</a:t>
            </a:r>
            <a:r>
              <a:rPr lang="it-IT" dirty="0"/>
              <a:t> by the system </a:t>
            </a:r>
            <a:r>
              <a:rPr lang="it-IT" dirty="0" err="1"/>
              <a:t>given</a:t>
            </a:r>
            <a:r>
              <a:rPr lang="it-IT" dirty="0"/>
              <a:t> a </a:t>
            </a:r>
            <a:r>
              <a:rPr lang="it-IT" dirty="0" err="1"/>
              <a:t>specific</a:t>
            </a:r>
            <a:r>
              <a:rPr lang="it-IT" dirty="0"/>
              <a:t> state S, </a:t>
            </a:r>
            <a:r>
              <a:rPr lang="it-IT" dirty="0" err="1"/>
              <a:t>while</a:t>
            </a:r>
            <a:r>
              <a:rPr lang="it-IT" dirty="0"/>
              <a:t> a </a:t>
            </a:r>
            <a:r>
              <a:rPr lang="it-IT" b="1" dirty="0"/>
              <a:t>negative </a:t>
            </a:r>
            <a:r>
              <a:rPr lang="it-IT" b="1" dirty="0" err="1"/>
              <a:t>reward</a:t>
            </a:r>
            <a:r>
              <a:rPr lang="it-IT" b="1" dirty="0"/>
              <a:t> </a:t>
            </a:r>
            <a:r>
              <a:rPr lang="it-IT" dirty="0" err="1"/>
              <a:t>is</a:t>
            </a:r>
            <a:r>
              <a:rPr lang="it-IT" dirty="0"/>
              <a:t> </a:t>
            </a:r>
            <a:r>
              <a:rPr lang="it-IT" dirty="0" err="1"/>
              <a:t>assigned</a:t>
            </a:r>
            <a:r>
              <a:rPr lang="it-IT" dirty="0"/>
              <a:t> in the opposite case. </a:t>
            </a:r>
            <a:r>
              <a:rPr lang="it-IT" dirty="0" err="1"/>
              <a:t>If</a:t>
            </a:r>
            <a:r>
              <a:rPr lang="it-IT" dirty="0"/>
              <a:t> the user </a:t>
            </a:r>
            <a:r>
              <a:rPr lang="it-IT" dirty="0" err="1"/>
              <a:t>does</a:t>
            </a:r>
            <a:r>
              <a:rPr lang="it-IT" dirty="0"/>
              <a:t> </a:t>
            </a:r>
            <a:r>
              <a:rPr lang="it-IT" dirty="0" err="1"/>
              <a:t>not</a:t>
            </a:r>
            <a:r>
              <a:rPr lang="it-IT" dirty="0"/>
              <a:t> care </a:t>
            </a:r>
            <a:r>
              <a:rPr lang="it-IT" dirty="0" err="1"/>
              <a:t>about</a:t>
            </a:r>
            <a:r>
              <a:rPr lang="it-IT" dirty="0"/>
              <a:t> the </a:t>
            </a:r>
            <a:r>
              <a:rPr lang="it-IT" dirty="0" err="1"/>
              <a:t>decision</a:t>
            </a:r>
            <a:r>
              <a:rPr lang="it-IT" dirty="0"/>
              <a:t> or </a:t>
            </a:r>
            <a:r>
              <a:rPr lang="it-IT" dirty="0" err="1"/>
              <a:t>forgets</a:t>
            </a:r>
            <a:r>
              <a:rPr lang="it-IT" dirty="0"/>
              <a:t> to </a:t>
            </a:r>
            <a:r>
              <a:rPr lang="it-IT" dirty="0" err="1"/>
              <a:t>give</a:t>
            </a:r>
            <a:r>
              <a:rPr lang="it-IT" dirty="0"/>
              <a:t> a feedback, the </a:t>
            </a:r>
            <a:r>
              <a:rPr lang="it-IT" dirty="0" err="1"/>
              <a:t>reward</a:t>
            </a:r>
            <a:r>
              <a:rPr lang="it-IT" dirty="0"/>
              <a:t> </a:t>
            </a:r>
            <a:r>
              <a:rPr lang="it-IT" dirty="0" err="1"/>
              <a:t>is</a:t>
            </a:r>
            <a:r>
              <a:rPr lang="it-IT" dirty="0"/>
              <a:t> 0. The </a:t>
            </a:r>
            <a:r>
              <a:rPr lang="it-IT" b="1" dirty="0" err="1"/>
              <a:t>user’s</a:t>
            </a:r>
            <a:r>
              <a:rPr lang="it-IT" b="1" dirty="0"/>
              <a:t> feedback </a:t>
            </a:r>
            <a:r>
              <a:rPr lang="it-IT" b="1" dirty="0" err="1"/>
              <a:t>could</a:t>
            </a:r>
            <a:r>
              <a:rPr lang="it-IT" b="1" dirty="0"/>
              <a:t> be </a:t>
            </a:r>
            <a:r>
              <a:rPr lang="it-IT" b="1" dirty="0" err="1"/>
              <a:t>collected</a:t>
            </a:r>
            <a:r>
              <a:rPr lang="it-IT" b="1" dirty="0"/>
              <a:t> </a:t>
            </a:r>
            <a:r>
              <a:rPr lang="it-IT" b="1" dirty="0" err="1"/>
              <a:t>using</a:t>
            </a:r>
            <a:r>
              <a:rPr lang="it-IT" b="1" dirty="0"/>
              <a:t> the </a:t>
            </a:r>
            <a:r>
              <a:rPr lang="it-IT" b="1" dirty="0" err="1"/>
              <a:t>Telegram</a:t>
            </a:r>
            <a:r>
              <a:rPr lang="it-IT" b="1" dirty="0"/>
              <a:t> bot</a:t>
            </a:r>
          </a:p>
          <a:p>
            <a:pPr>
              <a:buFont typeface="Arial" panose="020B0604020202020204" pitchFamily="34" charset="0"/>
              <a:buChar char="•"/>
            </a:pPr>
            <a:r>
              <a:rPr lang="it-IT" dirty="0"/>
              <a:t> An </a:t>
            </a:r>
            <a:r>
              <a:rPr lang="it-IT" b="1" dirty="0" err="1"/>
              <a:t>episode</a:t>
            </a:r>
            <a:r>
              <a:rPr lang="it-IT" dirty="0"/>
              <a:t> </a:t>
            </a:r>
            <a:r>
              <a:rPr lang="it-IT" dirty="0" err="1"/>
              <a:t>corresponds</a:t>
            </a:r>
            <a:r>
              <a:rPr lang="it-IT" dirty="0"/>
              <a:t> to a day, in </a:t>
            </a:r>
            <a:r>
              <a:rPr lang="it-IT" dirty="0" err="1"/>
              <a:t>which</a:t>
            </a:r>
            <a:r>
              <a:rPr lang="it-IT" dirty="0"/>
              <a:t> </a:t>
            </a:r>
            <a:r>
              <a:rPr lang="it-IT" dirty="0" err="1"/>
              <a:t>several</a:t>
            </a:r>
            <a:r>
              <a:rPr lang="it-IT" dirty="0"/>
              <a:t> actions can be </a:t>
            </a:r>
            <a:r>
              <a:rPr lang="it-IT" dirty="0" err="1"/>
              <a:t>performed</a:t>
            </a:r>
            <a:r>
              <a:rPr lang="it-IT" dirty="0"/>
              <a:t>. A training </a:t>
            </a:r>
            <a:r>
              <a:rPr lang="it-IT" dirty="0" err="1"/>
              <a:t>period</a:t>
            </a:r>
            <a:r>
              <a:rPr lang="it-IT" dirty="0"/>
              <a:t> of 1-2 </a:t>
            </a:r>
            <a:r>
              <a:rPr lang="it-IT" dirty="0" err="1"/>
              <a:t>months</a:t>
            </a:r>
            <a:r>
              <a:rPr lang="it-IT" dirty="0"/>
              <a:t> </a:t>
            </a:r>
            <a:r>
              <a:rPr lang="it-IT" dirty="0" err="1"/>
              <a:t>should</a:t>
            </a:r>
            <a:r>
              <a:rPr lang="it-IT" dirty="0"/>
              <a:t> be </a:t>
            </a:r>
            <a:r>
              <a:rPr lang="it-IT" dirty="0" err="1"/>
              <a:t>taken</a:t>
            </a:r>
            <a:r>
              <a:rPr lang="it-IT" dirty="0"/>
              <a:t> </a:t>
            </a:r>
            <a:r>
              <a:rPr lang="it-IT" dirty="0" err="1"/>
              <a:t>into</a:t>
            </a:r>
            <a:r>
              <a:rPr lang="it-IT" dirty="0"/>
              <a:t> account to </a:t>
            </a:r>
            <a:r>
              <a:rPr lang="it-IT" dirty="0" err="1"/>
              <a:t>allow</a:t>
            </a:r>
            <a:r>
              <a:rPr lang="it-IT" dirty="0"/>
              <a:t> the system to </a:t>
            </a:r>
            <a:r>
              <a:rPr lang="it-IT" dirty="0" err="1"/>
              <a:t>get</a:t>
            </a:r>
            <a:r>
              <a:rPr lang="it-IT" dirty="0"/>
              <a:t> </a:t>
            </a:r>
            <a:r>
              <a:rPr lang="it-IT" dirty="0" err="1"/>
              <a:t>accustomed</a:t>
            </a:r>
            <a:r>
              <a:rPr lang="it-IT" dirty="0"/>
              <a:t> to the </a:t>
            </a:r>
            <a:r>
              <a:rPr lang="it-IT" dirty="0" err="1"/>
              <a:t>user’s</a:t>
            </a:r>
            <a:r>
              <a:rPr lang="it-IT" dirty="0"/>
              <a:t> </a:t>
            </a:r>
            <a:r>
              <a:rPr lang="it-IT" dirty="0" err="1"/>
              <a:t>will</a:t>
            </a:r>
            <a:r>
              <a:rPr lang="it-IT" dirty="0"/>
              <a:t> and </a:t>
            </a:r>
            <a:r>
              <a:rPr lang="it-IT" dirty="0" err="1"/>
              <a:t>habits</a:t>
            </a:r>
            <a:endParaRPr lang="it-IT" dirty="0"/>
          </a:p>
          <a:p>
            <a:pPr>
              <a:buFont typeface="Arial" panose="020B0604020202020204" pitchFamily="34" charset="0"/>
              <a:buChar char="•"/>
            </a:pPr>
            <a:r>
              <a:rPr lang="it-IT" dirty="0"/>
              <a:t> Once the training </a:t>
            </a:r>
            <a:r>
              <a:rPr lang="it-IT" dirty="0" err="1"/>
              <a:t>phase</a:t>
            </a:r>
            <a:r>
              <a:rPr lang="it-IT" dirty="0"/>
              <a:t> </a:t>
            </a:r>
            <a:r>
              <a:rPr lang="it-IT" dirty="0" err="1"/>
              <a:t>is</a:t>
            </a:r>
            <a:r>
              <a:rPr lang="it-IT" dirty="0"/>
              <a:t> </a:t>
            </a:r>
            <a:r>
              <a:rPr lang="it-IT" dirty="0" err="1"/>
              <a:t>completed</a:t>
            </a:r>
            <a:r>
              <a:rPr lang="it-IT" dirty="0"/>
              <a:t>, </a:t>
            </a:r>
            <a:r>
              <a:rPr lang="it-IT" dirty="0" err="1"/>
              <a:t>when</a:t>
            </a:r>
            <a:r>
              <a:rPr lang="it-IT" dirty="0"/>
              <a:t> a </a:t>
            </a:r>
            <a:r>
              <a:rPr lang="it-IT" dirty="0" err="1"/>
              <a:t>particular</a:t>
            </a:r>
            <a:r>
              <a:rPr lang="it-IT" dirty="0"/>
              <a:t> state S </a:t>
            </a:r>
            <a:r>
              <a:rPr lang="it-IT" dirty="0" err="1"/>
              <a:t>is</a:t>
            </a:r>
            <a:r>
              <a:rPr lang="it-IT" dirty="0"/>
              <a:t> </a:t>
            </a:r>
            <a:r>
              <a:rPr lang="it-IT" dirty="0" err="1"/>
              <a:t>registered</a:t>
            </a:r>
            <a:r>
              <a:rPr lang="it-IT" dirty="0"/>
              <a:t>, the network with the </a:t>
            </a:r>
            <a:r>
              <a:rPr lang="it-IT" dirty="0" err="1"/>
              <a:t>trained</a:t>
            </a:r>
            <a:r>
              <a:rPr lang="it-IT" dirty="0"/>
              <a:t> weights takes the state (embedded in some way) in input and </a:t>
            </a:r>
            <a:r>
              <a:rPr lang="it-IT" dirty="0" err="1"/>
              <a:t>gives</a:t>
            </a:r>
            <a:r>
              <a:rPr lang="it-IT" dirty="0"/>
              <a:t> in output </a:t>
            </a:r>
            <a:r>
              <a:rPr lang="it-IT" dirty="0" err="1"/>
              <a:t>all</a:t>
            </a:r>
            <a:r>
              <a:rPr lang="it-IT" dirty="0"/>
              <a:t> the </a:t>
            </a:r>
            <a:r>
              <a:rPr lang="it-IT" dirty="0" err="1"/>
              <a:t>possible</a:t>
            </a:r>
            <a:r>
              <a:rPr lang="it-IT" dirty="0"/>
              <a:t> actions (open / close) </a:t>
            </a:r>
            <a:r>
              <a:rPr lang="it-IT" dirty="0" err="1"/>
              <a:t>associated</a:t>
            </a:r>
            <a:r>
              <a:rPr lang="it-IT" dirty="0"/>
              <a:t> with a Q-</a:t>
            </a:r>
            <a:r>
              <a:rPr lang="it-IT" dirty="0" err="1"/>
              <a:t>value</a:t>
            </a:r>
            <a:r>
              <a:rPr lang="it-IT" dirty="0"/>
              <a:t>. </a:t>
            </a:r>
            <a:r>
              <a:rPr lang="it-IT" b="1" dirty="0"/>
              <a:t>The action with the </a:t>
            </a:r>
            <a:r>
              <a:rPr lang="it-IT" b="1" dirty="0" err="1"/>
              <a:t>highest</a:t>
            </a:r>
            <a:r>
              <a:rPr lang="it-IT" b="1" dirty="0"/>
              <a:t> Q-</a:t>
            </a:r>
            <a:r>
              <a:rPr lang="it-IT" b="1" dirty="0" err="1"/>
              <a:t>value</a:t>
            </a:r>
            <a:r>
              <a:rPr lang="it-IT" b="1" dirty="0"/>
              <a:t> (</a:t>
            </a:r>
            <a:r>
              <a:rPr lang="it-IT" b="1" dirty="0" err="1"/>
              <a:t>greedy</a:t>
            </a:r>
            <a:r>
              <a:rPr lang="it-IT" b="1" dirty="0"/>
              <a:t> policy) </a:t>
            </a:r>
            <a:r>
              <a:rPr lang="it-IT" b="1" dirty="0" err="1"/>
              <a:t>is</a:t>
            </a:r>
            <a:r>
              <a:rPr lang="it-IT" b="1" dirty="0"/>
              <a:t> </a:t>
            </a:r>
            <a:r>
              <a:rPr lang="it-IT" b="1" dirty="0" err="1"/>
              <a:t>finally</a:t>
            </a:r>
            <a:r>
              <a:rPr lang="it-IT" b="1" dirty="0"/>
              <a:t> </a:t>
            </a:r>
            <a:r>
              <a:rPr lang="it-IT" b="1" dirty="0" err="1"/>
              <a:t>performed</a:t>
            </a:r>
            <a:endParaRPr lang="it-IT" b="1"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694030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C51DD09A-A67E-4C04-BE28-FD29C5FB4AC9}"/>
              </a:ext>
            </a:extLst>
          </p:cNvPr>
          <p:cNvSpPr>
            <a:spLocks noGrp="1"/>
          </p:cNvSpPr>
          <p:nvPr>
            <p:ph type="title"/>
          </p:nvPr>
        </p:nvSpPr>
        <p:spPr/>
        <p:txBody>
          <a:bodyPr/>
          <a:lstStyle/>
          <a:p>
            <a:pPr marL="1371600" indent="-1371600">
              <a:buFont typeface="+mj-lt"/>
              <a:buAutoNum type="arabicPeriod" startAt="5"/>
            </a:pPr>
            <a:r>
              <a:rPr lang="it-IT" dirty="0"/>
              <a:t>Video demo</a:t>
            </a:r>
            <a:endParaRPr lang="en-GB" dirty="0"/>
          </a:p>
        </p:txBody>
      </p:sp>
    </p:spTree>
    <p:extLst>
      <p:ext uri="{BB962C8B-B14F-4D97-AF65-F5344CB8AC3E}">
        <p14:creationId xmlns:p14="http://schemas.microsoft.com/office/powerpoint/2010/main" val="1510992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109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neighbourhood simultaneously.</a:t>
            </a:r>
          </a:p>
        </p:txBody>
      </p:sp>
    </p:spTree>
    <p:extLst>
      <p:ext uri="{BB962C8B-B14F-4D97-AF65-F5344CB8AC3E}">
        <p14:creationId xmlns:p14="http://schemas.microsoft.com/office/powerpoint/2010/main" val="13686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lnSpcReduction="10000"/>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 and you can feed back if you liked that decision or not, giving us the possibility to improve based on your habits! The system learns how to perfectly fit your needs</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neighbourhood</a:t>
            </a:r>
            <a:r>
              <a:rPr lang="en-GB" sz="2400" dirty="0"/>
              <a:t>: some sensors (a photoresistor and a wind speed sensor) and a control unit for the whole neighbourhood,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our</a:t>
            </a:r>
            <a:r>
              <a:rPr lang="it-IT" dirty="0"/>
              <a:t> system?</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a:t>
            </a:r>
            <a:r>
              <a:rPr lang="it-IT" sz="2400" dirty="0" err="1"/>
              <a:t>it</a:t>
            </a:r>
            <a:r>
              <a:rPr lang="it-IT" sz="2400" dirty="0"/>
              <a:t> </a:t>
            </a:r>
            <a:r>
              <a:rPr lang="it-IT" sz="2400" dirty="0" err="1"/>
              <a:t>is</a:t>
            </a:r>
            <a:r>
              <a:rPr lang="it-IT" sz="2400" dirty="0"/>
              <a:t>:</a:t>
            </a:r>
          </a:p>
          <a:p>
            <a:pPr>
              <a:buFont typeface="Arial" panose="020B0604020202020204" pitchFamily="34" charset="0"/>
              <a:buChar char="•"/>
            </a:pPr>
            <a:r>
              <a:rPr lang="it-IT" sz="2400" dirty="0"/>
              <a:t> </a:t>
            </a:r>
            <a:r>
              <a:rPr lang="it-IT" sz="2400" b="1" dirty="0"/>
              <a:t>Easy to setup</a:t>
            </a:r>
          </a:p>
          <a:p>
            <a:pPr>
              <a:buFont typeface="Arial" panose="020B0604020202020204" pitchFamily="34" charset="0"/>
              <a:buChar char="•"/>
            </a:pPr>
            <a:r>
              <a:rPr lang="it-IT" sz="2400" dirty="0"/>
              <a:t> </a:t>
            </a:r>
            <a:r>
              <a:rPr lang="it-IT" sz="2400" b="1" dirty="0"/>
              <a:t>Not invasive</a:t>
            </a:r>
          </a:p>
          <a:p>
            <a:pPr>
              <a:buFont typeface="Arial" panose="020B0604020202020204" pitchFamily="34" charset="0"/>
              <a:buChar char="•"/>
            </a:pPr>
            <a:r>
              <a:rPr lang="it-IT" sz="2400" dirty="0"/>
              <a:t> </a:t>
            </a:r>
            <a:r>
              <a:rPr lang="it-IT" sz="2400" b="1" dirty="0" err="1"/>
              <a:t>Automatic</a:t>
            </a:r>
            <a:r>
              <a:rPr lang="it-IT" sz="2400" dirty="0"/>
              <a:t>: the system can work </a:t>
            </a:r>
            <a:r>
              <a:rPr lang="it-IT" sz="2400" dirty="0" err="1"/>
              <a:t>completely</a:t>
            </a:r>
            <a:r>
              <a:rPr lang="it-IT" sz="2400" dirty="0"/>
              <a:t> </a:t>
            </a:r>
            <a:r>
              <a:rPr lang="it-IT" sz="2400" dirty="0" err="1"/>
              <a:t>autonomously</a:t>
            </a:r>
            <a:endParaRPr lang="it-IT" sz="2400" dirty="0"/>
          </a:p>
          <a:p>
            <a:pPr>
              <a:buFont typeface="Arial" panose="020B0604020202020204" pitchFamily="34" charset="0"/>
              <a:buChar char="•"/>
            </a:pPr>
            <a:r>
              <a:rPr lang="it-IT" sz="2400" dirty="0"/>
              <a:t> </a:t>
            </a:r>
            <a:r>
              <a:rPr lang="it-IT" sz="2400" b="1" dirty="0" err="1"/>
              <a:t>Flexible</a:t>
            </a:r>
            <a:r>
              <a:rPr lang="it-IT" sz="2400" b="1" dirty="0"/>
              <a:t>/modular</a:t>
            </a:r>
            <a:r>
              <a:rPr lang="it-IT" sz="2400" dirty="0"/>
              <a:t>: </a:t>
            </a:r>
          </a:p>
          <a:p>
            <a:pPr>
              <a:buFont typeface="Arial" panose="020B0604020202020204" pitchFamily="34" charset="0"/>
              <a:buChar char="•"/>
            </a:pPr>
            <a:r>
              <a:rPr lang="it-IT" sz="2400" b="1" dirty="0"/>
              <a:t> Scalable</a:t>
            </a:r>
            <a:r>
              <a:rPr lang="it-IT" sz="2400" dirty="0"/>
              <a:t>: multiple windows in a house, multiple </a:t>
            </a:r>
            <a:r>
              <a:rPr lang="it-IT" sz="2400" dirty="0" err="1"/>
              <a:t>houses</a:t>
            </a:r>
            <a:r>
              <a:rPr lang="it-IT" sz="2400" dirty="0"/>
              <a:t> in a </a:t>
            </a:r>
            <a:r>
              <a:rPr lang="it-IT" sz="2400" dirty="0" err="1"/>
              <a:t>neighborhood</a:t>
            </a:r>
            <a:r>
              <a:rPr lang="it-IT" sz="2400" dirty="0"/>
              <a:t>, multiple </a:t>
            </a:r>
            <a:r>
              <a:rPr lang="it-IT" sz="2400" dirty="0" err="1"/>
              <a:t>neighborhoods</a:t>
            </a:r>
            <a:endParaRPr lang="it-IT" sz="2400" dirty="0"/>
          </a:p>
          <a:p>
            <a:pPr>
              <a:buFont typeface="Arial" panose="020B0604020202020204" pitchFamily="34" charset="0"/>
              <a:buChar char="•"/>
            </a:pPr>
            <a:r>
              <a:rPr lang="it-IT" sz="2400" dirty="0"/>
              <a:t> </a:t>
            </a:r>
            <a:r>
              <a:rPr lang="it-IT" sz="2400" b="1" dirty="0" err="1"/>
              <a:t>Adaptive</a:t>
            </a:r>
            <a:r>
              <a:rPr lang="it-IT" sz="2400" dirty="0"/>
              <a:t> to users’ </a:t>
            </a:r>
            <a:r>
              <a:rPr lang="it-IT" sz="2400" dirty="0" err="1"/>
              <a:t>habits</a:t>
            </a:r>
            <a:r>
              <a:rPr lang="it-IT" sz="2400" dirty="0"/>
              <a:t> </a:t>
            </a:r>
            <a:r>
              <a:rPr lang="it-IT" sz="2400" dirty="0">
                <a:sym typeface="Wingdings" panose="05000000000000000000" pitchFamily="2" charset="2"/>
              </a:rPr>
              <a:t> AI </a:t>
            </a:r>
            <a:r>
              <a:rPr lang="it-IT" sz="2400" dirty="0" err="1">
                <a:sym typeface="Wingdings" panose="05000000000000000000" pitchFamily="2" charset="2"/>
              </a:rPr>
              <a:t>approach</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F83BDE2-15F7-4F86-BF4B-BA440EC8EFAB}"/>
              </a:ext>
            </a:extLst>
          </p:cNvPr>
          <p:cNvSpPr>
            <a:spLocks noGrp="1"/>
          </p:cNvSpPr>
          <p:nvPr>
            <p:ph type="title"/>
          </p:nvPr>
        </p:nvSpPr>
        <p:spPr/>
        <p:txBody>
          <a:bodyPr/>
          <a:lstStyle/>
          <a:p>
            <a:pPr marL="1371600" indent="-1371600">
              <a:buFont typeface="+mj-lt"/>
              <a:buAutoNum type="arabicPeriod" startAt="2"/>
            </a:pPr>
            <a:r>
              <a:rPr lang="it-IT" sz="8000" dirty="0"/>
              <a:t>Architecture</a:t>
            </a:r>
            <a:endParaRPr lang="en-GB" dirty="0"/>
          </a:p>
        </p:txBody>
      </p:sp>
    </p:spTree>
    <p:extLst>
      <p:ext uri="{BB962C8B-B14F-4D97-AF65-F5344CB8AC3E}">
        <p14:creationId xmlns:p14="http://schemas.microsoft.com/office/powerpoint/2010/main" val="408587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1653</TotalTime>
  <Words>2572</Words>
  <Application>Microsoft Office PowerPoint</Application>
  <PresentationFormat>Widescreen</PresentationFormat>
  <Paragraphs>182</Paragraphs>
  <Slides>34</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34</vt:i4>
      </vt:variant>
    </vt:vector>
  </HeadingPairs>
  <TitlesOfParts>
    <vt:vector size="40" baseType="lpstr">
      <vt:lpstr>Arial</vt:lpstr>
      <vt:lpstr>Calibri</vt:lpstr>
      <vt:lpstr>Calibri Light</vt:lpstr>
      <vt:lpstr>Cambria Math</vt:lpstr>
      <vt:lpstr>Lao UI</vt:lpstr>
      <vt:lpstr>Retrospettivo</vt:lpstr>
      <vt:lpstr>Smart neighborhood system for shutters management</vt:lpstr>
      <vt:lpstr>Outline</vt:lpstr>
      <vt:lpstr>Introduction</vt:lpstr>
      <vt:lpstr>Introduction</vt:lpstr>
      <vt:lpstr>How to use</vt:lpstr>
      <vt:lpstr>Composition of the kit</vt:lpstr>
      <vt:lpstr>Key points: why chosing our system?</vt:lpstr>
      <vt:lpstr>Architecture</vt:lpstr>
      <vt:lpstr>Architecture: real model</vt:lpstr>
      <vt:lpstr>Architecture: prototype</vt:lpstr>
      <vt:lpstr>Prototype specifications</vt:lpstr>
      <vt:lpstr>Real model vs prototype</vt:lpstr>
      <vt:lpstr>Connection schemas</vt:lpstr>
      <vt:lpstr>Connection schemas (1)</vt:lpstr>
      <vt:lpstr>FSM for push buttons</vt:lpstr>
      <vt:lpstr>Code tables for serial communication between «internal» Arduino and its bridge</vt:lpstr>
      <vt:lpstr>Code tables for serial communication between «external» Arduino and its bridge</vt:lpstr>
      <vt:lpstr>Web App – Login Page</vt:lpstr>
      <vt:lpstr>Web App – Home Page</vt:lpstr>
      <vt:lpstr>Telegram bot</vt:lpstr>
      <vt:lpstr>SqLite3 database structure</vt:lpstr>
      <vt:lpstr>SqLite3 database structure (1)</vt:lpstr>
      <vt:lpstr>OpenWeather APIs</vt:lpstr>
      <vt:lpstr>Decision logic</vt:lpstr>
      <vt:lpstr>Neighbourhood control</vt:lpstr>
      <vt:lpstr>Reinforcement learning approach</vt:lpstr>
      <vt:lpstr>Vanilla Q-Learning</vt:lpstr>
      <vt:lpstr>Vanilla Q-Learning (1)</vt:lpstr>
      <vt:lpstr>DQN</vt:lpstr>
      <vt:lpstr>DQN (1)</vt:lpstr>
      <vt:lpstr>DQN implementation ideas</vt:lpstr>
      <vt:lpstr>DQN implementation ideas (1)</vt:lpstr>
      <vt:lpstr>Video demo</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MATTEO</cp:lastModifiedBy>
  <cp:revision>110</cp:revision>
  <dcterms:created xsi:type="dcterms:W3CDTF">2022-03-31T17:42:34Z</dcterms:created>
  <dcterms:modified xsi:type="dcterms:W3CDTF">2022-04-28T09:19:35Z</dcterms:modified>
</cp:coreProperties>
</file>