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5B5306-A67A-4CDD-8345-6EDBD27F9B86}">
  <a:tblStyle styleId="{675B5306-A67A-4CDD-8345-6EDBD27F9B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756f93718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8756f93718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5cb6807a1_8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85cb6807a1_8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5cb6807a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5cb6807a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5cb6807a1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5cb6807a1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5cb6807a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5cb6807a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5cb6807a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5cb6807a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5cb6807a1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5cb6807a1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5cb6807a1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5cb6807a1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5cb6807a1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cb6807a1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5cb6807a1_6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5cb6807a1_6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5cb6807a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5cb6807a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756f93718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8756f93718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5cb6807a1_6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5cb6807a1_6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5cb6807a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5cb6807a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5cb6807a1_1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5cb6807a1_1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5cb6807a1_1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5cb6807a1_1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85cb6807a1_1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5cb6807a1_1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5cb6807a1_1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5cb6807a1_1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5cb6807a1_1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5cb6807a1_1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5cb6807a1_18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5cb6807a1_1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5cb6807a1_18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5cb6807a1_1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5cb6807a1_18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5cb6807a1_18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5cb6807a1_8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5cb6807a1_8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85cb6807a1_18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5cb6807a1_1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5cb6807a1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5cb6807a1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85cb6807a1_18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5cb6807a1_1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75ec999b7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75ec999b7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875ec999b7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875ec999b7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875ec999b7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75ec999b7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85cb6807a1_6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5cb6807a1_6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5c209f3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5c209f3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85c209f33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5c209f33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85c209f33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5c209f33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5cb6807a1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cb6807a1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85c209f33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85c209f33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85c209f33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85c209f33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85c209f33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85c209f33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85cb6807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5cb6807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85cb6807a1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85cb6807a1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85c209f33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85c209f33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756f93718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8756f93718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756f93718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8756f93718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56f93718_2_1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8756f93718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56f93718_2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8756f93718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756f93718_2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8756f93718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p:nvPr/>
        </p:nvSpPr>
        <p:spPr>
          <a:xfrm>
            <a:off x="0" y="0"/>
            <a:ext cx="9144000" cy="3429001"/>
          </a:xfrm>
          <a:prstGeom prst="rect">
            <a:avLst/>
          </a:prstGeom>
          <a:solidFill>
            <a:srgbClr val="1482A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4"/>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342900" y="3720103"/>
            <a:ext cx="5829300" cy="1097280"/>
          </a:xfrm>
          <a:prstGeom prst="rect">
            <a:avLst/>
          </a:prstGeom>
          <a:noFill/>
          <a:ln>
            <a:noFill/>
          </a:ln>
        </p:spPr>
        <p:txBody>
          <a:bodyPr anchorCtr="0" anchor="ctr" bIns="34275" lIns="68575" spcFirstLastPara="1" rIns="68575" wrap="square" tIns="34275">
            <a:noAutofit/>
          </a:bodyPr>
          <a:lstStyle>
            <a:lvl1pPr lvl="0" algn="r">
              <a:lnSpc>
                <a:spcPct val="80000"/>
              </a:lnSpc>
              <a:spcBef>
                <a:spcPts val="0"/>
              </a:spcBef>
              <a:spcAft>
                <a:spcPts val="0"/>
              </a:spcAft>
              <a:buClr>
                <a:srgbClr val="0C0C0C"/>
              </a:buClr>
              <a:buSzPts val="3800"/>
              <a:buFont typeface="Twentieth Century"/>
              <a:buNone/>
              <a:defRPr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subTitle"/>
          </p:nvPr>
        </p:nvSpPr>
        <p:spPr>
          <a:xfrm>
            <a:off x="6457950" y="3720103"/>
            <a:ext cx="2400300" cy="109728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sz="1400">
                <a:solidFill>
                  <a:srgbClr val="0C0C0C"/>
                </a:solidFill>
              </a:defRPr>
            </a:lvl1pPr>
            <a:lvl2pPr lvl="1" algn="ctr">
              <a:lnSpc>
                <a:spcPct val="90000"/>
              </a:lnSpc>
              <a:spcBef>
                <a:spcPts val="200"/>
              </a:spcBef>
              <a:spcAft>
                <a:spcPts val="0"/>
              </a:spcAft>
              <a:buSzPts val="1400"/>
              <a:buNone/>
              <a:defRPr sz="1400"/>
            </a:lvl2pPr>
            <a:lvl3pPr lvl="2" algn="ctr">
              <a:lnSpc>
                <a:spcPct val="90000"/>
              </a:lnSpc>
              <a:spcBef>
                <a:spcPts val="300"/>
              </a:spcBef>
              <a:spcAft>
                <a:spcPts val="0"/>
              </a:spcAft>
              <a:buSzPts val="1400"/>
              <a:buNone/>
              <a:defRPr sz="1400"/>
            </a:lvl3pPr>
            <a:lvl4pPr lvl="3" algn="ctr">
              <a:lnSpc>
                <a:spcPct val="90000"/>
              </a:lnSpc>
              <a:spcBef>
                <a:spcPts val="300"/>
              </a:spcBef>
              <a:spcAft>
                <a:spcPts val="0"/>
              </a:spcAft>
              <a:buSzPts val="1400"/>
              <a:buNone/>
              <a:defRPr sz="1400"/>
            </a:lvl4pPr>
            <a:lvl5pPr lvl="4" algn="ctr">
              <a:lnSpc>
                <a:spcPct val="90000"/>
              </a:lnSpc>
              <a:spcBef>
                <a:spcPts val="300"/>
              </a:spcBef>
              <a:spcAft>
                <a:spcPts val="0"/>
              </a:spcAft>
              <a:buSzPts val="1400"/>
              <a:buNone/>
              <a:defRPr sz="1400"/>
            </a:lvl5pPr>
            <a:lvl6pPr lvl="5" algn="ctr">
              <a:lnSpc>
                <a:spcPct val="90000"/>
              </a:lnSpc>
              <a:spcBef>
                <a:spcPts val="300"/>
              </a:spcBef>
              <a:spcAft>
                <a:spcPts val="0"/>
              </a:spcAft>
              <a:buSzPts val="1400"/>
              <a:buNone/>
              <a:defRPr sz="1400"/>
            </a:lvl6pPr>
            <a:lvl7pPr lvl="6" algn="ctr">
              <a:lnSpc>
                <a:spcPct val="90000"/>
              </a:lnSpc>
              <a:spcBef>
                <a:spcPts val="300"/>
              </a:spcBef>
              <a:spcAft>
                <a:spcPts val="0"/>
              </a:spcAft>
              <a:buSzPts val="1400"/>
              <a:buNone/>
              <a:defRPr sz="1400"/>
            </a:lvl7pPr>
            <a:lvl8pPr lvl="7" algn="ctr">
              <a:lnSpc>
                <a:spcPct val="90000"/>
              </a:lnSpc>
              <a:spcBef>
                <a:spcPts val="300"/>
              </a:spcBef>
              <a:spcAft>
                <a:spcPts val="0"/>
              </a:spcAft>
              <a:buSzPts val="1400"/>
              <a:buNone/>
              <a:defRPr sz="1400"/>
            </a:lvl8pPr>
            <a:lvl9pPr lvl="8" algn="ctr">
              <a:lnSpc>
                <a:spcPct val="90000"/>
              </a:lnSpc>
              <a:spcBef>
                <a:spcPts val="300"/>
              </a:spcBef>
              <a:spcAft>
                <a:spcPts val="300"/>
              </a:spcAft>
              <a:buSzPts val="1400"/>
              <a:buNone/>
              <a:defRPr sz="1400"/>
            </a:lvl9pPr>
          </a:lstStyle>
          <a:p/>
        </p:txBody>
      </p:sp>
      <p:sp>
        <p:nvSpPr>
          <p:cNvPr id="62" name="Google Shape;62;p14"/>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cxnSp>
        <p:nvCxnSpPr>
          <p:cNvPr id="65" name="Google Shape;65;p14"/>
          <p:cNvCxnSpPr/>
          <p:nvPr/>
        </p:nvCxnSpPr>
        <p:spPr>
          <a:xfrm rot="10800000">
            <a:off x="6290132" y="3948079"/>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9" name="Google Shape;69;p15"/>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6"/>
          <p:cNvSpPr/>
          <p:nvPr/>
        </p:nvSpPr>
        <p:spPr>
          <a:xfrm>
            <a:off x="0" y="0"/>
            <a:ext cx="9144000" cy="3429001"/>
          </a:xfrm>
          <a:prstGeom prst="rect">
            <a:avLst/>
          </a:prstGeom>
          <a:solidFill>
            <a:srgbClr val="1D9AA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342900" y="3720103"/>
            <a:ext cx="5829300" cy="1097280"/>
          </a:xfrm>
          <a:prstGeom prst="rect">
            <a:avLst/>
          </a:prstGeom>
          <a:noFill/>
          <a:ln>
            <a:noFill/>
          </a:ln>
        </p:spPr>
        <p:txBody>
          <a:bodyPr anchorCtr="0" anchor="ctr" bIns="34275" lIns="68575" spcFirstLastPara="1" rIns="68575" wrap="square" tIns="34275">
            <a:noAutofit/>
          </a:bodyPr>
          <a:lstStyle>
            <a:lvl1pPr lvl="0" algn="r">
              <a:lnSpc>
                <a:spcPct val="80000"/>
              </a:lnSpc>
              <a:spcBef>
                <a:spcPts val="0"/>
              </a:spcBef>
              <a:spcAft>
                <a:spcPts val="0"/>
              </a:spcAft>
              <a:buClr>
                <a:srgbClr val="0C0C0C"/>
              </a:buClr>
              <a:buSzPts val="3800"/>
              <a:buFont typeface="Twentieth Century"/>
              <a:buNone/>
              <a:defRPr b="0"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 type="body"/>
          </p:nvPr>
        </p:nvSpPr>
        <p:spPr>
          <a:xfrm>
            <a:off x="6457950" y="3720103"/>
            <a:ext cx="2400300" cy="109728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SzPts val="1400"/>
              <a:buNone/>
              <a:defRPr sz="1400">
                <a:solidFill>
                  <a:srgbClr val="0C0C0C"/>
                </a:solidFil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77" name="Google Shape;77;p16"/>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cxnSp>
        <p:nvCxnSpPr>
          <p:cNvPr id="80" name="Google Shape;80;p16"/>
          <p:cNvCxnSpPr/>
          <p:nvPr/>
        </p:nvCxnSpPr>
        <p:spPr>
          <a:xfrm rot="10800000">
            <a:off x="6290132" y="3948079"/>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 type="body"/>
          </p:nvPr>
        </p:nvSpPr>
        <p:spPr>
          <a:xfrm>
            <a:off x="768095" y="1714500"/>
            <a:ext cx="3566160" cy="3017520"/>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4" name="Google Shape;84;p17"/>
          <p:cNvSpPr txBox="1"/>
          <p:nvPr>
            <p:ph idx="2" type="body"/>
          </p:nvPr>
        </p:nvSpPr>
        <p:spPr>
          <a:xfrm>
            <a:off x="4491990" y="1714500"/>
            <a:ext cx="3566160" cy="3017520"/>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5" name="Google Shape;85;p17"/>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8"/>
          <p:cNvSpPr txBox="1"/>
          <p:nvPr>
            <p:ph idx="1" type="body"/>
          </p:nvPr>
        </p:nvSpPr>
        <p:spPr>
          <a:xfrm>
            <a:off x="768096" y="1634727"/>
            <a:ext cx="3566160" cy="617220"/>
          </a:xfrm>
          <a:prstGeom prst="rect">
            <a:avLst/>
          </a:prstGeom>
          <a:noFill/>
          <a:ln>
            <a:noFill/>
          </a:ln>
        </p:spPr>
        <p:txBody>
          <a:bodyPr anchorCtr="0" anchor="ctr" bIns="34275" lIns="102875" spcFirstLastPara="1" rIns="102875" wrap="square" tIns="34275">
            <a:noAutofit/>
          </a:bodyPr>
          <a:lstStyle>
            <a:lvl1pPr indent="-228600" lvl="0" marL="45720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1" name="Google Shape;91;p18"/>
          <p:cNvSpPr txBox="1"/>
          <p:nvPr>
            <p:ph idx="2" type="body"/>
          </p:nvPr>
        </p:nvSpPr>
        <p:spPr>
          <a:xfrm>
            <a:off x="768096" y="2225841"/>
            <a:ext cx="3566160" cy="2506179"/>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3" type="body"/>
          </p:nvPr>
        </p:nvSpPr>
        <p:spPr>
          <a:xfrm>
            <a:off x="4493166" y="1634727"/>
            <a:ext cx="3566160" cy="617220"/>
          </a:xfrm>
          <a:prstGeom prst="rect">
            <a:avLst/>
          </a:prstGeom>
          <a:noFill/>
          <a:ln>
            <a:noFill/>
          </a:ln>
        </p:spPr>
        <p:txBody>
          <a:bodyPr anchorCtr="0" anchor="ctr" bIns="34275" lIns="102875" spcFirstLastPara="1" rIns="102875" wrap="square" tIns="34275">
            <a:noAutofit/>
          </a:bodyPr>
          <a:lstStyle>
            <a:lvl1pPr indent="-228600" lvl="0" marL="45720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3" name="Google Shape;93;p18"/>
          <p:cNvSpPr txBox="1"/>
          <p:nvPr>
            <p:ph idx="4" type="body"/>
          </p:nvPr>
        </p:nvSpPr>
        <p:spPr>
          <a:xfrm>
            <a:off x="4493166" y="2225841"/>
            <a:ext cx="3566160" cy="2506179"/>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4" name="Google Shape;94;p18"/>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19"/>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9"/>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0"/>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768096" y="353632"/>
            <a:ext cx="3291840" cy="1303020"/>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1"/>
          <p:cNvSpPr txBox="1"/>
          <p:nvPr>
            <p:ph idx="1" type="body"/>
          </p:nvPr>
        </p:nvSpPr>
        <p:spPr>
          <a:xfrm>
            <a:off x="4286250" y="617220"/>
            <a:ext cx="4258818" cy="3888486"/>
          </a:xfrm>
          <a:prstGeom prst="rect">
            <a:avLst/>
          </a:prstGeom>
          <a:noFill/>
          <a:ln>
            <a:noFill/>
          </a:ln>
        </p:spPr>
        <p:txBody>
          <a:bodyPr anchorCtr="0" anchor="t" bIns="34275" lIns="34275" spcFirstLastPara="1" rIns="34275" wrap="square" tIns="34275">
            <a:noAutofit/>
          </a:bodyPr>
          <a:lstStyle>
            <a:lvl1pPr indent="-342900" lvl="0" marL="457200" algn="l">
              <a:lnSpc>
                <a:spcPct val="90000"/>
              </a:lnSpc>
              <a:spcBef>
                <a:spcPts val="900"/>
              </a:spcBef>
              <a:spcAft>
                <a:spcPts val="0"/>
              </a:spcAft>
              <a:buSzPts val="1800"/>
              <a:buChar char=" "/>
              <a:defRPr sz="1800"/>
            </a:lvl1pPr>
            <a:lvl2pPr indent="-323850" lvl="1" marL="914400" algn="l">
              <a:lnSpc>
                <a:spcPct val="90000"/>
              </a:lnSpc>
              <a:spcBef>
                <a:spcPts val="200"/>
              </a:spcBef>
              <a:spcAft>
                <a:spcPts val="0"/>
              </a:spcAft>
              <a:buSzPts val="1500"/>
              <a:buChar char="🢝"/>
              <a:defRPr sz="1500"/>
            </a:lvl2pPr>
            <a:lvl3pPr indent="-304800" lvl="2" marL="1371600" algn="l">
              <a:lnSpc>
                <a:spcPct val="90000"/>
              </a:lnSpc>
              <a:spcBef>
                <a:spcPts val="300"/>
              </a:spcBef>
              <a:spcAft>
                <a:spcPts val="0"/>
              </a:spcAft>
              <a:buSzPts val="1200"/>
              <a:buChar char="🢝"/>
              <a:defRPr sz="1200"/>
            </a:lvl3pPr>
            <a:lvl4pPr indent="-304800" lvl="3" marL="1828800" algn="l">
              <a:lnSpc>
                <a:spcPct val="90000"/>
              </a:lnSpc>
              <a:spcBef>
                <a:spcPts val="300"/>
              </a:spcBef>
              <a:spcAft>
                <a:spcPts val="0"/>
              </a:spcAft>
              <a:buSzPts val="1200"/>
              <a:buChar char="🢝"/>
              <a:defRPr sz="1200"/>
            </a:lvl4pPr>
            <a:lvl5pPr indent="-304800" lvl="4" marL="2286000" algn="l">
              <a:lnSpc>
                <a:spcPct val="90000"/>
              </a:lnSpc>
              <a:spcBef>
                <a:spcPts val="300"/>
              </a:spcBef>
              <a:spcAft>
                <a:spcPts val="0"/>
              </a:spcAft>
              <a:buSzPts val="1200"/>
              <a:buChar char="🢝"/>
              <a:defRPr sz="1200"/>
            </a:lvl5pPr>
            <a:lvl6pPr indent="-304800" lvl="5" marL="2743200" algn="l">
              <a:lnSpc>
                <a:spcPct val="90000"/>
              </a:lnSpc>
              <a:spcBef>
                <a:spcPts val="300"/>
              </a:spcBef>
              <a:spcAft>
                <a:spcPts val="0"/>
              </a:spcAft>
              <a:buSzPts val="1200"/>
              <a:buChar char="🢝"/>
              <a:defRPr sz="1200"/>
            </a:lvl6pPr>
            <a:lvl7pPr indent="-304800" lvl="6" marL="3200400" algn="l">
              <a:lnSpc>
                <a:spcPct val="90000"/>
              </a:lnSpc>
              <a:spcBef>
                <a:spcPts val="300"/>
              </a:spcBef>
              <a:spcAft>
                <a:spcPts val="0"/>
              </a:spcAft>
              <a:buSzPts val="1200"/>
              <a:buChar char="🢝"/>
              <a:defRPr sz="1200"/>
            </a:lvl7pPr>
            <a:lvl8pPr indent="-304800" lvl="7" marL="3657600" algn="l">
              <a:lnSpc>
                <a:spcPct val="90000"/>
              </a:lnSpc>
              <a:spcBef>
                <a:spcPts val="300"/>
              </a:spcBef>
              <a:spcAft>
                <a:spcPts val="0"/>
              </a:spcAft>
              <a:buSzPts val="1200"/>
              <a:buChar char="🢝"/>
              <a:defRPr sz="1200"/>
            </a:lvl8pPr>
            <a:lvl9pPr indent="-304800" lvl="8" marL="4114800" algn="l">
              <a:lnSpc>
                <a:spcPct val="90000"/>
              </a:lnSpc>
              <a:spcBef>
                <a:spcPts val="300"/>
              </a:spcBef>
              <a:spcAft>
                <a:spcPts val="300"/>
              </a:spcAft>
              <a:buSzPts val="1200"/>
              <a:buChar char="🢝"/>
              <a:defRPr sz="1200"/>
            </a:lvl9pPr>
          </a:lstStyle>
          <a:p/>
        </p:txBody>
      </p:sp>
      <p:sp>
        <p:nvSpPr>
          <p:cNvPr id="109" name="Google Shape;109;p21"/>
          <p:cNvSpPr txBox="1"/>
          <p:nvPr>
            <p:ph idx="2" type="body"/>
          </p:nvPr>
        </p:nvSpPr>
        <p:spPr>
          <a:xfrm>
            <a:off x="768096" y="1693130"/>
            <a:ext cx="3291840" cy="2821721"/>
          </a:xfrm>
          <a:prstGeom prst="rect">
            <a:avLst/>
          </a:prstGeom>
          <a:noFill/>
          <a:ln>
            <a:noFill/>
          </a:ln>
        </p:spPr>
        <p:txBody>
          <a:bodyPr anchorCtr="0" anchor="t" bIns="34275" lIns="68575" spcFirstLastPara="1" rIns="68575" wrap="square" tIns="34275">
            <a:noAutofit/>
          </a:bodyPr>
          <a:lstStyle>
            <a:lvl1pPr indent="-228600" lvl="0" marL="457200" algn="l">
              <a:lnSpc>
                <a:spcPct val="108000"/>
              </a:lnSpc>
              <a:spcBef>
                <a:spcPts val="500"/>
              </a:spcBef>
              <a:spcAft>
                <a:spcPts val="0"/>
              </a:spcAft>
              <a:buSzPts val="1200"/>
              <a:buNone/>
              <a:defRPr sz="1200"/>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0" name="Google Shape;110;p21"/>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42900" y="3720103"/>
            <a:ext cx="5829300" cy="1097280"/>
          </a:xfrm>
          <a:prstGeom prst="rect">
            <a:avLst/>
          </a:prstGeom>
          <a:noFill/>
          <a:ln>
            <a:noFill/>
          </a:ln>
        </p:spPr>
        <p:txBody>
          <a:bodyPr anchorCtr="0" anchor="ctr" bIns="34275" lIns="68575" spcFirstLastPara="1" rIns="68575" wrap="square" tIns="34275">
            <a:noAutofit/>
          </a:bodyPr>
          <a:lstStyle>
            <a:lvl1pPr lvl="0" algn="r">
              <a:lnSpc>
                <a:spcPct val="80000"/>
              </a:lnSpc>
              <a:spcBef>
                <a:spcPts val="0"/>
              </a:spcBef>
              <a:spcAft>
                <a:spcPts val="0"/>
              </a:spcAft>
              <a:buClr>
                <a:srgbClr val="0C0C0C"/>
              </a:buClr>
              <a:buSzPts val="3800"/>
              <a:buFont typeface="Twentieth Century"/>
              <a:buNone/>
              <a:defRPr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2"/>
          <p:cNvSpPr/>
          <p:nvPr>
            <p:ph idx="2" type="pic"/>
          </p:nvPr>
        </p:nvSpPr>
        <p:spPr>
          <a:xfrm>
            <a:off x="0" y="-1"/>
            <a:ext cx="9141714" cy="3429000"/>
          </a:xfrm>
          <a:prstGeom prst="rect">
            <a:avLst/>
          </a:prstGeom>
          <a:solidFill>
            <a:srgbClr val="76CEEF"/>
          </a:solidFill>
          <a:ln>
            <a:noFill/>
          </a:ln>
        </p:spPr>
        <p:txBody>
          <a:bodyPr anchorCtr="0" anchor="t" bIns="34275" lIns="342900" spcFirstLastPara="1" rIns="34275" wrap="square" tIns="274325">
            <a:noAutofit/>
          </a:bodyPr>
          <a:lstStyle>
            <a:lvl1pPr lvl="0" marR="0" rtl="0" algn="l">
              <a:lnSpc>
                <a:spcPct val="90000"/>
              </a:lnSpc>
              <a:spcBef>
                <a:spcPts val="900"/>
              </a:spcBef>
              <a:spcAft>
                <a:spcPts val="0"/>
              </a:spcAft>
              <a:buClr>
                <a:schemeClr val="accent1"/>
              </a:buClr>
              <a:buSzPts val="2400"/>
              <a:buFont typeface="Twentieth Century"/>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100"/>
              <a:buFont typeface="Noto Sans Symbols"/>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30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300"/>
              </a:spcBef>
              <a:spcAft>
                <a:spcPts val="30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116" name="Google Shape;116;p22"/>
          <p:cNvSpPr txBox="1"/>
          <p:nvPr>
            <p:ph idx="1" type="body"/>
          </p:nvPr>
        </p:nvSpPr>
        <p:spPr>
          <a:xfrm>
            <a:off x="6457950" y="3720103"/>
            <a:ext cx="2400300" cy="109728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0"/>
              </a:spcBef>
              <a:spcAft>
                <a:spcPts val="0"/>
              </a:spcAft>
              <a:buSzPts val="1400"/>
              <a:buNone/>
              <a:defRPr sz="1400">
                <a:solidFill>
                  <a:srgbClr val="0C0C0C"/>
                </a:solidFill>
              </a:defRPr>
            </a:lvl1pPr>
            <a:lvl2pPr indent="-228600" lvl="1" marL="914400" algn="l">
              <a:lnSpc>
                <a:spcPct val="90000"/>
              </a:lnSpc>
              <a:spcBef>
                <a:spcPts val="200"/>
              </a:spcBef>
              <a:spcAft>
                <a:spcPts val="0"/>
              </a:spcAft>
              <a:buSzPts val="1100"/>
              <a:buNone/>
              <a:defRPr sz="1100"/>
            </a:lvl2pPr>
            <a:lvl3pPr indent="-228600" lvl="2" marL="1371600" algn="l">
              <a:lnSpc>
                <a:spcPct val="90000"/>
              </a:lnSpc>
              <a:spcBef>
                <a:spcPts val="300"/>
              </a:spcBef>
              <a:spcAft>
                <a:spcPts val="0"/>
              </a:spcAft>
              <a:buSzPts val="900"/>
              <a:buNone/>
              <a:defRPr sz="900"/>
            </a:lvl3pPr>
            <a:lvl4pPr indent="-228600" lvl="3" marL="1828800" algn="l">
              <a:lnSpc>
                <a:spcPct val="90000"/>
              </a:lnSpc>
              <a:spcBef>
                <a:spcPts val="300"/>
              </a:spcBef>
              <a:spcAft>
                <a:spcPts val="0"/>
              </a:spcAft>
              <a:buSzPts val="800"/>
              <a:buNone/>
              <a:defRPr sz="800"/>
            </a:lvl4pPr>
            <a:lvl5pPr indent="-228600" lvl="4" marL="2286000" algn="l">
              <a:lnSpc>
                <a:spcPct val="90000"/>
              </a:lnSpc>
              <a:spcBef>
                <a:spcPts val="300"/>
              </a:spcBef>
              <a:spcAft>
                <a:spcPts val="0"/>
              </a:spcAft>
              <a:buSzPts val="800"/>
              <a:buNone/>
              <a:defRPr sz="800"/>
            </a:lvl5pPr>
            <a:lvl6pPr indent="-228600" lvl="5" marL="2743200" algn="l">
              <a:lnSpc>
                <a:spcPct val="90000"/>
              </a:lnSpc>
              <a:spcBef>
                <a:spcPts val="300"/>
              </a:spcBef>
              <a:spcAft>
                <a:spcPts val="0"/>
              </a:spcAft>
              <a:buSzPts val="800"/>
              <a:buNone/>
              <a:defRPr sz="800"/>
            </a:lvl6pPr>
            <a:lvl7pPr indent="-228600" lvl="6" marL="3200400" algn="l">
              <a:lnSpc>
                <a:spcPct val="90000"/>
              </a:lnSpc>
              <a:spcBef>
                <a:spcPts val="300"/>
              </a:spcBef>
              <a:spcAft>
                <a:spcPts val="0"/>
              </a:spcAft>
              <a:buSzPts val="800"/>
              <a:buNone/>
              <a:defRPr sz="800"/>
            </a:lvl7pPr>
            <a:lvl8pPr indent="-228600" lvl="7" marL="3657600" algn="l">
              <a:lnSpc>
                <a:spcPct val="90000"/>
              </a:lnSpc>
              <a:spcBef>
                <a:spcPts val="300"/>
              </a:spcBef>
              <a:spcAft>
                <a:spcPts val="0"/>
              </a:spcAft>
              <a:buSzPts val="800"/>
              <a:buNone/>
              <a:defRPr sz="800"/>
            </a:lvl8pPr>
            <a:lvl9pPr indent="-228600" lvl="8" marL="4114800" algn="l">
              <a:lnSpc>
                <a:spcPct val="90000"/>
              </a:lnSpc>
              <a:spcBef>
                <a:spcPts val="300"/>
              </a:spcBef>
              <a:spcAft>
                <a:spcPts val="300"/>
              </a:spcAft>
              <a:buSzPts val="800"/>
              <a:buNone/>
              <a:defRPr sz="800"/>
            </a:lvl9pPr>
          </a:lstStyle>
          <a:p/>
        </p:txBody>
      </p:sp>
      <p:sp>
        <p:nvSpPr>
          <p:cNvPr id="117" name="Google Shape;117;p22"/>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cxnSp>
        <p:nvCxnSpPr>
          <p:cNvPr id="120" name="Google Shape;120;p22"/>
          <p:cNvCxnSpPr/>
          <p:nvPr/>
        </p:nvCxnSpPr>
        <p:spPr>
          <a:xfrm rot="10800000">
            <a:off x="6290132" y="3948079"/>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3"/>
          <p:cNvSpPr txBox="1"/>
          <p:nvPr>
            <p:ph idx="1" type="body"/>
          </p:nvPr>
        </p:nvSpPr>
        <p:spPr>
          <a:xfrm rot="5400000">
            <a:off x="2904363" y="-421767"/>
            <a:ext cx="3017520" cy="7290055"/>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4" name="Google Shape;124;p23"/>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500688" y="1614488"/>
            <a:ext cx="4057650" cy="1971675"/>
          </a:xfrm>
          <a:prstGeom prst="rect">
            <a:avLst/>
          </a:prstGeom>
          <a:noFill/>
          <a:ln>
            <a:noFill/>
          </a:ln>
        </p:spPr>
        <p:txBody>
          <a:bodyPr anchorCtr="0" anchor="ctr" bIns="68575" lIns="34275" spcFirstLastPara="1" rIns="34275" wrap="square" tIns="68575">
            <a:noAutofit/>
          </a:bodyPr>
          <a:lstStyle>
            <a:lvl1pPr lvl="0" algn="l">
              <a:lnSpc>
                <a:spcPct val="80000"/>
              </a:lnSpc>
              <a:spcBef>
                <a:spcPts val="0"/>
              </a:spcBef>
              <a:spcAft>
                <a:spcPts val="0"/>
              </a:spcAft>
              <a:buClr>
                <a:srgbClr val="0C0C0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4"/>
          <p:cNvSpPr txBox="1"/>
          <p:nvPr>
            <p:ph idx="1" type="body"/>
          </p:nvPr>
        </p:nvSpPr>
        <p:spPr>
          <a:xfrm rot="5400000">
            <a:off x="1557338" y="-242887"/>
            <a:ext cx="4057650" cy="5686425"/>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0" name="Google Shape;130;p24"/>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
              <a:t>‹#›</a:t>
            </a:fld>
            <a:endParaRPr/>
          </a:p>
        </p:txBody>
      </p:sp>
      <p:cxnSp>
        <p:nvCxnSpPr>
          <p:cNvPr id="133" name="Google Shape;133;p24"/>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Clr>
                <a:srgbClr val="0C0C0C"/>
              </a:buClr>
              <a:buSzPts val="3800"/>
              <a:buFont typeface="Twentieth Century"/>
              <a:buNone/>
              <a:defRPr b="0" i="0" sz="38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Autofit/>
          </a:bodyPr>
          <a:lstStyle>
            <a:lvl1pPr indent="-336550" lvl="0" marL="457200" marR="0" rtl="0" algn="l">
              <a:lnSpc>
                <a:spcPct val="90000"/>
              </a:lnSpc>
              <a:spcBef>
                <a:spcPts val="900"/>
              </a:spcBef>
              <a:spcAft>
                <a:spcPts val="0"/>
              </a:spcAft>
              <a:buClr>
                <a:schemeClr val="accent1"/>
              </a:buClr>
              <a:buSzPts val="1700"/>
              <a:buFont typeface="Twentieth Century"/>
              <a:buChar char=" "/>
              <a:defRPr b="0" i="0" sz="1700" u="none" cap="none" strike="noStrike">
                <a:solidFill>
                  <a:schemeClr val="dk1"/>
                </a:solidFill>
                <a:latin typeface="Twentieth Century"/>
                <a:ea typeface="Twentieth Century"/>
                <a:cs typeface="Twentieth Century"/>
                <a:sym typeface="Twentieth Century"/>
              </a:defRPr>
            </a:lvl1pPr>
            <a:lvl2pPr indent="-317500" lvl="1" marL="914400" marR="0" rtl="0" algn="l">
              <a:lnSpc>
                <a:spcPct val="90000"/>
              </a:lnSpc>
              <a:spcBef>
                <a:spcPts val="2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2pPr>
            <a:lvl3pPr indent="-298450" lvl="2" marL="1371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3pPr>
            <a:lvl4pPr indent="-298450" lvl="3" marL="18288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4pPr>
            <a:lvl5pPr indent="-298450" lvl="4" marL="22860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5pPr>
            <a:lvl6pPr indent="-298450" lvl="5" marL="27432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6pPr>
            <a:lvl7pPr indent="-298450" lvl="6" marL="32004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7pPr>
            <a:lvl8pPr indent="-298450" lvl="7" marL="3657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8pPr>
            <a:lvl9pPr indent="-298450" lvl="8" marL="4114800" marR="0" rtl="0" algn="l">
              <a:lnSpc>
                <a:spcPct val="90000"/>
              </a:lnSpc>
              <a:spcBef>
                <a:spcPts val="300"/>
              </a:spcBef>
              <a:spcAft>
                <a:spcPts val="30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3"/>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3"/>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it"/>
              <a:t>‹#›</a:t>
            </a:fld>
            <a:endParaRPr/>
          </a:p>
        </p:txBody>
      </p:sp>
      <p:cxnSp>
        <p:nvCxnSpPr>
          <p:cNvPr id="56" name="Google Shape;56;p13"/>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francesco-AI/ReasoningAgent2020" TargetMode="External"/><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40.png"/><Relationship Id="rId5"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6.jpg"/><Relationship Id="rId4" Type="http://schemas.openxmlformats.org/officeDocument/2006/relationships/image" Target="../media/image44.png"/><Relationship Id="rId5" Type="http://schemas.openxmlformats.org/officeDocument/2006/relationships/image" Target="../media/image45.jpg"/><Relationship Id="rId6" Type="http://schemas.openxmlformats.org/officeDocument/2006/relationships/image" Target="../media/image35.jpg"/><Relationship Id="rId7" Type="http://schemas.openxmlformats.org/officeDocument/2006/relationships/image" Target="../media/image38.jpg"/><Relationship Id="rId8" Type="http://schemas.openxmlformats.org/officeDocument/2006/relationships/image" Target="../media/image3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47.png"/><Relationship Id="rId6"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drive.google.com/file/d/19hOfmZJC_GSP3gOLYU873S81nfoZo_uE/view" TargetMode="External"/><Relationship Id="rId4" Type="http://schemas.openxmlformats.org/officeDocument/2006/relationships/image" Target="../media/image3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hyperlink" Target="http://drive.google.com/file/d/1l_EROydyGGrJM2MQyHBTJvfHofBOhu55/view" TargetMode="External"/><Relationship Id="rId4" Type="http://schemas.openxmlformats.org/officeDocument/2006/relationships/image" Target="../media/image4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p:nvPr/>
        </p:nvSpPr>
        <p:spPr>
          <a:xfrm>
            <a:off x="2456" y="0"/>
            <a:ext cx="9141544" cy="514423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139" name="Google Shape;139;p25"/>
          <p:cNvPicPr preferRelativeResize="0"/>
          <p:nvPr/>
        </p:nvPicPr>
        <p:blipFill rotWithShape="1">
          <a:blip r:embed="rId3">
            <a:alphaModFix/>
          </a:blip>
          <a:srcRect b="-1" l="0" r="52444" t="0"/>
          <a:stretch/>
        </p:blipFill>
        <p:spPr>
          <a:xfrm>
            <a:off x="15" y="731"/>
            <a:ext cx="9143985" cy="5143500"/>
          </a:xfrm>
          <a:prstGeom prst="rect">
            <a:avLst/>
          </a:prstGeom>
          <a:noFill/>
          <a:ln>
            <a:noFill/>
          </a:ln>
        </p:spPr>
      </p:pic>
      <p:sp>
        <p:nvSpPr>
          <p:cNvPr id="140" name="Google Shape;140;p25"/>
          <p:cNvSpPr/>
          <p:nvPr/>
        </p:nvSpPr>
        <p:spPr>
          <a:xfrm>
            <a:off x="2922589" y="2298698"/>
            <a:ext cx="6221411" cy="1866426"/>
          </a:xfrm>
          <a:prstGeom prst="rect">
            <a:avLst/>
          </a:prstGeom>
          <a:solidFill>
            <a:srgbClr val="000001">
              <a:alpha val="74901"/>
            </a:srgbClr>
          </a:solidFill>
          <a:ln>
            <a:noFill/>
          </a:ln>
          <a:effectLst>
            <a:outerShdw blurRad="50800" rotWithShape="0" algn="ctr" dir="5400000" dist="12700">
              <a:srgbClr val="000000">
                <a:alpha val="4980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41" name="Google Shape;141;p25"/>
          <p:cNvSpPr txBox="1"/>
          <p:nvPr>
            <p:ph type="ctrTitle"/>
          </p:nvPr>
        </p:nvSpPr>
        <p:spPr>
          <a:xfrm>
            <a:off x="3232012" y="2571750"/>
            <a:ext cx="5626238" cy="818204"/>
          </a:xfrm>
          <a:prstGeom prst="rect">
            <a:avLst/>
          </a:prstGeom>
          <a:noFill/>
          <a:ln>
            <a:noFill/>
          </a:ln>
        </p:spPr>
        <p:txBody>
          <a:bodyPr anchorCtr="0" anchor="b" bIns="34275" lIns="68575" spcFirstLastPara="1" rIns="68575" wrap="square" tIns="34275">
            <a:noAutofit/>
          </a:bodyPr>
          <a:lstStyle/>
          <a:p>
            <a:pPr indent="0" lvl="0" marL="0" rtl="0" algn="l">
              <a:lnSpc>
                <a:spcPct val="80000"/>
              </a:lnSpc>
              <a:spcBef>
                <a:spcPts val="0"/>
              </a:spcBef>
              <a:spcAft>
                <a:spcPts val="0"/>
              </a:spcAft>
              <a:buClr>
                <a:srgbClr val="FFFFFF"/>
              </a:buClr>
              <a:buSzPts val="3800"/>
              <a:buFont typeface="Twentieth Century"/>
              <a:buNone/>
            </a:pPr>
            <a:r>
              <a:rPr lang="it" sz="2700">
                <a:solidFill>
                  <a:srgbClr val="FFFFFF"/>
                </a:solidFill>
              </a:rPr>
              <a:t>BABYAI AND RESTRAINING BOLTS</a:t>
            </a:r>
            <a:endParaRPr sz="2700">
              <a:solidFill>
                <a:srgbClr val="FFFFFF"/>
              </a:solidFill>
            </a:endParaRPr>
          </a:p>
        </p:txBody>
      </p:sp>
      <p:sp>
        <p:nvSpPr>
          <p:cNvPr id="142" name="Google Shape;142;p25"/>
          <p:cNvSpPr txBox="1"/>
          <p:nvPr>
            <p:ph idx="1" type="subTitle"/>
          </p:nvPr>
        </p:nvSpPr>
        <p:spPr>
          <a:xfrm>
            <a:off x="3232012" y="3584485"/>
            <a:ext cx="5626238" cy="386112"/>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it" sz="1500">
                <a:solidFill>
                  <a:srgbClr val="FFFFFF"/>
                </a:solidFill>
              </a:rPr>
              <a:t>Reasoning Agents – Prof. De Giacomo</a:t>
            </a:r>
            <a:endParaRPr sz="1500">
              <a:solidFill>
                <a:srgbClr val="FFFFFF"/>
              </a:solidFill>
            </a:endParaRPr>
          </a:p>
        </p:txBody>
      </p:sp>
      <p:cxnSp>
        <p:nvCxnSpPr>
          <p:cNvPr id="143" name="Google Shape;143;p25"/>
          <p:cNvCxnSpPr/>
          <p:nvPr/>
        </p:nvCxnSpPr>
        <p:spPr>
          <a:xfrm>
            <a:off x="3232012" y="3499860"/>
            <a:ext cx="5124374" cy="0"/>
          </a:xfrm>
          <a:prstGeom prst="straightConnector1">
            <a:avLst/>
          </a:prstGeom>
          <a:noFill/>
          <a:ln cap="flat" cmpd="sng" w="22225">
            <a:solidFill>
              <a:srgbClr val="4AC4E3"/>
            </a:solidFill>
            <a:prstDash val="solid"/>
            <a:round/>
            <a:headEnd len="sm" w="sm" type="none"/>
            <a:tailEnd len="sm" w="sm" type="none"/>
          </a:ln>
          <a:effectLst>
            <a:outerShdw blurRad="50800" rotWithShape="0" algn="ctr" dir="5400000" dist="12700">
              <a:srgbClr val="000000">
                <a:alpha val="49803"/>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BabyAI – Platform Description</a:t>
            </a:r>
            <a:endParaRPr sz="2700"/>
          </a:p>
        </p:txBody>
      </p:sp>
      <p:sp>
        <p:nvSpPr>
          <p:cNvPr id="253" name="Google Shape;253;p34"/>
          <p:cNvSpPr txBox="1"/>
          <p:nvPr>
            <p:ph idx="1" type="body"/>
          </p:nvPr>
        </p:nvSpPr>
        <p:spPr>
          <a:xfrm>
            <a:off x="768096" y="1441280"/>
            <a:ext cx="7290000" cy="668100"/>
          </a:xfrm>
          <a:prstGeom prst="rect">
            <a:avLst/>
          </a:prstGeom>
          <a:noFill/>
          <a:ln>
            <a:noFill/>
          </a:ln>
        </p:spPr>
        <p:txBody>
          <a:bodyPr anchorCtr="0" anchor="t" bIns="34275" lIns="34275" spcFirstLastPara="1" rIns="34275" wrap="square" tIns="34275">
            <a:noAutofit/>
          </a:bodyPr>
          <a:lstStyle/>
          <a:p>
            <a:pPr indent="-133350" lvl="0" marL="63500" rtl="0" algn="l">
              <a:spcBef>
                <a:spcPts val="0"/>
              </a:spcBef>
              <a:spcAft>
                <a:spcPts val="0"/>
              </a:spcAft>
              <a:buSzPts val="2100"/>
              <a:buChar char=" "/>
            </a:pPr>
            <a:r>
              <a:rPr lang="it" sz="1500"/>
              <a:t>The elements that characterize BabyAI platform.</a:t>
            </a:r>
            <a:endParaRPr sz="1500"/>
          </a:p>
          <a:p>
            <a:pPr indent="0" lvl="0" marL="63500" rtl="0" algn="l">
              <a:lnSpc>
                <a:spcPct val="90000"/>
              </a:lnSpc>
              <a:spcBef>
                <a:spcPts val="1100"/>
              </a:spcBef>
              <a:spcAft>
                <a:spcPts val="0"/>
              </a:spcAft>
              <a:buSzPts val="1700"/>
              <a:buNone/>
            </a:pPr>
            <a:r>
              <a:t/>
            </a:r>
            <a:endParaRPr sz="1100"/>
          </a:p>
        </p:txBody>
      </p:sp>
      <p:sp>
        <p:nvSpPr>
          <p:cNvPr id="254" name="Google Shape;254;p34"/>
          <p:cNvSpPr txBox="1"/>
          <p:nvPr/>
        </p:nvSpPr>
        <p:spPr>
          <a:xfrm>
            <a:off x="1734728" y="2376806"/>
            <a:ext cx="2465700" cy="37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822433"/>
              </a:buClr>
              <a:buSzPts val="1800"/>
              <a:buFont typeface="Arial"/>
              <a:buNone/>
            </a:pPr>
            <a:r>
              <a:rPr lang="it" sz="1800">
                <a:solidFill>
                  <a:srgbClr val="FF0000"/>
                </a:solidFill>
              </a:rPr>
              <a:t>The Bot</a:t>
            </a:r>
            <a:endParaRPr b="0" i="0" sz="18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822433"/>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5" name="Google Shape;255;p34"/>
          <p:cNvCxnSpPr/>
          <p:nvPr/>
        </p:nvCxnSpPr>
        <p:spPr>
          <a:xfrm>
            <a:off x="4704410" y="2554056"/>
            <a:ext cx="0" cy="2052600"/>
          </a:xfrm>
          <a:prstGeom prst="straightConnector1">
            <a:avLst/>
          </a:prstGeom>
          <a:noFill/>
          <a:ln cap="flat" cmpd="sng" w="9525">
            <a:solidFill>
              <a:schemeClr val="dk1"/>
            </a:solidFill>
            <a:prstDash val="solid"/>
            <a:round/>
            <a:headEnd len="sm" w="sm" type="none"/>
            <a:tailEnd len="sm" w="sm" type="none"/>
          </a:ln>
        </p:spPr>
      </p:cxnSp>
      <p:sp>
        <p:nvSpPr>
          <p:cNvPr id="256" name="Google Shape;256;p34"/>
          <p:cNvSpPr txBox="1"/>
          <p:nvPr/>
        </p:nvSpPr>
        <p:spPr>
          <a:xfrm>
            <a:off x="874450" y="2950350"/>
            <a:ext cx="3171300" cy="1124700"/>
          </a:xfrm>
          <a:prstGeom prst="rect">
            <a:avLst/>
          </a:prstGeom>
          <a:noFill/>
          <a:ln>
            <a:noFill/>
          </a:ln>
        </p:spPr>
        <p:txBody>
          <a:bodyPr anchorCtr="0" anchor="t" bIns="91425" lIns="91425" spcFirstLastPara="1" rIns="91425" wrap="square" tIns="91425">
            <a:noAutofit/>
          </a:bodyPr>
          <a:lstStyle/>
          <a:p>
            <a:pPr indent="-133350" lvl="0" marL="63500" rtl="0" algn="l">
              <a:lnSpc>
                <a:spcPct val="90000"/>
              </a:lnSpc>
              <a:spcBef>
                <a:spcPts val="0"/>
              </a:spcBef>
              <a:spcAft>
                <a:spcPts val="0"/>
              </a:spcAft>
              <a:buClr>
                <a:schemeClr val="accent1"/>
              </a:buClr>
              <a:buSzPts val="2100"/>
              <a:buFont typeface="Twentieth Century"/>
              <a:buChar char=" "/>
            </a:pPr>
            <a:r>
              <a:rPr lang="it" sz="1500">
                <a:solidFill>
                  <a:schemeClr val="dk1"/>
                </a:solidFill>
                <a:latin typeface="Twentieth Century"/>
                <a:ea typeface="Twentieth Century"/>
                <a:cs typeface="Twentieth Century"/>
                <a:sym typeface="Twentieth Century"/>
              </a:rPr>
              <a:t>The Bot plays the role of the human in the loop.</a:t>
            </a:r>
            <a:endParaRPr>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257" name="Google Shape;257;p34"/>
          <p:cNvPicPr preferRelativeResize="0"/>
          <p:nvPr/>
        </p:nvPicPr>
        <p:blipFill rotWithShape="1">
          <a:blip r:embed="rId3">
            <a:alphaModFix/>
          </a:blip>
          <a:srcRect b="0" l="0" r="0" t="0"/>
          <a:stretch/>
        </p:blipFill>
        <p:spPr>
          <a:xfrm>
            <a:off x="7328709" y="2194874"/>
            <a:ext cx="1642942" cy="2411775"/>
          </a:xfrm>
          <a:prstGeom prst="rect">
            <a:avLst/>
          </a:prstGeom>
          <a:noFill/>
          <a:ln>
            <a:noFill/>
          </a:ln>
        </p:spPr>
      </p:pic>
      <p:pic>
        <p:nvPicPr>
          <p:cNvPr id="258" name="Google Shape;258;p34"/>
          <p:cNvPicPr preferRelativeResize="0"/>
          <p:nvPr/>
        </p:nvPicPr>
        <p:blipFill rotWithShape="1">
          <a:blip r:embed="rId4">
            <a:alphaModFix/>
          </a:blip>
          <a:srcRect b="0" l="0" r="0" t="0"/>
          <a:stretch/>
        </p:blipFill>
        <p:spPr>
          <a:xfrm>
            <a:off x="4801075" y="2412275"/>
            <a:ext cx="2527625" cy="19769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926996" y="2009412"/>
            <a:ext cx="7290000" cy="1124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it"/>
              <a:t>2</a:t>
            </a:r>
            <a:r>
              <a:rPr lang="it"/>
              <a:t>. NLP to LDLf</a:t>
            </a:r>
            <a:endParaRPr/>
          </a:p>
        </p:txBody>
      </p:sp>
      <p:sp>
        <p:nvSpPr>
          <p:cNvPr id="264" name="Google Shape;264;p35"/>
          <p:cNvSpPr/>
          <p:nvPr/>
        </p:nvSpPr>
        <p:spPr>
          <a:xfrm>
            <a:off x="381800" y="458150"/>
            <a:ext cx="3246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p:nvPr/>
        </p:nvSpPr>
        <p:spPr>
          <a:xfrm>
            <a:off x="5346675" y="3052225"/>
            <a:ext cx="3582600" cy="1369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5346675" y="1162175"/>
            <a:ext cx="3525000" cy="1196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txBox="1"/>
          <p:nvPr>
            <p:ph type="title"/>
          </p:nvPr>
        </p:nvSpPr>
        <p:spPr>
          <a:xfrm>
            <a:off x="768098" y="286500"/>
            <a:ext cx="44559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Why ?</a:t>
            </a:r>
            <a:endParaRPr/>
          </a:p>
        </p:txBody>
      </p:sp>
      <p:sp>
        <p:nvSpPr>
          <p:cNvPr id="272" name="Google Shape;272;p36"/>
          <p:cNvSpPr txBox="1"/>
          <p:nvPr>
            <p:ph idx="1" type="body"/>
          </p:nvPr>
        </p:nvSpPr>
        <p:spPr>
          <a:xfrm>
            <a:off x="768100" y="1288750"/>
            <a:ext cx="4202700" cy="27300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M</a:t>
            </a:r>
            <a:r>
              <a:rPr lang="it"/>
              <a:t>apping from free unbound natural language to its machine understandable representation is required:</a:t>
            </a:r>
            <a:endParaRPr/>
          </a:p>
          <a:p>
            <a:pPr indent="0" lvl="0" marL="0" rtl="0" algn="l">
              <a:spcBef>
                <a:spcPts val="900"/>
              </a:spcBef>
              <a:spcAft>
                <a:spcPts val="0"/>
              </a:spcAft>
              <a:buNone/>
            </a:pPr>
            <a:r>
              <a:t/>
            </a:r>
            <a:endParaRPr/>
          </a:p>
          <a:p>
            <a:pPr indent="-317500" lvl="0" marL="457200" rtl="0" algn="l">
              <a:spcBef>
                <a:spcPts val="900"/>
              </a:spcBef>
              <a:spcAft>
                <a:spcPts val="0"/>
              </a:spcAft>
              <a:buSzPts val="1400"/>
              <a:buAutoNum type="arabicPeriod"/>
            </a:pPr>
            <a:r>
              <a:rPr lang="it"/>
              <a:t>Formalization to avoid ambiguity </a:t>
            </a:r>
            <a:endParaRPr/>
          </a:p>
          <a:p>
            <a:pPr indent="0" lvl="0" marL="457200" rtl="0" algn="l">
              <a:spcBef>
                <a:spcPts val="900"/>
              </a:spcBef>
              <a:spcAft>
                <a:spcPts val="0"/>
              </a:spcAft>
              <a:buNone/>
            </a:pPr>
            <a:r>
              <a:t/>
            </a:r>
            <a:endParaRPr/>
          </a:p>
          <a:p>
            <a:pPr indent="-317500" lvl="0" marL="457200" rtl="0" algn="l">
              <a:spcBef>
                <a:spcPts val="900"/>
              </a:spcBef>
              <a:spcAft>
                <a:spcPts val="0"/>
              </a:spcAft>
              <a:buSzPts val="1400"/>
              <a:buAutoNum type="arabicPeriod"/>
            </a:pPr>
            <a:r>
              <a:rPr lang="it"/>
              <a:t>Natural to untrained domain experts:</a:t>
            </a:r>
            <a:endParaRPr/>
          </a:p>
          <a:p>
            <a:pPr indent="-330200" lvl="1" marL="914400" rtl="0" algn="l">
              <a:spcBef>
                <a:spcPts val="0"/>
              </a:spcBef>
              <a:spcAft>
                <a:spcPts val="0"/>
              </a:spcAft>
              <a:buSzPts val="1600"/>
              <a:buAutoNum type="alphaLcPeriod"/>
            </a:pPr>
            <a:r>
              <a:rPr lang="it" sz="1600"/>
              <a:t>Wider application</a:t>
            </a:r>
            <a:endParaRPr sz="1600"/>
          </a:p>
          <a:p>
            <a:pPr indent="-330200" lvl="1" marL="914400" rtl="0" algn="l">
              <a:spcBef>
                <a:spcPts val="0"/>
              </a:spcBef>
              <a:spcAft>
                <a:spcPts val="0"/>
              </a:spcAft>
              <a:buSzPts val="1600"/>
              <a:buAutoNum type="alphaLcPeriod"/>
            </a:pPr>
            <a:r>
              <a:rPr lang="it" sz="1600"/>
              <a:t>No more training requirement </a:t>
            </a:r>
            <a:endParaRPr sz="1600"/>
          </a:p>
        </p:txBody>
      </p:sp>
      <p:sp>
        <p:nvSpPr>
          <p:cNvPr id="273" name="Google Shape;273;p36"/>
          <p:cNvSpPr txBox="1"/>
          <p:nvPr>
            <p:ph idx="1" type="body"/>
          </p:nvPr>
        </p:nvSpPr>
        <p:spPr>
          <a:xfrm>
            <a:off x="5542275" y="1267175"/>
            <a:ext cx="3191400" cy="986700"/>
          </a:xfrm>
          <a:prstGeom prst="rect">
            <a:avLst/>
          </a:prstGeom>
        </p:spPr>
        <p:txBody>
          <a:bodyPr anchorCtr="0" anchor="t" bIns="34275" lIns="34275" spcFirstLastPara="1" rIns="34275" wrap="square" tIns="34275">
            <a:noAutofit/>
          </a:bodyPr>
          <a:lstStyle/>
          <a:p>
            <a:pPr indent="0" lvl="0" marL="0" rtl="0" algn="just">
              <a:spcBef>
                <a:spcPts val="900"/>
              </a:spcBef>
              <a:spcAft>
                <a:spcPts val="0"/>
              </a:spcAft>
              <a:buNone/>
            </a:pPr>
            <a:r>
              <a:rPr i="1" lang="it"/>
              <a:t>“After the button is pressed, the light will turn red until the elevator arrives at the floor and the doors open.”</a:t>
            </a:r>
            <a:endParaRPr i="1"/>
          </a:p>
          <a:p>
            <a:pPr indent="0" lvl="0" marL="0" rtl="0" algn="l">
              <a:spcBef>
                <a:spcPts val="900"/>
              </a:spcBef>
              <a:spcAft>
                <a:spcPts val="200"/>
              </a:spcAft>
              <a:buNone/>
            </a:pPr>
            <a:r>
              <a:t/>
            </a:r>
            <a:endParaRPr/>
          </a:p>
        </p:txBody>
      </p:sp>
      <p:sp>
        <p:nvSpPr>
          <p:cNvPr id="274" name="Google Shape;274;p36"/>
          <p:cNvSpPr txBox="1"/>
          <p:nvPr>
            <p:ph idx="1" type="body"/>
          </p:nvPr>
        </p:nvSpPr>
        <p:spPr>
          <a:xfrm>
            <a:off x="5670420" y="2974500"/>
            <a:ext cx="3060300" cy="1838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p → X ( q U ( s ∧ v ) )</a:t>
            </a:r>
            <a:endParaRPr/>
          </a:p>
          <a:p>
            <a:pPr indent="0" lvl="0" marL="0" rtl="0" algn="l">
              <a:lnSpc>
                <a:spcPct val="90000"/>
              </a:lnSpc>
              <a:spcBef>
                <a:spcPts val="200"/>
              </a:spcBef>
              <a:spcAft>
                <a:spcPts val="0"/>
              </a:spcAft>
              <a:buNone/>
            </a:pPr>
            <a:r>
              <a:rPr lang="it"/>
              <a:t>p - </a:t>
            </a:r>
            <a:r>
              <a:rPr lang="it"/>
              <a:t>button being pressed</a:t>
            </a:r>
            <a:endParaRPr/>
          </a:p>
          <a:p>
            <a:pPr indent="0" lvl="0" marL="0" rtl="0" algn="l">
              <a:lnSpc>
                <a:spcPct val="90000"/>
              </a:lnSpc>
              <a:spcBef>
                <a:spcPts val="0"/>
              </a:spcBef>
              <a:spcAft>
                <a:spcPts val="0"/>
              </a:spcAft>
              <a:buNone/>
            </a:pPr>
            <a:r>
              <a:rPr lang="it"/>
              <a:t>q - the light turning red</a:t>
            </a:r>
            <a:endParaRPr/>
          </a:p>
          <a:p>
            <a:pPr indent="0" lvl="0" marL="0" rtl="0" algn="l">
              <a:lnSpc>
                <a:spcPct val="90000"/>
              </a:lnSpc>
              <a:spcBef>
                <a:spcPts val="0"/>
              </a:spcBef>
              <a:spcAft>
                <a:spcPts val="0"/>
              </a:spcAft>
              <a:buNone/>
            </a:pPr>
            <a:r>
              <a:rPr lang="it"/>
              <a:t>s - the elevator arriving</a:t>
            </a:r>
            <a:endParaRPr/>
          </a:p>
          <a:p>
            <a:pPr indent="0" lvl="0" marL="0" rtl="0" algn="l">
              <a:lnSpc>
                <a:spcPct val="90000"/>
              </a:lnSpc>
              <a:spcBef>
                <a:spcPts val="0"/>
              </a:spcBef>
              <a:spcAft>
                <a:spcPts val="0"/>
              </a:spcAft>
              <a:buNone/>
            </a:pPr>
            <a:r>
              <a:rPr lang="it"/>
              <a:t>v- the doors opening</a:t>
            </a:r>
            <a:endParaRPr/>
          </a:p>
        </p:txBody>
      </p:sp>
      <p:sp>
        <p:nvSpPr>
          <p:cNvPr id="275" name="Google Shape;275;p36"/>
          <p:cNvSpPr/>
          <p:nvPr/>
        </p:nvSpPr>
        <p:spPr>
          <a:xfrm>
            <a:off x="6961550" y="2396350"/>
            <a:ext cx="322200" cy="572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9" name="Shape 279"/>
        <p:cNvGrpSpPr/>
        <p:nvPr/>
      </p:nvGrpSpPr>
      <p:grpSpPr>
        <a:xfrm>
          <a:off x="0" y="0"/>
          <a:ext cx="0" cy="0"/>
          <a:chOff x="0" y="0"/>
          <a:chExt cx="0" cy="0"/>
        </a:xfrm>
      </p:grpSpPr>
      <p:sp>
        <p:nvSpPr>
          <p:cNvPr id="280" name="Google Shape;280;p37"/>
          <p:cNvSpPr/>
          <p:nvPr/>
        </p:nvSpPr>
        <p:spPr>
          <a:xfrm>
            <a:off x="3243456" y="4014068"/>
            <a:ext cx="2464800" cy="1040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404450" y="2048750"/>
            <a:ext cx="3894900" cy="187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What? LTLf vs LDLf</a:t>
            </a:r>
            <a:endParaRPr/>
          </a:p>
        </p:txBody>
      </p:sp>
      <p:pic>
        <p:nvPicPr>
          <p:cNvPr id="283" name="Google Shape;283;p37"/>
          <p:cNvPicPr preferRelativeResize="0"/>
          <p:nvPr/>
        </p:nvPicPr>
        <p:blipFill>
          <a:blip r:embed="rId3">
            <a:alphaModFix/>
          </a:blip>
          <a:stretch>
            <a:fillRect/>
          </a:stretch>
        </p:blipFill>
        <p:spPr>
          <a:xfrm>
            <a:off x="3340472" y="4018178"/>
            <a:ext cx="2271910" cy="986040"/>
          </a:xfrm>
          <a:prstGeom prst="rect">
            <a:avLst/>
          </a:prstGeom>
          <a:noFill/>
          <a:ln>
            <a:noFill/>
          </a:ln>
        </p:spPr>
      </p:pic>
      <p:sp>
        <p:nvSpPr>
          <p:cNvPr id="284" name="Google Shape;284;p37"/>
          <p:cNvSpPr/>
          <p:nvPr/>
        </p:nvSpPr>
        <p:spPr>
          <a:xfrm>
            <a:off x="4746050" y="2048750"/>
            <a:ext cx="3975000" cy="187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7"/>
          <p:cNvPicPr preferRelativeResize="0"/>
          <p:nvPr/>
        </p:nvPicPr>
        <p:blipFill>
          <a:blip r:embed="rId4">
            <a:alphaModFix/>
          </a:blip>
          <a:stretch>
            <a:fillRect/>
          </a:stretch>
        </p:blipFill>
        <p:spPr>
          <a:xfrm>
            <a:off x="480625" y="2163300"/>
            <a:ext cx="3721175" cy="943503"/>
          </a:xfrm>
          <a:prstGeom prst="rect">
            <a:avLst/>
          </a:prstGeom>
          <a:noFill/>
          <a:ln>
            <a:noFill/>
          </a:ln>
        </p:spPr>
      </p:pic>
      <p:pic>
        <p:nvPicPr>
          <p:cNvPr id="286" name="Google Shape;286;p37"/>
          <p:cNvPicPr preferRelativeResize="0"/>
          <p:nvPr/>
        </p:nvPicPr>
        <p:blipFill>
          <a:blip r:embed="rId5">
            <a:alphaModFix/>
          </a:blip>
          <a:stretch>
            <a:fillRect/>
          </a:stretch>
        </p:blipFill>
        <p:spPr>
          <a:xfrm>
            <a:off x="4881850" y="2163300"/>
            <a:ext cx="3721176" cy="1531800"/>
          </a:xfrm>
          <a:prstGeom prst="rect">
            <a:avLst/>
          </a:prstGeom>
          <a:noFill/>
          <a:ln>
            <a:noFill/>
          </a:ln>
        </p:spPr>
      </p:pic>
      <p:sp>
        <p:nvSpPr>
          <p:cNvPr id="287" name="Google Shape;287;p37"/>
          <p:cNvSpPr/>
          <p:nvPr/>
        </p:nvSpPr>
        <p:spPr>
          <a:xfrm flipH="1" rot="10800000">
            <a:off x="2609800" y="3961505"/>
            <a:ext cx="601500" cy="566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flipH="1" rot="5401775">
            <a:off x="5768396" y="3951640"/>
            <a:ext cx="581100" cy="586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txBox="1"/>
          <p:nvPr/>
        </p:nvSpPr>
        <p:spPr>
          <a:xfrm>
            <a:off x="404450" y="1371325"/>
            <a:ext cx="83166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latin typeface="Twentieth Century"/>
                <a:ea typeface="Twentieth Century"/>
                <a:cs typeface="Twentieth Century"/>
                <a:sym typeface="Twentieth Century"/>
              </a:rPr>
              <a:t>Linear Dynamic Logic on finite traces (LDLf) - more expressive </a:t>
            </a:r>
            <a:r>
              <a:rPr lang="it" sz="1500">
                <a:latin typeface="Twentieth Century"/>
                <a:ea typeface="Twentieth Century"/>
                <a:cs typeface="Twentieth Century"/>
                <a:sym typeface="Twentieth Century"/>
              </a:rPr>
              <a:t>extension</a:t>
            </a:r>
            <a:r>
              <a:rPr lang="it" sz="1500">
                <a:latin typeface="Twentieth Century"/>
                <a:ea typeface="Twentieth Century"/>
                <a:cs typeface="Twentieth Century"/>
                <a:sym typeface="Twentieth Century"/>
              </a:rPr>
              <a:t> of LTLf, that results from addition of Propositional  Dynamic  Logic syntax</a:t>
            </a:r>
            <a:endParaRPr sz="1500">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Approaches:</a:t>
            </a:r>
            <a:endParaRPr/>
          </a:p>
        </p:txBody>
      </p:sp>
      <p:sp>
        <p:nvSpPr>
          <p:cNvPr id="295" name="Google Shape;295;p38"/>
          <p:cNvSpPr txBox="1"/>
          <p:nvPr>
            <p:ph idx="1" type="body"/>
          </p:nvPr>
        </p:nvSpPr>
        <p:spPr>
          <a:xfrm>
            <a:off x="599400" y="1472850"/>
            <a:ext cx="4567200" cy="3293400"/>
          </a:xfrm>
          <a:prstGeom prst="rect">
            <a:avLst/>
          </a:prstGeom>
        </p:spPr>
        <p:txBody>
          <a:bodyPr anchorCtr="0" anchor="t" bIns="34275" lIns="34275" spcFirstLastPara="1" rIns="34275" wrap="square" tIns="34275">
            <a:noAutofit/>
          </a:bodyPr>
          <a:lstStyle/>
          <a:p>
            <a:pPr indent="-374650" lvl="0" marL="457200" rtl="0" algn="l">
              <a:lnSpc>
                <a:spcPct val="100000"/>
              </a:lnSpc>
              <a:spcBef>
                <a:spcPts val="900"/>
              </a:spcBef>
              <a:spcAft>
                <a:spcPts val="0"/>
              </a:spcAft>
              <a:buClr>
                <a:srgbClr val="000000"/>
              </a:buClr>
              <a:buSzPts val="2300"/>
              <a:buChar char="●"/>
            </a:pPr>
            <a:r>
              <a:rPr b="1" lang="it" sz="2300">
                <a:solidFill>
                  <a:srgbClr val="000000"/>
                </a:solidFill>
              </a:rPr>
              <a:t>Semantic parsing</a:t>
            </a:r>
            <a:endParaRPr b="1" sz="2300">
              <a:solidFill>
                <a:srgbClr val="000000"/>
              </a:solidFill>
            </a:endParaRPr>
          </a:p>
          <a:p>
            <a:pPr indent="0" lvl="0" marL="457200" rtl="0" algn="l">
              <a:lnSpc>
                <a:spcPct val="100000"/>
              </a:lnSpc>
              <a:spcBef>
                <a:spcPts val="900"/>
              </a:spcBef>
              <a:spcAft>
                <a:spcPts val="0"/>
              </a:spcAft>
              <a:buNone/>
            </a:pPr>
            <a:r>
              <a:rPr lang="it" sz="1800">
                <a:solidFill>
                  <a:srgbClr val="000000"/>
                </a:solidFill>
              </a:rPr>
              <a:t>Common pattern of syntactic structure for</a:t>
            </a:r>
            <a:r>
              <a:rPr lang="it" sz="1800">
                <a:solidFill>
                  <a:srgbClr val="000000"/>
                </a:solidFill>
              </a:rPr>
              <a:t> controlled English </a:t>
            </a:r>
            <a:endParaRPr sz="1800">
              <a:solidFill>
                <a:srgbClr val="000000"/>
              </a:solidFill>
            </a:endParaRPr>
          </a:p>
          <a:p>
            <a:pPr indent="-374650" lvl="0" marL="457200" rtl="0" algn="l">
              <a:lnSpc>
                <a:spcPct val="100000"/>
              </a:lnSpc>
              <a:spcBef>
                <a:spcPts val="900"/>
              </a:spcBef>
              <a:spcAft>
                <a:spcPts val="0"/>
              </a:spcAft>
              <a:buClr>
                <a:srgbClr val="434343"/>
              </a:buClr>
              <a:buSzPts val="2300"/>
              <a:buChar char="●"/>
            </a:pPr>
            <a:r>
              <a:rPr lang="it" sz="2300">
                <a:solidFill>
                  <a:srgbClr val="434343"/>
                </a:solidFill>
              </a:rPr>
              <a:t>Translation problem</a:t>
            </a:r>
            <a:endParaRPr sz="23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Optimization problem</a:t>
            </a:r>
            <a:endParaRPr sz="23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Event identification and ordering</a:t>
            </a:r>
            <a:endParaRPr sz="2300">
              <a:solidFill>
                <a:srgbClr val="434343"/>
              </a:solidFill>
            </a:endParaRPr>
          </a:p>
          <a:p>
            <a:pPr indent="0" lvl="0" marL="1371600" rtl="0" algn="l">
              <a:spcBef>
                <a:spcPts val="900"/>
              </a:spcBef>
              <a:spcAft>
                <a:spcPts val="0"/>
              </a:spcAft>
              <a:buNone/>
            </a:pPr>
            <a:r>
              <a:t/>
            </a:r>
            <a:endParaRPr>
              <a:solidFill>
                <a:srgbClr val="000000"/>
              </a:solidFill>
            </a:endParaRPr>
          </a:p>
          <a:p>
            <a:pPr indent="0" lvl="0" marL="0" rtl="0" algn="l">
              <a:spcBef>
                <a:spcPts val="900"/>
              </a:spcBef>
              <a:spcAft>
                <a:spcPts val="0"/>
              </a:spcAft>
              <a:buNone/>
            </a:pPr>
            <a:r>
              <a:t/>
            </a:r>
            <a:endParaRPr>
              <a:solidFill>
                <a:srgbClr val="000000"/>
              </a:solidFill>
            </a:endParaRPr>
          </a:p>
          <a:p>
            <a:pPr indent="0" lvl="0" marL="0" rtl="0" algn="l">
              <a:spcBef>
                <a:spcPts val="900"/>
              </a:spcBef>
              <a:spcAft>
                <a:spcPts val="200"/>
              </a:spcAft>
              <a:buNone/>
            </a:pPr>
            <a:r>
              <a:t/>
            </a:r>
            <a:endParaRPr/>
          </a:p>
        </p:txBody>
      </p:sp>
      <p:pic>
        <p:nvPicPr>
          <p:cNvPr id="296" name="Google Shape;296;p38"/>
          <p:cNvPicPr preferRelativeResize="0"/>
          <p:nvPr/>
        </p:nvPicPr>
        <p:blipFill>
          <a:blip r:embed="rId3">
            <a:alphaModFix/>
          </a:blip>
          <a:stretch>
            <a:fillRect/>
          </a:stretch>
        </p:blipFill>
        <p:spPr>
          <a:xfrm>
            <a:off x="5117874" y="1219700"/>
            <a:ext cx="3676149" cy="3546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39"/>
          <p:cNvPicPr preferRelativeResize="0"/>
          <p:nvPr/>
        </p:nvPicPr>
        <p:blipFill rotWithShape="1">
          <a:blip r:embed="rId3">
            <a:alphaModFix/>
          </a:blip>
          <a:srcRect b="0" l="2658" r="2715" t="0"/>
          <a:stretch/>
        </p:blipFill>
        <p:spPr>
          <a:xfrm>
            <a:off x="3287725" y="1214275"/>
            <a:ext cx="5636074" cy="1323775"/>
          </a:xfrm>
          <a:prstGeom prst="rect">
            <a:avLst/>
          </a:prstGeom>
          <a:noFill/>
          <a:ln>
            <a:noFill/>
          </a:ln>
        </p:spPr>
      </p:pic>
      <p:sp>
        <p:nvSpPr>
          <p:cNvPr id="302" name="Google Shape;302;p39"/>
          <p:cNvSpPr txBox="1"/>
          <p:nvPr>
            <p:ph type="title"/>
          </p:nvPr>
        </p:nvSpPr>
        <p:spPr>
          <a:xfrm>
            <a:off x="768096" y="3627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Approaches:</a:t>
            </a:r>
            <a:endParaRPr/>
          </a:p>
        </p:txBody>
      </p:sp>
      <p:sp>
        <p:nvSpPr>
          <p:cNvPr id="303" name="Google Shape;303;p39"/>
          <p:cNvSpPr txBox="1"/>
          <p:nvPr>
            <p:ph idx="1" type="body"/>
          </p:nvPr>
        </p:nvSpPr>
        <p:spPr>
          <a:xfrm>
            <a:off x="599400" y="1472850"/>
            <a:ext cx="4348500" cy="3293400"/>
          </a:xfrm>
          <a:prstGeom prst="rect">
            <a:avLst/>
          </a:prstGeom>
        </p:spPr>
        <p:txBody>
          <a:bodyPr anchorCtr="0" anchor="t" bIns="34275" lIns="34275" spcFirstLastPara="1" rIns="34275" wrap="square" tIns="34275">
            <a:noAutofit/>
          </a:bodyPr>
          <a:lstStyle/>
          <a:p>
            <a:pPr indent="-374650" lvl="0" marL="457200" rtl="0" algn="l">
              <a:lnSpc>
                <a:spcPct val="100000"/>
              </a:lnSpc>
              <a:spcBef>
                <a:spcPts val="900"/>
              </a:spcBef>
              <a:spcAft>
                <a:spcPts val="0"/>
              </a:spcAft>
              <a:buClr>
                <a:srgbClr val="434343"/>
              </a:buClr>
              <a:buSzPts val="2300"/>
              <a:buChar char="●"/>
            </a:pPr>
            <a:r>
              <a:rPr lang="it" sz="2300">
                <a:solidFill>
                  <a:srgbClr val="434343"/>
                </a:solidFill>
              </a:rPr>
              <a:t>Semantic parsing</a:t>
            </a:r>
            <a:endParaRPr sz="1700">
              <a:solidFill>
                <a:srgbClr val="000000"/>
              </a:solidFill>
            </a:endParaRPr>
          </a:p>
          <a:p>
            <a:pPr indent="-374650" lvl="0" marL="457200" rtl="0" algn="l">
              <a:lnSpc>
                <a:spcPct val="100000"/>
              </a:lnSpc>
              <a:spcBef>
                <a:spcPts val="0"/>
              </a:spcBef>
              <a:spcAft>
                <a:spcPts val="0"/>
              </a:spcAft>
              <a:buClr>
                <a:srgbClr val="000000"/>
              </a:buClr>
              <a:buSzPts val="2300"/>
              <a:buChar char="●"/>
            </a:pPr>
            <a:r>
              <a:rPr b="1" lang="it" sz="2300">
                <a:solidFill>
                  <a:srgbClr val="000000"/>
                </a:solidFill>
              </a:rPr>
              <a:t>Translation problem</a:t>
            </a:r>
            <a:endParaRPr>
              <a:solidFill>
                <a:srgbClr val="434343"/>
              </a:solidFill>
            </a:endParaRPr>
          </a:p>
          <a:p>
            <a:pPr indent="0" lvl="0" marL="457200" marR="0" rtl="0" algn="l">
              <a:lnSpc>
                <a:spcPct val="100000"/>
              </a:lnSpc>
              <a:spcBef>
                <a:spcPts val="900"/>
              </a:spcBef>
              <a:spcAft>
                <a:spcPts val="0"/>
              </a:spcAft>
              <a:buNone/>
            </a:pPr>
            <a:r>
              <a:rPr lang="it" sz="1800">
                <a:solidFill>
                  <a:srgbClr val="000000"/>
                </a:solidFill>
              </a:rPr>
              <a:t>Logic is treated as a language and train NN/CNN for statistical models</a:t>
            </a:r>
            <a:endParaRPr sz="1500">
              <a:solidFill>
                <a:srgbClr val="434343"/>
              </a:solidFill>
            </a:endParaRPr>
          </a:p>
          <a:p>
            <a:pPr indent="-374650" lvl="0" marL="457200" rtl="0" algn="l">
              <a:lnSpc>
                <a:spcPct val="100000"/>
              </a:lnSpc>
              <a:spcBef>
                <a:spcPts val="900"/>
              </a:spcBef>
              <a:spcAft>
                <a:spcPts val="0"/>
              </a:spcAft>
              <a:buClr>
                <a:srgbClr val="434343"/>
              </a:buClr>
              <a:buSzPts val="2300"/>
              <a:buChar char="●"/>
            </a:pPr>
            <a:r>
              <a:rPr lang="it" sz="2300">
                <a:solidFill>
                  <a:srgbClr val="434343"/>
                </a:solidFill>
              </a:rPr>
              <a:t>Optimization problem</a:t>
            </a:r>
            <a:endParaRPr sz="15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Event identification and ordering</a:t>
            </a:r>
            <a:endParaRPr sz="1800">
              <a:solidFill>
                <a:srgbClr val="000000"/>
              </a:solidFill>
            </a:endParaRPr>
          </a:p>
          <a:p>
            <a:pPr indent="0" lvl="0" marL="1371600" rtl="0" algn="l">
              <a:spcBef>
                <a:spcPts val="900"/>
              </a:spcBef>
              <a:spcAft>
                <a:spcPts val="0"/>
              </a:spcAft>
              <a:buNone/>
            </a:pPr>
            <a:r>
              <a:t/>
            </a:r>
            <a:endParaRPr>
              <a:solidFill>
                <a:srgbClr val="000000"/>
              </a:solidFill>
            </a:endParaRPr>
          </a:p>
          <a:p>
            <a:pPr indent="0" lvl="0" marL="0" rtl="0" algn="l">
              <a:spcBef>
                <a:spcPts val="900"/>
              </a:spcBef>
              <a:spcAft>
                <a:spcPts val="0"/>
              </a:spcAft>
              <a:buNone/>
            </a:pPr>
            <a:r>
              <a:t/>
            </a:r>
            <a:endParaRPr>
              <a:solidFill>
                <a:srgbClr val="000000"/>
              </a:solidFill>
            </a:endParaRPr>
          </a:p>
          <a:p>
            <a:pPr indent="0" lvl="0" marL="0" rtl="0" algn="l">
              <a:spcBef>
                <a:spcPts val="900"/>
              </a:spcBef>
              <a:spcAft>
                <a:spcPts val="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Approaches:</a:t>
            </a:r>
            <a:endParaRPr/>
          </a:p>
        </p:txBody>
      </p:sp>
      <p:sp>
        <p:nvSpPr>
          <p:cNvPr id="309" name="Google Shape;309;p40"/>
          <p:cNvSpPr txBox="1"/>
          <p:nvPr>
            <p:ph idx="1" type="body"/>
          </p:nvPr>
        </p:nvSpPr>
        <p:spPr>
          <a:xfrm>
            <a:off x="599400" y="1472850"/>
            <a:ext cx="4348500" cy="3293400"/>
          </a:xfrm>
          <a:prstGeom prst="rect">
            <a:avLst/>
          </a:prstGeom>
        </p:spPr>
        <p:txBody>
          <a:bodyPr anchorCtr="0" anchor="t" bIns="34275" lIns="34275" spcFirstLastPara="1" rIns="34275" wrap="square" tIns="34275">
            <a:noAutofit/>
          </a:bodyPr>
          <a:lstStyle/>
          <a:p>
            <a:pPr indent="-374650" lvl="0" marL="457200" rtl="0" algn="l">
              <a:lnSpc>
                <a:spcPct val="100000"/>
              </a:lnSpc>
              <a:spcBef>
                <a:spcPts val="900"/>
              </a:spcBef>
              <a:spcAft>
                <a:spcPts val="0"/>
              </a:spcAft>
              <a:buClr>
                <a:srgbClr val="434343"/>
              </a:buClr>
              <a:buSzPts val="2300"/>
              <a:buChar char="●"/>
            </a:pPr>
            <a:r>
              <a:rPr lang="it" sz="2300">
                <a:solidFill>
                  <a:srgbClr val="434343"/>
                </a:solidFill>
              </a:rPr>
              <a:t>Semantic parsing</a:t>
            </a:r>
            <a:endParaRPr sz="1700">
              <a:solidFill>
                <a:srgbClr val="000000"/>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Translation problem</a:t>
            </a:r>
            <a:endParaRPr sz="1500">
              <a:solidFill>
                <a:srgbClr val="434343"/>
              </a:solidFill>
            </a:endParaRPr>
          </a:p>
          <a:p>
            <a:pPr indent="-374650" lvl="0" marL="457200" rtl="0" algn="l">
              <a:lnSpc>
                <a:spcPct val="100000"/>
              </a:lnSpc>
              <a:spcBef>
                <a:spcPts val="0"/>
              </a:spcBef>
              <a:spcAft>
                <a:spcPts val="0"/>
              </a:spcAft>
              <a:buClr>
                <a:srgbClr val="000000"/>
              </a:buClr>
              <a:buSzPts val="2300"/>
              <a:buChar char="●"/>
            </a:pPr>
            <a:r>
              <a:rPr b="1" lang="it" sz="2300">
                <a:solidFill>
                  <a:srgbClr val="000000"/>
                </a:solidFill>
              </a:rPr>
              <a:t>Optimization problem</a:t>
            </a:r>
            <a:endParaRPr b="1">
              <a:solidFill>
                <a:srgbClr val="000000"/>
              </a:solidFill>
            </a:endParaRPr>
          </a:p>
          <a:p>
            <a:pPr indent="0" lvl="0" marL="457200" rtl="0" algn="l">
              <a:lnSpc>
                <a:spcPct val="100000"/>
              </a:lnSpc>
              <a:spcBef>
                <a:spcPts val="900"/>
              </a:spcBef>
              <a:spcAft>
                <a:spcPts val="0"/>
              </a:spcAft>
              <a:buNone/>
            </a:pPr>
            <a:r>
              <a:rPr lang="it" sz="1800">
                <a:solidFill>
                  <a:srgbClr val="000000"/>
                </a:solidFill>
              </a:rPr>
              <a:t>Evolutionary Computation for determining best matching temporal formula</a:t>
            </a:r>
            <a:endParaRPr sz="1500">
              <a:solidFill>
                <a:srgbClr val="434343"/>
              </a:solidFill>
            </a:endParaRPr>
          </a:p>
          <a:p>
            <a:pPr indent="-374650" lvl="0" marL="457200" rtl="0" algn="l">
              <a:lnSpc>
                <a:spcPct val="100000"/>
              </a:lnSpc>
              <a:spcBef>
                <a:spcPts val="900"/>
              </a:spcBef>
              <a:spcAft>
                <a:spcPts val="0"/>
              </a:spcAft>
              <a:buClr>
                <a:srgbClr val="434343"/>
              </a:buClr>
              <a:buSzPts val="2300"/>
              <a:buChar char="●"/>
            </a:pPr>
            <a:r>
              <a:rPr lang="it" sz="2300">
                <a:solidFill>
                  <a:srgbClr val="434343"/>
                </a:solidFill>
              </a:rPr>
              <a:t>Event identification and ordering</a:t>
            </a:r>
            <a:endParaRPr sz="1800">
              <a:solidFill>
                <a:srgbClr val="000000"/>
              </a:solidFill>
            </a:endParaRPr>
          </a:p>
          <a:p>
            <a:pPr indent="0" lvl="0" marL="1371600" rtl="0" algn="l">
              <a:spcBef>
                <a:spcPts val="900"/>
              </a:spcBef>
              <a:spcAft>
                <a:spcPts val="0"/>
              </a:spcAft>
              <a:buNone/>
            </a:pPr>
            <a:r>
              <a:t/>
            </a:r>
            <a:endParaRPr>
              <a:solidFill>
                <a:srgbClr val="000000"/>
              </a:solidFill>
            </a:endParaRPr>
          </a:p>
          <a:p>
            <a:pPr indent="0" lvl="0" marL="0" rtl="0" algn="l">
              <a:spcBef>
                <a:spcPts val="900"/>
              </a:spcBef>
              <a:spcAft>
                <a:spcPts val="0"/>
              </a:spcAft>
              <a:buNone/>
            </a:pPr>
            <a:r>
              <a:t/>
            </a:r>
            <a:endParaRPr>
              <a:solidFill>
                <a:srgbClr val="000000"/>
              </a:solidFill>
            </a:endParaRPr>
          </a:p>
          <a:p>
            <a:pPr indent="0" lvl="0" marL="0" rtl="0" algn="l">
              <a:spcBef>
                <a:spcPts val="900"/>
              </a:spcBef>
              <a:spcAft>
                <a:spcPts val="200"/>
              </a:spcAft>
              <a:buNone/>
            </a:pPr>
            <a:r>
              <a:t/>
            </a:r>
            <a:endParaRPr/>
          </a:p>
        </p:txBody>
      </p:sp>
      <p:pic>
        <p:nvPicPr>
          <p:cNvPr id="310" name="Google Shape;310;p40"/>
          <p:cNvPicPr preferRelativeResize="0"/>
          <p:nvPr/>
        </p:nvPicPr>
        <p:blipFill>
          <a:blip r:embed="rId3">
            <a:alphaModFix/>
          </a:blip>
          <a:stretch>
            <a:fillRect/>
          </a:stretch>
        </p:blipFill>
        <p:spPr>
          <a:xfrm>
            <a:off x="5054475" y="1291950"/>
            <a:ext cx="3891300" cy="25596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Approaches:</a:t>
            </a:r>
            <a:endParaRPr/>
          </a:p>
        </p:txBody>
      </p:sp>
      <p:sp>
        <p:nvSpPr>
          <p:cNvPr id="316" name="Google Shape;316;p41"/>
          <p:cNvSpPr txBox="1"/>
          <p:nvPr>
            <p:ph idx="1" type="body"/>
          </p:nvPr>
        </p:nvSpPr>
        <p:spPr>
          <a:xfrm>
            <a:off x="599400" y="1472850"/>
            <a:ext cx="4567200" cy="3293400"/>
          </a:xfrm>
          <a:prstGeom prst="rect">
            <a:avLst/>
          </a:prstGeom>
        </p:spPr>
        <p:txBody>
          <a:bodyPr anchorCtr="0" anchor="t" bIns="34275" lIns="34275" spcFirstLastPara="1" rIns="34275" wrap="square" tIns="34275">
            <a:noAutofit/>
          </a:bodyPr>
          <a:lstStyle/>
          <a:p>
            <a:pPr indent="-374650" lvl="0" marL="457200" rtl="0" algn="l">
              <a:lnSpc>
                <a:spcPct val="100000"/>
              </a:lnSpc>
              <a:spcBef>
                <a:spcPts val="900"/>
              </a:spcBef>
              <a:spcAft>
                <a:spcPts val="0"/>
              </a:spcAft>
              <a:buClr>
                <a:srgbClr val="434343"/>
              </a:buClr>
              <a:buSzPts val="2300"/>
              <a:buChar char="●"/>
            </a:pPr>
            <a:r>
              <a:rPr lang="it" sz="2300">
                <a:solidFill>
                  <a:srgbClr val="434343"/>
                </a:solidFill>
              </a:rPr>
              <a:t>Semantic parsing</a:t>
            </a:r>
            <a:endParaRPr sz="1700">
              <a:solidFill>
                <a:srgbClr val="000000"/>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Translation problem</a:t>
            </a:r>
            <a:endParaRPr sz="15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Optimization problem</a:t>
            </a:r>
            <a:endParaRPr sz="1500">
              <a:solidFill>
                <a:srgbClr val="434343"/>
              </a:solidFill>
            </a:endParaRPr>
          </a:p>
          <a:p>
            <a:pPr indent="-374650" lvl="0" marL="457200" rtl="0" algn="l">
              <a:lnSpc>
                <a:spcPct val="100000"/>
              </a:lnSpc>
              <a:spcBef>
                <a:spcPts val="0"/>
              </a:spcBef>
              <a:spcAft>
                <a:spcPts val="0"/>
              </a:spcAft>
              <a:buClr>
                <a:srgbClr val="000000"/>
              </a:buClr>
              <a:buSzPts val="2300"/>
              <a:buChar char="●"/>
            </a:pPr>
            <a:r>
              <a:rPr b="1" lang="it" sz="2300">
                <a:solidFill>
                  <a:srgbClr val="000000"/>
                </a:solidFill>
              </a:rPr>
              <a:t>Event identification and ordering</a:t>
            </a:r>
            <a:endParaRPr>
              <a:solidFill>
                <a:srgbClr val="434343"/>
              </a:solidFill>
            </a:endParaRPr>
          </a:p>
          <a:p>
            <a:pPr indent="0" lvl="0" marL="457200" rtl="0" algn="l">
              <a:lnSpc>
                <a:spcPct val="100000"/>
              </a:lnSpc>
              <a:spcBef>
                <a:spcPts val="900"/>
              </a:spcBef>
              <a:spcAft>
                <a:spcPts val="0"/>
              </a:spcAft>
              <a:buNone/>
            </a:pPr>
            <a:r>
              <a:rPr lang="it" sz="1800">
                <a:solidFill>
                  <a:srgbClr val="000000"/>
                </a:solidFill>
              </a:rPr>
              <a:t>Identify temporal characteristics and encode temporal order between events with graph</a:t>
            </a:r>
            <a:endParaRPr sz="1800">
              <a:solidFill>
                <a:srgbClr val="000000"/>
              </a:solidFill>
            </a:endParaRPr>
          </a:p>
          <a:p>
            <a:pPr indent="0" lvl="0" marL="1371600" rtl="0" algn="l">
              <a:lnSpc>
                <a:spcPct val="100000"/>
              </a:lnSpc>
              <a:spcBef>
                <a:spcPts val="900"/>
              </a:spcBef>
              <a:spcAft>
                <a:spcPts val="0"/>
              </a:spcAft>
              <a:buNone/>
            </a:pPr>
            <a:r>
              <a:t/>
            </a:r>
            <a:endParaRPr>
              <a:solidFill>
                <a:srgbClr val="000000"/>
              </a:solidFill>
            </a:endParaRPr>
          </a:p>
          <a:p>
            <a:pPr indent="0" lvl="0" marL="0" rtl="0" algn="l">
              <a:spcBef>
                <a:spcPts val="900"/>
              </a:spcBef>
              <a:spcAft>
                <a:spcPts val="0"/>
              </a:spcAft>
              <a:buNone/>
            </a:pPr>
            <a:r>
              <a:t/>
            </a:r>
            <a:endParaRPr>
              <a:solidFill>
                <a:srgbClr val="000000"/>
              </a:solidFill>
            </a:endParaRPr>
          </a:p>
          <a:p>
            <a:pPr indent="0" lvl="0" marL="0" rtl="0" algn="l">
              <a:spcBef>
                <a:spcPts val="900"/>
              </a:spcBef>
              <a:spcAft>
                <a:spcPts val="200"/>
              </a:spcAft>
              <a:buNone/>
            </a:pPr>
            <a:r>
              <a:t/>
            </a:r>
            <a:endParaRPr/>
          </a:p>
        </p:txBody>
      </p:sp>
      <p:pic>
        <p:nvPicPr>
          <p:cNvPr id="317" name="Google Shape;317;p41"/>
          <p:cNvPicPr preferRelativeResize="0"/>
          <p:nvPr/>
        </p:nvPicPr>
        <p:blipFill>
          <a:blip r:embed="rId3">
            <a:alphaModFix/>
          </a:blip>
          <a:stretch>
            <a:fillRect/>
          </a:stretch>
        </p:blipFill>
        <p:spPr>
          <a:xfrm>
            <a:off x="5319000" y="1151387"/>
            <a:ext cx="3356288" cy="32750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Approaches:</a:t>
            </a:r>
            <a:endParaRPr/>
          </a:p>
        </p:txBody>
      </p:sp>
      <p:sp>
        <p:nvSpPr>
          <p:cNvPr id="323" name="Google Shape;323;p42"/>
          <p:cNvSpPr txBox="1"/>
          <p:nvPr>
            <p:ph idx="1" type="body"/>
          </p:nvPr>
        </p:nvSpPr>
        <p:spPr>
          <a:xfrm>
            <a:off x="599400" y="1472850"/>
            <a:ext cx="4567200" cy="3293400"/>
          </a:xfrm>
          <a:prstGeom prst="rect">
            <a:avLst/>
          </a:prstGeom>
        </p:spPr>
        <p:txBody>
          <a:bodyPr anchorCtr="0" anchor="t" bIns="34275" lIns="34275" spcFirstLastPara="1" rIns="34275" wrap="square" tIns="34275">
            <a:noAutofit/>
          </a:bodyPr>
          <a:lstStyle/>
          <a:p>
            <a:pPr indent="-400050" lvl="0" marL="457200" rtl="0" algn="l">
              <a:lnSpc>
                <a:spcPct val="100000"/>
              </a:lnSpc>
              <a:spcBef>
                <a:spcPts val="900"/>
              </a:spcBef>
              <a:spcAft>
                <a:spcPts val="0"/>
              </a:spcAft>
              <a:buClr>
                <a:srgbClr val="000000"/>
              </a:buClr>
              <a:buSzPts val="2700"/>
              <a:buChar char="●"/>
            </a:pPr>
            <a:r>
              <a:rPr b="1" lang="it" sz="2700">
                <a:solidFill>
                  <a:srgbClr val="000000"/>
                </a:solidFill>
              </a:rPr>
              <a:t>Semantic parsing</a:t>
            </a:r>
            <a:endParaRPr b="1" sz="2700">
              <a:solidFill>
                <a:srgbClr val="000000"/>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Translation problem</a:t>
            </a:r>
            <a:endParaRPr sz="15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Optimization problem</a:t>
            </a:r>
            <a:endParaRPr sz="1500">
              <a:solidFill>
                <a:srgbClr val="434343"/>
              </a:solidFill>
            </a:endParaRPr>
          </a:p>
          <a:p>
            <a:pPr indent="-374650" lvl="0" marL="457200" rtl="0" algn="l">
              <a:lnSpc>
                <a:spcPct val="100000"/>
              </a:lnSpc>
              <a:spcBef>
                <a:spcPts val="0"/>
              </a:spcBef>
              <a:spcAft>
                <a:spcPts val="0"/>
              </a:spcAft>
              <a:buClr>
                <a:srgbClr val="434343"/>
              </a:buClr>
              <a:buSzPts val="2300"/>
              <a:buChar char="●"/>
            </a:pPr>
            <a:r>
              <a:rPr lang="it" sz="2300">
                <a:solidFill>
                  <a:srgbClr val="434343"/>
                </a:solidFill>
              </a:rPr>
              <a:t>Event identification and ordering</a:t>
            </a:r>
            <a:endParaRPr>
              <a:solidFill>
                <a:srgbClr val="434343"/>
              </a:solidFill>
            </a:endParaRPr>
          </a:p>
          <a:p>
            <a:pPr indent="0" lvl="0" marL="0" rtl="0" algn="l">
              <a:lnSpc>
                <a:spcPct val="100000"/>
              </a:lnSpc>
              <a:spcBef>
                <a:spcPts val="900"/>
              </a:spcBef>
              <a:spcAft>
                <a:spcPts val="0"/>
              </a:spcAft>
              <a:buNone/>
            </a:pPr>
            <a:r>
              <a:t/>
            </a:r>
            <a:endParaRPr sz="1800">
              <a:solidFill>
                <a:srgbClr val="000000"/>
              </a:solidFill>
            </a:endParaRPr>
          </a:p>
          <a:p>
            <a:pPr indent="0" lvl="0" marL="1371600" rtl="0" algn="l">
              <a:lnSpc>
                <a:spcPct val="100000"/>
              </a:lnSpc>
              <a:spcBef>
                <a:spcPts val="900"/>
              </a:spcBef>
              <a:spcAft>
                <a:spcPts val="0"/>
              </a:spcAft>
              <a:buNone/>
            </a:pPr>
            <a:r>
              <a:t/>
            </a:r>
            <a:endParaRPr>
              <a:solidFill>
                <a:srgbClr val="000000"/>
              </a:solidFill>
            </a:endParaRPr>
          </a:p>
          <a:p>
            <a:pPr indent="0" lvl="0" marL="0" rtl="0" algn="l">
              <a:spcBef>
                <a:spcPts val="900"/>
              </a:spcBef>
              <a:spcAft>
                <a:spcPts val="0"/>
              </a:spcAft>
              <a:buNone/>
            </a:pPr>
            <a:r>
              <a:t/>
            </a:r>
            <a:endParaRPr>
              <a:solidFill>
                <a:srgbClr val="000000"/>
              </a:solidFill>
            </a:endParaRPr>
          </a:p>
          <a:p>
            <a:pPr indent="0" lvl="0" marL="0" rtl="0" algn="l">
              <a:spcBef>
                <a:spcPts val="900"/>
              </a:spcBef>
              <a:spcAft>
                <a:spcPts val="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p:nvPr/>
        </p:nvSpPr>
        <p:spPr>
          <a:xfrm>
            <a:off x="477150" y="3348333"/>
            <a:ext cx="4469400" cy="1566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2060195" y="3973003"/>
            <a:ext cx="580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486909" y="1934519"/>
            <a:ext cx="4469400" cy="13047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p:nvPr/>
        </p:nvSpPr>
        <p:spPr>
          <a:xfrm>
            <a:off x="2809232" y="2488536"/>
            <a:ext cx="1182600" cy="215700"/>
          </a:xfrm>
          <a:prstGeom prst="flowChartAlternate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p:nvPr/>
        </p:nvSpPr>
        <p:spPr>
          <a:xfrm>
            <a:off x="1379143" y="2488536"/>
            <a:ext cx="1108800" cy="215700"/>
          </a:xfrm>
          <a:prstGeom prst="flowChartAlternate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2249865" y="2116815"/>
            <a:ext cx="838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p:nvPr/>
        </p:nvSpPr>
        <p:spPr>
          <a:xfrm>
            <a:off x="477150" y="1115174"/>
            <a:ext cx="4469400" cy="728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ph type="title"/>
          </p:nvPr>
        </p:nvSpPr>
        <p:spPr>
          <a:xfrm>
            <a:off x="567700" y="170525"/>
            <a:ext cx="74634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sz="3700"/>
              <a:t>General scheme: Syntactic analysis</a:t>
            </a:r>
            <a:endParaRPr sz="3700"/>
          </a:p>
        </p:txBody>
      </p:sp>
      <p:sp>
        <p:nvSpPr>
          <p:cNvPr id="336" name="Google Shape;336;p43"/>
          <p:cNvSpPr txBox="1"/>
          <p:nvPr/>
        </p:nvSpPr>
        <p:spPr>
          <a:xfrm>
            <a:off x="573592" y="1509084"/>
            <a:ext cx="43014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50">
                <a:latin typeface="Twentieth Century"/>
                <a:ea typeface="Twentieth Century"/>
                <a:cs typeface="Twentieth Century"/>
                <a:sym typeface="Twentieth Century"/>
              </a:rPr>
              <a:t>Agent</a:t>
            </a:r>
            <a:r>
              <a:rPr b="1" lang="it" sz="1350">
                <a:solidFill>
                  <a:schemeClr val="dk1"/>
                </a:solidFill>
                <a:latin typeface="Twentieth Century"/>
                <a:ea typeface="Twentieth Century"/>
                <a:cs typeface="Twentieth Century"/>
                <a:sym typeface="Twentieth Century"/>
              </a:rPr>
              <a:t> picks a ball and </a:t>
            </a:r>
            <a:r>
              <a:rPr b="1" lang="it" sz="1350">
                <a:latin typeface="Twentieth Century"/>
                <a:ea typeface="Twentieth Century"/>
                <a:cs typeface="Twentieth Century"/>
                <a:sym typeface="Twentieth Century"/>
              </a:rPr>
              <a:t>takes the key to unlock the box</a:t>
            </a:r>
            <a:endParaRPr b="1" sz="1350">
              <a:latin typeface="Twentieth Century"/>
              <a:ea typeface="Twentieth Century"/>
              <a:cs typeface="Twentieth Century"/>
              <a:sym typeface="Twentieth Century"/>
            </a:endParaRPr>
          </a:p>
        </p:txBody>
      </p:sp>
      <p:sp>
        <p:nvSpPr>
          <p:cNvPr id="337" name="Google Shape;337;p43"/>
          <p:cNvSpPr txBox="1"/>
          <p:nvPr/>
        </p:nvSpPr>
        <p:spPr>
          <a:xfrm>
            <a:off x="638387" y="1366984"/>
            <a:ext cx="42102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200">
                <a:solidFill>
                  <a:srgbClr val="4A86E8"/>
                </a:solidFill>
                <a:latin typeface="Twentieth Century"/>
                <a:ea typeface="Twentieth Century"/>
                <a:cs typeface="Twentieth Century"/>
                <a:sym typeface="Twentieth Century"/>
              </a:rPr>
              <a:t>NN	 VB   DT NN   CJ    VB    DT  NN PP    VB      DT   NN </a:t>
            </a:r>
            <a:endParaRPr i="1" sz="1200">
              <a:solidFill>
                <a:srgbClr val="4A86E8"/>
              </a:solidFill>
              <a:latin typeface="Twentieth Century"/>
              <a:ea typeface="Twentieth Century"/>
              <a:cs typeface="Twentieth Century"/>
              <a:sym typeface="Twentieth Century"/>
            </a:endParaRPr>
          </a:p>
        </p:txBody>
      </p:sp>
      <p:sp>
        <p:nvSpPr>
          <p:cNvPr id="338" name="Google Shape;338;p43"/>
          <p:cNvSpPr txBox="1"/>
          <p:nvPr/>
        </p:nvSpPr>
        <p:spPr>
          <a:xfrm>
            <a:off x="2328853" y="2020487"/>
            <a:ext cx="6237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Agent</a:t>
            </a:r>
            <a:endParaRPr sz="1300">
              <a:latin typeface="Twentieth Century"/>
              <a:ea typeface="Twentieth Century"/>
              <a:cs typeface="Twentieth Century"/>
              <a:sym typeface="Twentieth Century"/>
            </a:endParaRPr>
          </a:p>
        </p:txBody>
      </p:sp>
      <p:sp>
        <p:nvSpPr>
          <p:cNvPr id="339" name="Google Shape;339;p43"/>
          <p:cNvSpPr txBox="1"/>
          <p:nvPr/>
        </p:nvSpPr>
        <p:spPr>
          <a:xfrm>
            <a:off x="1450648" y="2399108"/>
            <a:ext cx="11088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picks a ball</a:t>
            </a:r>
            <a:endParaRPr sz="1300">
              <a:latin typeface="Twentieth Century"/>
              <a:ea typeface="Twentieth Century"/>
              <a:cs typeface="Twentieth Century"/>
              <a:sym typeface="Twentieth Century"/>
            </a:endParaRPr>
          </a:p>
        </p:txBody>
      </p:sp>
      <p:cxnSp>
        <p:nvCxnSpPr>
          <p:cNvPr id="340" name="Google Shape;340;p43"/>
          <p:cNvCxnSpPr>
            <a:endCxn id="332" idx="0"/>
          </p:cNvCxnSpPr>
          <p:nvPr/>
        </p:nvCxnSpPr>
        <p:spPr>
          <a:xfrm flipH="1">
            <a:off x="1933543" y="2323836"/>
            <a:ext cx="758100" cy="1647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43"/>
          <p:cNvSpPr txBox="1"/>
          <p:nvPr/>
        </p:nvSpPr>
        <p:spPr>
          <a:xfrm rot="-1205665">
            <a:off x="1892557" y="2206308"/>
            <a:ext cx="488113" cy="2600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900">
                <a:latin typeface="Twentieth Century"/>
                <a:ea typeface="Twentieth Century"/>
                <a:cs typeface="Twentieth Century"/>
                <a:sym typeface="Twentieth Century"/>
              </a:rPr>
              <a:t>DEP</a:t>
            </a:r>
            <a:endParaRPr b="1" sz="900">
              <a:latin typeface="Twentieth Century"/>
              <a:ea typeface="Twentieth Century"/>
              <a:cs typeface="Twentieth Century"/>
              <a:sym typeface="Twentieth Century"/>
            </a:endParaRPr>
          </a:p>
        </p:txBody>
      </p:sp>
      <p:sp>
        <p:nvSpPr>
          <p:cNvPr id="342" name="Google Shape;342;p43"/>
          <p:cNvSpPr txBox="1"/>
          <p:nvPr/>
        </p:nvSpPr>
        <p:spPr>
          <a:xfrm>
            <a:off x="2838205" y="2400804"/>
            <a:ext cx="11487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takes the key</a:t>
            </a:r>
            <a:endParaRPr sz="1300">
              <a:latin typeface="Twentieth Century"/>
              <a:ea typeface="Twentieth Century"/>
              <a:cs typeface="Twentieth Century"/>
              <a:sym typeface="Twentieth Century"/>
            </a:endParaRPr>
          </a:p>
        </p:txBody>
      </p:sp>
      <p:sp>
        <p:nvSpPr>
          <p:cNvPr id="343" name="Google Shape;343;p43"/>
          <p:cNvSpPr txBox="1"/>
          <p:nvPr/>
        </p:nvSpPr>
        <p:spPr>
          <a:xfrm rot="1777">
            <a:off x="3482918" y="2684937"/>
            <a:ext cx="580500" cy="1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900">
                <a:latin typeface="Twentieth Century"/>
                <a:ea typeface="Twentieth Century"/>
                <a:cs typeface="Twentieth Century"/>
                <a:sym typeface="Twentieth Century"/>
              </a:rPr>
              <a:t>XCOMP</a:t>
            </a:r>
            <a:endParaRPr b="1" sz="900">
              <a:latin typeface="Twentieth Century"/>
              <a:ea typeface="Twentieth Century"/>
              <a:cs typeface="Twentieth Century"/>
              <a:sym typeface="Twentieth Century"/>
            </a:endParaRPr>
          </a:p>
        </p:txBody>
      </p:sp>
      <p:sp>
        <p:nvSpPr>
          <p:cNvPr id="344" name="Google Shape;344;p43"/>
          <p:cNvSpPr/>
          <p:nvPr/>
        </p:nvSpPr>
        <p:spPr>
          <a:xfrm>
            <a:off x="2670868" y="2939531"/>
            <a:ext cx="1478400" cy="215700"/>
          </a:xfrm>
          <a:prstGeom prst="flowChartAlternateProcess">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txBox="1"/>
          <p:nvPr/>
        </p:nvSpPr>
        <p:spPr>
          <a:xfrm>
            <a:off x="2670868" y="2853449"/>
            <a:ext cx="14784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to unlock the box</a:t>
            </a:r>
            <a:endParaRPr sz="1300">
              <a:latin typeface="Twentieth Century"/>
              <a:ea typeface="Twentieth Century"/>
              <a:cs typeface="Twentieth Century"/>
              <a:sym typeface="Twentieth Century"/>
            </a:endParaRPr>
          </a:p>
        </p:txBody>
      </p:sp>
      <p:cxnSp>
        <p:nvCxnSpPr>
          <p:cNvPr id="346" name="Google Shape;346;p43"/>
          <p:cNvCxnSpPr>
            <a:stCxn id="342" idx="2"/>
            <a:endCxn id="344" idx="0"/>
          </p:cNvCxnSpPr>
          <p:nvPr/>
        </p:nvCxnSpPr>
        <p:spPr>
          <a:xfrm flipH="1">
            <a:off x="3410155" y="2616504"/>
            <a:ext cx="2400" cy="3231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43"/>
          <p:cNvCxnSpPr>
            <a:endCxn id="331" idx="0"/>
          </p:cNvCxnSpPr>
          <p:nvPr/>
        </p:nvCxnSpPr>
        <p:spPr>
          <a:xfrm>
            <a:off x="2659232" y="2323836"/>
            <a:ext cx="741300" cy="1647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43"/>
          <p:cNvSpPr txBox="1"/>
          <p:nvPr/>
        </p:nvSpPr>
        <p:spPr>
          <a:xfrm rot="1095412">
            <a:off x="3000980" y="2229819"/>
            <a:ext cx="488385" cy="29684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900">
                <a:latin typeface="Twentieth Century"/>
                <a:ea typeface="Twentieth Century"/>
                <a:cs typeface="Twentieth Century"/>
                <a:sym typeface="Twentieth Century"/>
              </a:rPr>
              <a:t>DEP</a:t>
            </a:r>
            <a:endParaRPr b="1" sz="900">
              <a:latin typeface="Twentieth Century"/>
              <a:ea typeface="Twentieth Century"/>
              <a:cs typeface="Twentieth Century"/>
              <a:sym typeface="Twentieth Century"/>
            </a:endParaRPr>
          </a:p>
        </p:txBody>
      </p:sp>
      <p:sp>
        <p:nvSpPr>
          <p:cNvPr id="349" name="Google Shape;349;p43"/>
          <p:cNvSpPr txBox="1"/>
          <p:nvPr/>
        </p:nvSpPr>
        <p:spPr>
          <a:xfrm rot="2110">
            <a:off x="3000708" y="1934834"/>
            <a:ext cx="4887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900">
                <a:latin typeface="Twentieth Century"/>
                <a:ea typeface="Twentieth Century"/>
                <a:cs typeface="Twentieth Century"/>
                <a:sym typeface="Twentieth Century"/>
              </a:rPr>
              <a:t>SUBJ</a:t>
            </a:r>
            <a:endParaRPr b="1" sz="900">
              <a:latin typeface="Twentieth Century"/>
              <a:ea typeface="Twentieth Century"/>
              <a:cs typeface="Twentieth Century"/>
              <a:sym typeface="Twentieth Century"/>
            </a:endParaRPr>
          </a:p>
        </p:txBody>
      </p:sp>
      <p:sp>
        <p:nvSpPr>
          <p:cNvPr id="350" name="Google Shape;350;p43"/>
          <p:cNvSpPr txBox="1"/>
          <p:nvPr/>
        </p:nvSpPr>
        <p:spPr>
          <a:xfrm>
            <a:off x="477150" y="1073535"/>
            <a:ext cx="12723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POS TAGGING:</a:t>
            </a:r>
            <a:endParaRPr b="1" sz="1300">
              <a:latin typeface="Twentieth Century"/>
              <a:ea typeface="Twentieth Century"/>
              <a:cs typeface="Twentieth Century"/>
              <a:sym typeface="Twentieth Century"/>
            </a:endParaRPr>
          </a:p>
        </p:txBody>
      </p:sp>
      <p:sp>
        <p:nvSpPr>
          <p:cNvPr id="351" name="Google Shape;351;p43"/>
          <p:cNvSpPr txBox="1"/>
          <p:nvPr/>
        </p:nvSpPr>
        <p:spPr>
          <a:xfrm>
            <a:off x="496176" y="1928167"/>
            <a:ext cx="17478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DEPENDENCY PARSING</a:t>
            </a:r>
            <a:endParaRPr b="1" sz="1300">
              <a:latin typeface="Twentieth Century"/>
              <a:ea typeface="Twentieth Century"/>
              <a:cs typeface="Twentieth Century"/>
              <a:sym typeface="Twentieth Century"/>
            </a:endParaRPr>
          </a:p>
        </p:txBody>
      </p:sp>
      <p:sp>
        <p:nvSpPr>
          <p:cNvPr id="352" name="Google Shape;352;p43"/>
          <p:cNvSpPr/>
          <p:nvPr/>
        </p:nvSpPr>
        <p:spPr>
          <a:xfrm>
            <a:off x="1368446" y="3682555"/>
            <a:ext cx="1272300" cy="259200"/>
          </a:xfrm>
          <a:prstGeom prst="flowChartAlternate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1379706" y="3973003"/>
            <a:ext cx="580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txBox="1"/>
          <p:nvPr/>
        </p:nvSpPr>
        <p:spPr>
          <a:xfrm>
            <a:off x="1358170" y="3860411"/>
            <a:ext cx="6237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Agent</a:t>
            </a:r>
            <a:endParaRPr sz="1200">
              <a:latin typeface="Twentieth Century"/>
              <a:ea typeface="Twentieth Century"/>
              <a:cs typeface="Twentieth Century"/>
              <a:sym typeface="Twentieth Century"/>
            </a:endParaRPr>
          </a:p>
        </p:txBody>
      </p:sp>
      <p:sp>
        <p:nvSpPr>
          <p:cNvPr id="355" name="Google Shape;355;p43"/>
          <p:cNvSpPr txBox="1"/>
          <p:nvPr/>
        </p:nvSpPr>
        <p:spPr>
          <a:xfrm>
            <a:off x="1736102" y="3609530"/>
            <a:ext cx="5805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picks</a:t>
            </a:r>
            <a:endParaRPr sz="1300">
              <a:latin typeface="Twentieth Century"/>
              <a:ea typeface="Twentieth Century"/>
              <a:cs typeface="Twentieth Century"/>
              <a:sym typeface="Twentieth Century"/>
            </a:endParaRPr>
          </a:p>
        </p:txBody>
      </p:sp>
      <p:sp>
        <p:nvSpPr>
          <p:cNvPr id="356" name="Google Shape;356;p43"/>
          <p:cNvSpPr txBox="1"/>
          <p:nvPr/>
        </p:nvSpPr>
        <p:spPr>
          <a:xfrm>
            <a:off x="486909" y="3348101"/>
            <a:ext cx="22038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SEMANTIC ROLE LABELING</a:t>
            </a:r>
            <a:endParaRPr b="1" sz="1300">
              <a:latin typeface="Twentieth Century"/>
              <a:ea typeface="Twentieth Century"/>
              <a:cs typeface="Twentieth Century"/>
              <a:sym typeface="Twentieth Century"/>
            </a:endParaRPr>
          </a:p>
        </p:txBody>
      </p:sp>
      <p:sp>
        <p:nvSpPr>
          <p:cNvPr id="357" name="Google Shape;357;p43"/>
          <p:cNvSpPr txBox="1"/>
          <p:nvPr/>
        </p:nvSpPr>
        <p:spPr>
          <a:xfrm>
            <a:off x="2038659" y="3883924"/>
            <a:ext cx="6237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a ball</a:t>
            </a:r>
            <a:endParaRPr sz="1200">
              <a:latin typeface="Twentieth Century"/>
              <a:ea typeface="Twentieth Century"/>
              <a:cs typeface="Twentieth Century"/>
              <a:sym typeface="Twentieth Century"/>
            </a:endParaRPr>
          </a:p>
        </p:txBody>
      </p:sp>
      <p:sp>
        <p:nvSpPr>
          <p:cNvPr id="358" name="Google Shape;358;p43"/>
          <p:cNvSpPr/>
          <p:nvPr/>
        </p:nvSpPr>
        <p:spPr>
          <a:xfrm>
            <a:off x="2033404" y="4610358"/>
            <a:ext cx="736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a:off x="1341655" y="4319910"/>
            <a:ext cx="2904600" cy="259200"/>
          </a:xfrm>
          <a:prstGeom prst="flowChartAlternate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a:off x="1352916" y="4610358"/>
            <a:ext cx="580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txBox="1"/>
          <p:nvPr/>
        </p:nvSpPr>
        <p:spPr>
          <a:xfrm>
            <a:off x="1331380" y="4497766"/>
            <a:ext cx="6237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Agent</a:t>
            </a:r>
            <a:endParaRPr sz="1200">
              <a:latin typeface="Twentieth Century"/>
              <a:ea typeface="Twentieth Century"/>
              <a:cs typeface="Twentieth Century"/>
              <a:sym typeface="Twentieth Century"/>
            </a:endParaRPr>
          </a:p>
        </p:txBody>
      </p:sp>
      <p:sp>
        <p:nvSpPr>
          <p:cNvPr id="362" name="Google Shape;362;p43"/>
          <p:cNvSpPr txBox="1"/>
          <p:nvPr/>
        </p:nvSpPr>
        <p:spPr>
          <a:xfrm>
            <a:off x="2495861" y="4246885"/>
            <a:ext cx="5805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takes</a:t>
            </a:r>
            <a:endParaRPr sz="1200">
              <a:latin typeface="Twentieth Century"/>
              <a:ea typeface="Twentieth Century"/>
              <a:cs typeface="Twentieth Century"/>
              <a:sym typeface="Twentieth Century"/>
            </a:endParaRPr>
          </a:p>
        </p:txBody>
      </p:sp>
      <p:sp>
        <p:nvSpPr>
          <p:cNvPr id="363" name="Google Shape;363;p43"/>
          <p:cNvSpPr txBox="1"/>
          <p:nvPr/>
        </p:nvSpPr>
        <p:spPr>
          <a:xfrm>
            <a:off x="2083373" y="4521279"/>
            <a:ext cx="75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the key</a:t>
            </a:r>
            <a:endParaRPr sz="1200">
              <a:latin typeface="Twentieth Century"/>
              <a:ea typeface="Twentieth Century"/>
              <a:cs typeface="Twentieth Century"/>
              <a:sym typeface="Twentieth Century"/>
            </a:endParaRPr>
          </a:p>
        </p:txBody>
      </p:sp>
      <p:sp>
        <p:nvSpPr>
          <p:cNvPr id="364" name="Google Shape;364;p43"/>
          <p:cNvSpPr/>
          <p:nvPr/>
        </p:nvSpPr>
        <p:spPr>
          <a:xfrm>
            <a:off x="2848597" y="4618722"/>
            <a:ext cx="1397700" cy="215700"/>
          </a:xfrm>
          <a:prstGeom prst="flowChartAlternateProcess">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txBox="1"/>
          <p:nvPr/>
        </p:nvSpPr>
        <p:spPr>
          <a:xfrm>
            <a:off x="2803438" y="4508872"/>
            <a:ext cx="15522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300">
                <a:solidFill>
                  <a:schemeClr val="dk1"/>
                </a:solidFill>
                <a:latin typeface="Twentieth Century"/>
                <a:ea typeface="Twentieth Century"/>
                <a:cs typeface="Twentieth Century"/>
                <a:sym typeface="Twentieth Century"/>
              </a:rPr>
              <a:t>to unlock the box</a:t>
            </a:r>
            <a:endParaRPr sz="12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b="1" sz="1500">
              <a:latin typeface="Twentieth Century"/>
              <a:ea typeface="Twentieth Century"/>
              <a:cs typeface="Twentieth Century"/>
              <a:sym typeface="Twentieth Century"/>
            </a:endParaRPr>
          </a:p>
        </p:txBody>
      </p:sp>
      <p:sp>
        <p:nvSpPr>
          <p:cNvPr id="366" name="Google Shape;366;p43"/>
          <p:cNvSpPr/>
          <p:nvPr/>
        </p:nvSpPr>
        <p:spPr>
          <a:xfrm>
            <a:off x="3517661" y="3973003"/>
            <a:ext cx="685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2825912" y="3682555"/>
            <a:ext cx="1397700" cy="259200"/>
          </a:xfrm>
          <a:prstGeom prst="flowChartAlternate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2837173" y="3973003"/>
            <a:ext cx="580500" cy="2157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txBox="1"/>
          <p:nvPr/>
        </p:nvSpPr>
        <p:spPr>
          <a:xfrm>
            <a:off x="2815637" y="3860411"/>
            <a:ext cx="6237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Agent</a:t>
            </a:r>
            <a:endParaRPr sz="1200">
              <a:latin typeface="Twentieth Century"/>
              <a:ea typeface="Twentieth Century"/>
              <a:cs typeface="Twentieth Century"/>
              <a:sym typeface="Twentieth Century"/>
            </a:endParaRPr>
          </a:p>
        </p:txBody>
      </p:sp>
      <p:sp>
        <p:nvSpPr>
          <p:cNvPr id="370" name="Google Shape;370;p43"/>
          <p:cNvSpPr txBox="1"/>
          <p:nvPr/>
        </p:nvSpPr>
        <p:spPr>
          <a:xfrm>
            <a:off x="3128375" y="3609530"/>
            <a:ext cx="7365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unlock</a:t>
            </a:r>
            <a:endParaRPr sz="1300">
              <a:latin typeface="Twentieth Century"/>
              <a:ea typeface="Twentieth Century"/>
              <a:cs typeface="Twentieth Century"/>
              <a:sym typeface="Twentieth Century"/>
            </a:endParaRPr>
          </a:p>
        </p:txBody>
      </p:sp>
      <p:sp>
        <p:nvSpPr>
          <p:cNvPr id="371" name="Google Shape;371;p43"/>
          <p:cNvSpPr txBox="1"/>
          <p:nvPr/>
        </p:nvSpPr>
        <p:spPr>
          <a:xfrm>
            <a:off x="3496126" y="3883924"/>
            <a:ext cx="7788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latin typeface="Twentieth Century"/>
                <a:ea typeface="Twentieth Century"/>
                <a:cs typeface="Twentieth Century"/>
                <a:sym typeface="Twentieth Century"/>
              </a:rPr>
              <a:t>the box</a:t>
            </a:r>
            <a:endParaRPr sz="1200">
              <a:latin typeface="Twentieth Century"/>
              <a:ea typeface="Twentieth Century"/>
              <a:cs typeface="Twentieth Century"/>
              <a:sym typeface="Twentieth Century"/>
            </a:endParaRPr>
          </a:p>
        </p:txBody>
      </p:sp>
      <p:graphicFrame>
        <p:nvGraphicFramePr>
          <p:cNvPr id="372" name="Google Shape;372;p43"/>
          <p:cNvGraphicFramePr/>
          <p:nvPr/>
        </p:nvGraphicFramePr>
        <p:xfrm>
          <a:off x="5315300" y="1402005"/>
          <a:ext cx="3000000" cy="3000000"/>
        </p:xfrm>
        <a:graphic>
          <a:graphicData uri="http://schemas.openxmlformats.org/drawingml/2006/table">
            <a:tbl>
              <a:tblPr>
                <a:noFill/>
                <a:tableStyleId>{675B5306-A67A-4CDD-8345-6EDBD27F9B86}</a:tableStyleId>
              </a:tblPr>
              <a:tblGrid>
                <a:gridCol w="956400"/>
                <a:gridCol w="587925"/>
                <a:gridCol w="1171425"/>
              </a:tblGrid>
              <a:tr h="225175">
                <a:tc>
                  <a:txBody>
                    <a:bodyPr/>
                    <a:lstStyle/>
                    <a:p>
                      <a:pPr indent="0" lvl="0" marL="0" rtl="0" algn="l">
                        <a:spcBef>
                          <a:spcPts val="0"/>
                        </a:spcBef>
                        <a:spcAft>
                          <a:spcPts val="0"/>
                        </a:spcAft>
                        <a:buNone/>
                      </a:pPr>
                      <a:r>
                        <a:rPr b="1" lang="it" sz="1100"/>
                        <a:t>Agent</a:t>
                      </a:r>
                      <a:endParaRPr b="1" sz="1100"/>
                    </a:p>
                  </a:txBody>
                  <a:tcPr marT="0" marB="0" marR="54000" marL="54000">
                    <a:solidFill>
                      <a:srgbClr val="D0E0E3"/>
                    </a:solidFill>
                  </a:tcPr>
                </a:tc>
                <a:tc>
                  <a:txBody>
                    <a:bodyPr/>
                    <a:lstStyle/>
                    <a:p>
                      <a:pPr indent="0" lvl="0" marL="0" rtl="0" algn="l">
                        <a:spcBef>
                          <a:spcPts val="0"/>
                        </a:spcBef>
                        <a:spcAft>
                          <a:spcPts val="0"/>
                        </a:spcAft>
                        <a:buNone/>
                      </a:pPr>
                      <a:r>
                        <a:rPr b="1" lang="it" sz="1100"/>
                        <a:t>(N1, o)</a:t>
                      </a:r>
                      <a:endParaRPr b="1" sz="1100"/>
                    </a:p>
                  </a:txBody>
                  <a:tcPr marT="0" marB="0" marR="54000" marL="54000">
                    <a:solidFill>
                      <a:srgbClr val="D0E0E3"/>
                    </a:solidFill>
                  </a:tcPr>
                </a:tc>
                <a:tc>
                  <a:txBody>
                    <a:bodyPr/>
                    <a:lstStyle/>
                    <a:p>
                      <a:pPr indent="0" lvl="0" marL="0" rtl="0" algn="l">
                        <a:spcBef>
                          <a:spcPts val="0"/>
                        </a:spcBef>
                        <a:spcAft>
                          <a:spcPts val="0"/>
                        </a:spcAft>
                        <a:buNone/>
                      </a:pPr>
                      <a:r>
                        <a:rPr b="1" lang="it" sz="1100"/>
                        <a:t>N1-&gt;Noun</a:t>
                      </a:r>
                      <a:endParaRPr b="1" sz="1100"/>
                    </a:p>
                  </a:txBody>
                  <a:tcPr marT="0" marB="0" marR="54000" marL="54000">
                    <a:solidFill>
                      <a:srgbClr val="D0E0E3"/>
                    </a:solidFill>
                  </a:tcPr>
                </a:tc>
              </a:tr>
              <a:tr h="225175">
                <a:tc>
                  <a:txBody>
                    <a:bodyPr/>
                    <a:lstStyle/>
                    <a:p>
                      <a:pPr indent="0" lvl="0" marL="0" rtl="0" algn="l">
                        <a:spcBef>
                          <a:spcPts val="0"/>
                        </a:spcBef>
                        <a:spcAft>
                          <a:spcPts val="0"/>
                        </a:spcAft>
                        <a:buNone/>
                      </a:pPr>
                      <a:r>
                        <a:rPr b="1" lang="it" sz="1100"/>
                        <a:t>picks</a:t>
                      </a:r>
                      <a:endParaRPr b="1" sz="1100"/>
                    </a:p>
                  </a:txBody>
                  <a:tcPr marT="0" marB="0" marR="54000" marL="54000">
                    <a:solidFill>
                      <a:srgbClr val="D9EAD3"/>
                    </a:solidFill>
                  </a:tcPr>
                </a:tc>
                <a:tc>
                  <a:txBody>
                    <a:bodyPr/>
                    <a:lstStyle/>
                    <a:p>
                      <a:pPr indent="0" lvl="0" marL="0" rtl="0" algn="l">
                        <a:spcBef>
                          <a:spcPts val="0"/>
                        </a:spcBef>
                        <a:spcAft>
                          <a:spcPts val="0"/>
                        </a:spcAft>
                        <a:buNone/>
                      </a:pPr>
                      <a:r>
                        <a:rPr b="1" lang="it" sz="1100"/>
                        <a:t>(V1, o)</a:t>
                      </a:r>
                      <a:endParaRPr b="1" sz="1100"/>
                    </a:p>
                  </a:txBody>
                  <a:tcPr marT="0" marB="0" marR="54000" marL="54000">
                    <a:solidFill>
                      <a:srgbClr val="D9EAD3"/>
                    </a:solidFill>
                  </a:tcPr>
                </a:tc>
                <a:tc>
                  <a:txBody>
                    <a:bodyPr/>
                    <a:lstStyle/>
                    <a:p>
                      <a:pPr indent="0" lvl="0" marL="0" rtl="0" algn="l">
                        <a:spcBef>
                          <a:spcPts val="0"/>
                        </a:spcBef>
                        <a:spcAft>
                          <a:spcPts val="0"/>
                        </a:spcAft>
                        <a:buNone/>
                      </a:pPr>
                      <a:r>
                        <a:rPr b="1" lang="it" sz="1100"/>
                        <a:t>V1-&gt;Tv</a:t>
                      </a:r>
                      <a:endParaRPr b="1" sz="1100"/>
                    </a:p>
                  </a:txBody>
                  <a:tcPr marT="0" marB="0" marR="54000" marL="54000">
                    <a:solidFill>
                      <a:srgbClr val="D9EAD3"/>
                    </a:solidFill>
                  </a:tcPr>
                </a:tc>
              </a:tr>
              <a:tr h="225175">
                <a:tc>
                  <a:txBody>
                    <a:bodyPr/>
                    <a:lstStyle/>
                    <a:p>
                      <a:pPr indent="0" lvl="0" marL="0" rtl="0" algn="l">
                        <a:spcBef>
                          <a:spcPts val="0"/>
                        </a:spcBef>
                        <a:spcAft>
                          <a:spcPts val="0"/>
                        </a:spcAft>
                        <a:buNone/>
                      </a:pPr>
                      <a:r>
                        <a:rPr b="1" lang="it" sz="1100"/>
                        <a:t>a ball</a:t>
                      </a:r>
                      <a:endParaRPr b="1" sz="1100"/>
                    </a:p>
                  </a:txBody>
                  <a:tcPr marT="0" marB="0" marR="54000" marL="54000">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1100"/>
                        <a:t>(N2,o)</a:t>
                      </a:r>
                      <a:endParaRPr b="1" sz="1100"/>
                    </a:p>
                  </a:txBody>
                  <a:tcPr marT="0" marB="0" marR="54000" marL="54000">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1100"/>
                        <a:t>N2-&gt;Det N2</a:t>
                      </a:r>
                      <a:endParaRPr b="1" sz="1100"/>
                    </a:p>
                  </a:txBody>
                  <a:tcPr marT="0" marB="0" marR="54000" marL="54000">
                    <a:lnB cap="flat" cmpd="sng" w="9525">
                      <a:solidFill>
                        <a:srgbClr val="9E9E9E"/>
                      </a:solidFill>
                      <a:prstDash val="solid"/>
                      <a:round/>
                      <a:headEnd len="sm" w="sm" type="none"/>
                      <a:tailEnd len="sm" w="sm" type="none"/>
                    </a:lnB>
                    <a:solidFill>
                      <a:srgbClr val="D9EAD3"/>
                    </a:solidFill>
                  </a:tcPr>
                </a:tc>
              </a:tr>
              <a:tr h="225175">
                <a:tc>
                  <a:txBody>
                    <a:bodyPr/>
                    <a:lstStyle/>
                    <a:p>
                      <a:pPr indent="0" lvl="0" marL="0" rtl="0" algn="l">
                        <a:spcBef>
                          <a:spcPts val="0"/>
                        </a:spcBef>
                        <a:spcAft>
                          <a:spcPts val="0"/>
                        </a:spcAft>
                        <a:buNone/>
                      </a:pPr>
                      <a:r>
                        <a:rPr b="1" lang="it" sz="1100"/>
                        <a:t>picks a ball</a:t>
                      </a:r>
                      <a:endParaRPr b="1" sz="1100"/>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1100">
                          <a:solidFill>
                            <a:schemeClr val="dk1"/>
                          </a:solidFill>
                        </a:rPr>
                        <a:t>(Rc1,o)</a:t>
                      </a:r>
                      <a:endParaRPr b="1" sz="1100">
                        <a:solidFill>
                          <a:schemeClr val="dk1"/>
                        </a:solidFill>
                      </a:endParaRPr>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1100">
                          <a:solidFill>
                            <a:schemeClr val="dk1"/>
                          </a:solidFill>
                        </a:rPr>
                        <a:t>Rc1-&gt;N1 V3 N4</a:t>
                      </a:r>
                      <a:endParaRPr b="1" sz="1100">
                        <a:solidFill>
                          <a:schemeClr val="dk1"/>
                        </a:solidFill>
                      </a:endParaRPr>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225175">
                <a:tc>
                  <a:txBody>
                    <a:bodyPr/>
                    <a:lstStyle/>
                    <a:p>
                      <a:pPr indent="0" lvl="0" marL="0" rtl="0" algn="l">
                        <a:spcBef>
                          <a:spcPts val="0"/>
                        </a:spcBef>
                        <a:spcAft>
                          <a:spcPts val="0"/>
                        </a:spcAft>
                        <a:buNone/>
                      </a:pPr>
                      <a:r>
                        <a:rPr b="1" lang="it" sz="1100"/>
                        <a:t>takes</a:t>
                      </a:r>
                      <a:endParaRPr b="1" sz="1100"/>
                    </a:p>
                  </a:txBody>
                  <a:tcPr marT="0" marB="0" marR="54000" marL="54000">
                    <a:lnT cap="flat" cmpd="sng" w="952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rPr b="1" lang="it" sz="1100">
                          <a:solidFill>
                            <a:schemeClr val="dk1"/>
                          </a:solidFill>
                        </a:rPr>
                        <a:t>(V2, o)</a:t>
                      </a:r>
                      <a:endParaRPr b="1" sz="1100"/>
                    </a:p>
                  </a:txBody>
                  <a:tcPr marT="0" marB="0" marR="54000" marL="54000">
                    <a:lnT cap="flat" cmpd="sng" w="952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rPr b="1" lang="it" sz="1100">
                          <a:solidFill>
                            <a:schemeClr val="dk1"/>
                          </a:solidFill>
                        </a:rPr>
                        <a:t>V2-&gt;Tv</a:t>
                      </a:r>
                      <a:endParaRPr b="1" sz="1100"/>
                    </a:p>
                  </a:txBody>
                  <a:tcPr marT="0" marB="0" marR="54000" marL="54000">
                    <a:lnT cap="flat" cmpd="sng" w="9525">
                      <a:solidFill>
                        <a:srgbClr val="9E9E9E"/>
                      </a:solidFill>
                      <a:prstDash val="solid"/>
                      <a:round/>
                      <a:headEnd len="sm" w="sm" type="none"/>
                      <a:tailEnd len="sm" w="sm" type="none"/>
                    </a:lnT>
                    <a:solidFill>
                      <a:srgbClr val="FFF2CC"/>
                    </a:solidFill>
                  </a:tcPr>
                </a:tc>
              </a:tr>
              <a:tr h="225175">
                <a:tc>
                  <a:txBody>
                    <a:bodyPr/>
                    <a:lstStyle/>
                    <a:p>
                      <a:pPr indent="0" lvl="0" marL="0" rtl="0" algn="l">
                        <a:spcBef>
                          <a:spcPts val="0"/>
                        </a:spcBef>
                        <a:spcAft>
                          <a:spcPts val="0"/>
                        </a:spcAft>
                        <a:buNone/>
                      </a:pPr>
                      <a:r>
                        <a:rPr b="1" lang="it" sz="1100"/>
                        <a:t>the key</a:t>
                      </a:r>
                      <a:endParaRPr b="1" sz="1100"/>
                    </a:p>
                  </a:txBody>
                  <a:tcPr marT="0" marB="0" marR="54000" marL="54000">
                    <a:solidFill>
                      <a:srgbClr val="FFF2CC"/>
                    </a:solidFill>
                  </a:tcPr>
                </a:tc>
                <a:tc>
                  <a:txBody>
                    <a:bodyPr/>
                    <a:lstStyle/>
                    <a:p>
                      <a:pPr indent="0" lvl="0" marL="0" rtl="0" algn="l">
                        <a:spcBef>
                          <a:spcPts val="0"/>
                        </a:spcBef>
                        <a:spcAft>
                          <a:spcPts val="0"/>
                        </a:spcAft>
                        <a:buNone/>
                      </a:pPr>
                      <a:r>
                        <a:rPr b="1" lang="it" sz="1100">
                          <a:solidFill>
                            <a:schemeClr val="dk1"/>
                          </a:solidFill>
                        </a:rPr>
                        <a:t>(N3,o)</a:t>
                      </a:r>
                      <a:endParaRPr b="1" sz="1100"/>
                    </a:p>
                  </a:txBody>
                  <a:tcPr marT="0" marB="0" marR="54000" marL="54000">
                    <a:solidFill>
                      <a:srgbClr val="FFF2CC"/>
                    </a:solidFill>
                  </a:tcPr>
                </a:tc>
                <a:tc>
                  <a:txBody>
                    <a:bodyPr/>
                    <a:lstStyle/>
                    <a:p>
                      <a:pPr indent="0" lvl="0" marL="0" rtl="0" algn="l">
                        <a:spcBef>
                          <a:spcPts val="0"/>
                        </a:spcBef>
                        <a:spcAft>
                          <a:spcPts val="0"/>
                        </a:spcAft>
                        <a:buNone/>
                      </a:pPr>
                      <a:r>
                        <a:rPr b="1" lang="it" sz="1100">
                          <a:solidFill>
                            <a:schemeClr val="dk1"/>
                          </a:solidFill>
                        </a:rPr>
                        <a:t>N3-&gt;Det N3</a:t>
                      </a:r>
                      <a:endParaRPr b="1" sz="1100"/>
                    </a:p>
                  </a:txBody>
                  <a:tcPr marT="0" marB="0" marR="54000" marL="54000">
                    <a:solidFill>
                      <a:srgbClr val="FFF2CC"/>
                    </a:solidFill>
                  </a:tcPr>
                </a:tc>
              </a:tr>
              <a:tr h="225175">
                <a:tc>
                  <a:txBody>
                    <a:bodyPr/>
                    <a:lstStyle/>
                    <a:p>
                      <a:pPr indent="0" lvl="0" marL="0" rtl="0" algn="l">
                        <a:spcBef>
                          <a:spcPts val="0"/>
                        </a:spcBef>
                        <a:spcAft>
                          <a:spcPts val="0"/>
                        </a:spcAft>
                        <a:buNone/>
                      </a:pPr>
                      <a:r>
                        <a:rPr b="1" lang="it" sz="1100"/>
                        <a:t>unlock</a:t>
                      </a:r>
                      <a:endParaRPr b="1" sz="1100"/>
                    </a:p>
                  </a:txBody>
                  <a:tcPr marT="0" marB="0" marR="54000" marL="54000">
                    <a:solidFill>
                      <a:srgbClr val="FCE5CD"/>
                    </a:solidFill>
                  </a:tcPr>
                </a:tc>
                <a:tc>
                  <a:txBody>
                    <a:bodyPr/>
                    <a:lstStyle/>
                    <a:p>
                      <a:pPr indent="0" lvl="0" marL="0" rtl="0" algn="l">
                        <a:spcBef>
                          <a:spcPts val="0"/>
                        </a:spcBef>
                        <a:spcAft>
                          <a:spcPts val="0"/>
                        </a:spcAft>
                        <a:buNone/>
                      </a:pPr>
                      <a:r>
                        <a:rPr b="1" lang="it" sz="1100">
                          <a:solidFill>
                            <a:schemeClr val="dk1"/>
                          </a:solidFill>
                        </a:rPr>
                        <a:t>(V3, o)</a:t>
                      </a:r>
                      <a:endParaRPr b="1" sz="1100"/>
                    </a:p>
                  </a:txBody>
                  <a:tcPr marT="0" marB="0" marR="54000" marL="54000">
                    <a:solidFill>
                      <a:srgbClr val="FCE5CD"/>
                    </a:solidFill>
                  </a:tcPr>
                </a:tc>
                <a:tc>
                  <a:txBody>
                    <a:bodyPr/>
                    <a:lstStyle/>
                    <a:p>
                      <a:pPr indent="0" lvl="0" marL="0" rtl="0" algn="l">
                        <a:spcBef>
                          <a:spcPts val="0"/>
                        </a:spcBef>
                        <a:spcAft>
                          <a:spcPts val="0"/>
                        </a:spcAft>
                        <a:buNone/>
                      </a:pPr>
                      <a:r>
                        <a:rPr b="1" lang="it" sz="1100">
                          <a:solidFill>
                            <a:schemeClr val="dk1"/>
                          </a:solidFill>
                        </a:rPr>
                        <a:t>V3-&gt;Tv</a:t>
                      </a:r>
                      <a:endParaRPr b="1" sz="1100"/>
                    </a:p>
                  </a:txBody>
                  <a:tcPr marT="0" marB="0" marR="54000" marL="54000">
                    <a:solidFill>
                      <a:srgbClr val="FCE5CD"/>
                    </a:solidFill>
                  </a:tcPr>
                </a:tc>
              </a:tr>
              <a:tr h="225175">
                <a:tc>
                  <a:txBody>
                    <a:bodyPr/>
                    <a:lstStyle/>
                    <a:p>
                      <a:pPr indent="0" lvl="0" marL="0" rtl="0" algn="l">
                        <a:spcBef>
                          <a:spcPts val="0"/>
                        </a:spcBef>
                        <a:spcAft>
                          <a:spcPts val="0"/>
                        </a:spcAft>
                        <a:buNone/>
                      </a:pPr>
                      <a:r>
                        <a:rPr b="1" lang="it" sz="1100"/>
                        <a:t>the box</a:t>
                      </a:r>
                      <a:endParaRPr b="1" sz="1100"/>
                    </a:p>
                  </a:txBody>
                  <a:tcPr marT="0" marB="0" marR="54000" marL="54000">
                    <a:solidFill>
                      <a:srgbClr val="FCE5CD"/>
                    </a:solidFill>
                  </a:tcPr>
                </a:tc>
                <a:tc>
                  <a:txBody>
                    <a:bodyPr/>
                    <a:lstStyle/>
                    <a:p>
                      <a:pPr indent="0" lvl="0" marL="0" rtl="0" algn="l">
                        <a:spcBef>
                          <a:spcPts val="0"/>
                        </a:spcBef>
                        <a:spcAft>
                          <a:spcPts val="0"/>
                        </a:spcAft>
                        <a:buNone/>
                      </a:pPr>
                      <a:r>
                        <a:rPr b="1" lang="it" sz="1100">
                          <a:solidFill>
                            <a:schemeClr val="dk1"/>
                          </a:solidFill>
                        </a:rPr>
                        <a:t>(N4,o)</a:t>
                      </a:r>
                      <a:endParaRPr b="1" sz="1100"/>
                    </a:p>
                  </a:txBody>
                  <a:tcPr marT="0" marB="0" marR="54000" marL="54000">
                    <a:solidFill>
                      <a:srgbClr val="FCE5CD"/>
                    </a:solidFill>
                  </a:tcPr>
                </a:tc>
                <a:tc>
                  <a:txBody>
                    <a:bodyPr/>
                    <a:lstStyle/>
                    <a:p>
                      <a:pPr indent="0" lvl="0" marL="0" rtl="0" algn="l">
                        <a:spcBef>
                          <a:spcPts val="0"/>
                        </a:spcBef>
                        <a:spcAft>
                          <a:spcPts val="0"/>
                        </a:spcAft>
                        <a:buNone/>
                      </a:pPr>
                      <a:r>
                        <a:rPr b="1" lang="it" sz="1100">
                          <a:solidFill>
                            <a:schemeClr val="dk1"/>
                          </a:solidFill>
                        </a:rPr>
                        <a:t>N4-&gt;Det N4</a:t>
                      </a:r>
                      <a:endParaRPr b="1" sz="1100"/>
                    </a:p>
                  </a:txBody>
                  <a:tcPr marT="0" marB="0" marR="54000" marL="54000">
                    <a:solidFill>
                      <a:srgbClr val="FCE5CD"/>
                    </a:solidFill>
                  </a:tcPr>
                </a:tc>
              </a:tr>
              <a:tr h="225175">
                <a:tc>
                  <a:txBody>
                    <a:bodyPr/>
                    <a:lstStyle/>
                    <a:p>
                      <a:pPr indent="0" lvl="0" marL="0" rtl="0" algn="l">
                        <a:spcBef>
                          <a:spcPts val="0"/>
                        </a:spcBef>
                        <a:spcAft>
                          <a:spcPts val="0"/>
                        </a:spcAft>
                        <a:buNone/>
                      </a:pPr>
                      <a:r>
                        <a:rPr b="1" lang="it" sz="1100"/>
                        <a:t>unlock the box</a:t>
                      </a:r>
                      <a:endParaRPr b="1" sz="1100"/>
                    </a:p>
                  </a:txBody>
                  <a:tcPr marT="0" marB="0" marR="54000" marL="54000">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it" sz="1100">
                          <a:solidFill>
                            <a:schemeClr val="dk1"/>
                          </a:solidFill>
                        </a:rPr>
                        <a:t>(Rc2,o)</a:t>
                      </a:r>
                      <a:endParaRPr b="1" sz="1100"/>
                    </a:p>
                  </a:txBody>
                  <a:tcPr marT="0" marB="0" marR="54000" marL="54000">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it" sz="1100">
                          <a:solidFill>
                            <a:schemeClr val="dk1"/>
                          </a:solidFill>
                        </a:rPr>
                        <a:t>Rc2-&gt;N1 V3 N4</a:t>
                      </a:r>
                      <a:endParaRPr b="1" sz="1100"/>
                    </a:p>
                  </a:txBody>
                  <a:tcPr marT="0" marB="0" marR="54000" marL="54000">
                    <a:lnB cap="flat" cmpd="sng" w="9525">
                      <a:solidFill>
                        <a:srgbClr val="9E9E9E"/>
                      </a:solidFill>
                      <a:prstDash val="solid"/>
                      <a:round/>
                      <a:headEnd len="sm" w="sm" type="none"/>
                      <a:tailEnd len="sm" w="sm" type="none"/>
                    </a:lnB>
                    <a:solidFill>
                      <a:srgbClr val="FCE5CD"/>
                    </a:solidFill>
                  </a:tcPr>
                </a:tc>
              </a:tr>
              <a:tr h="334075">
                <a:tc>
                  <a:txBody>
                    <a:bodyPr/>
                    <a:lstStyle/>
                    <a:p>
                      <a:pPr indent="0" lvl="0" marL="0" rtl="0" algn="l">
                        <a:spcBef>
                          <a:spcPts val="0"/>
                        </a:spcBef>
                        <a:spcAft>
                          <a:spcPts val="0"/>
                        </a:spcAft>
                        <a:buNone/>
                      </a:pPr>
                      <a:r>
                        <a:rPr b="1" lang="it" sz="1100"/>
                        <a:t>takes the key to unlock the box </a:t>
                      </a:r>
                      <a:endParaRPr b="1" sz="1100"/>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it" sz="1100">
                          <a:solidFill>
                            <a:schemeClr val="dk1"/>
                          </a:solidFill>
                        </a:rPr>
                        <a:t>(Rc2,o)</a:t>
                      </a:r>
                      <a:endParaRPr b="1" sz="1100"/>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it" sz="1100">
                          <a:solidFill>
                            <a:schemeClr val="dk1"/>
                          </a:solidFill>
                        </a:rPr>
                        <a:t>Rc2-&gt;N1 V2 N3 Rc2</a:t>
                      </a:r>
                      <a:endParaRPr b="1" sz="1100"/>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r h="225175">
                <a:tc>
                  <a:txBody>
                    <a:bodyPr/>
                    <a:lstStyle/>
                    <a:p>
                      <a:pPr indent="0" lvl="0" marL="0" rtl="0" algn="l">
                        <a:spcBef>
                          <a:spcPts val="0"/>
                        </a:spcBef>
                        <a:spcAft>
                          <a:spcPts val="0"/>
                        </a:spcAft>
                        <a:buNone/>
                      </a:pPr>
                      <a:r>
                        <a:rPr b="1" lang="it" sz="1100"/>
                        <a:t>final sentence</a:t>
                      </a:r>
                      <a:endParaRPr b="1" sz="1100"/>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it" sz="1100">
                          <a:solidFill>
                            <a:schemeClr val="dk1"/>
                          </a:solidFill>
                        </a:rPr>
                        <a:t>(Rc3,o)</a:t>
                      </a:r>
                      <a:endParaRPr b="1" sz="1100">
                        <a:solidFill>
                          <a:schemeClr val="dk1"/>
                        </a:solidFill>
                      </a:endParaRPr>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it" sz="1100">
                          <a:solidFill>
                            <a:schemeClr val="dk1"/>
                          </a:solidFill>
                        </a:rPr>
                        <a:t>Rc3-&gt;Rc1 Rc2</a:t>
                      </a:r>
                      <a:endParaRPr b="1" sz="1100">
                        <a:solidFill>
                          <a:schemeClr val="dk1"/>
                        </a:solidFill>
                      </a:endParaRPr>
                    </a:p>
                  </a:txBody>
                  <a:tcPr marT="0" marB="0" marR="54000" marL="54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p:nvPr/>
        </p:nvSpPr>
        <p:spPr>
          <a:xfrm>
            <a:off x="2784750" y="2136000"/>
            <a:ext cx="3915900" cy="6279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Who we are</a:t>
            </a:r>
            <a:endParaRPr sz="2700"/>
          </a:p>
        </p:txBody>
      </p:sp>
      <p:grpSp>
        <p:nvGrpSpPr>
          <p:cNvPr id="150" name="Google Shape;150;p26"/>
          <p:cNvGrpSpPr/>
          <p:nvPr/>
        </p:nvGrpSpPr>
        <p:grpSpPr>
          <a:xfrm>
            <a:off x="419779" y="3336279"/>
            <a:ext cx="8433358" cy="548421"/>
            <a:chOff x="674558" y="2700887"/>
            <a:chExt cx="11244478" cy="731228"/>
          </a:xfrm>
        </p:grpSpPr>
        <p:sp>
          <p:nvSpPr>
            <p:cNvPr id="151" name="Google Shape;151;p26"/>
            <p:cNvSpPr/>
            <p:nvPr/>
          </p:nvSpPr>
          <p:spPr>
            <a:xfrm>
              <a:off x="674558" y="2700887"/>
              <a:ext cx="2469534"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6"/>
            <p:cNvSpPr txBox="1"/>
            <p:nvPr/>
          </p:nvSpPr>
          <p:spPr>
            <a:xfrm>
              <a:off x="674558" y="2700887"/>
              <a:ext cx="2469534"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it" sz="1600" u="none" cap="none" strike="noStrike">
                  <a:solidFill>
                    <a:schemeClr val="dk1"/>
                  </a:solidFill>
                  <a:latin typeface="Twentieth Century"/>
                  <a:ea typeface="Twentieth Century"/>
                  <a:cs typeface="Twentieth Century"/>
                  <a:sym typeface="Twentieth Century"/>
                </a:rPr>
                <a:t>FRANCESCO CASSINI</a:t>
              </a:r>
              <a:endParaRPr sz="1100"/>
            </a:p>
            <a:p>
              <a:pPr indent="0" lvl="0" marL="0" marR="0" rtl="0" algn="ctr">
                <a:lnSpc>
                  <a:spcPct val="100000"/>
                </a:lnSpc>
                <a:spcBef>
                  <a:spcPts val="600"/>
                </a:spcBef>
                <a:spcAft>
                  <a:spcPts val="0"/>
                </a:spcAft>
                <a:buNone/>
              </a:pPr>
              <a:r>
                <a:rPr b="0" i="0" lang="it" sz="1600" u="none" cap="none" strike="noStrike">
                  <a:solidFill>
                    <a:schemeClr val="dk1"/>
                  </a:solidFill>
                  <a:latin typeface="Twentieth Century"/>
                  <a:ea typeface="Twentieth Century"/>
                  <a:cs typeface="Twentieth Century"/>
                  <a:sym typeface="Twentieth Century"/>
                </a:rPr>
                <a:t>785771</a:t>
              </a:r>
              <a:endParaRPr b="0" i="0" sz="1600" u="none" cap="none" strike="noStrike">
                <a:solidFill>
                  <a:schemeClr val="dk1"/>
                </a:solidFill>
                <a:latin typeface="Twentieth Century"/>
                <a:ea typeface="Twentieth Century"/>
                <a:cs typeface="Twentieth Century"/>
                <a:sym typeface="Twentieth Century"/>
              </a:endParaRPr>
            </a:p>
          </p:txBody>
        </p:sp>
        <p:sp>
          <p:nvSpPr>
            <p:cNvPr id="153" name="Google Shape;153;p26"/>
            <p:cNvSpPr/>
            <p:nvPr/>
          </p:nvSpPr>
          <p:spPr>
            <a:xfrm>
              <a:off x="3501162" y="2712105"/>
              <a:ext cx="2469534"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6"/>
            <p:cNvSpPr txBox="1"/>
            <p:nvPr/>
          </p:nvSpPr>
          <p:spPr>
            <a:xfrm>
              <a:off x="3501162" y="2712105"/>
              <a:ext cx="24696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it" sz="1600" u="none" cap="none" strike="noStrike">
                  <a:solidFill>
                    <a:schemeClr val="dk1"/>
                  </a:solidFill>
                  <a:latin typeface="Twentieth Century"/>
                  <a:ea typeface="Twentieth Century"/>
                  <a:cs typeface="Twentieth Century"/>
                  <a:sym typeface="Twentieth Century"/>
                </a:rPr>
                <a:t>BOTA DUISE</a:t>
              </a:r>
              <a:r>
                <a:rPr lang="it" sz="1600">
                  <a:solidFill>
                    <a:schemeClr val="dk1"/>
                  </a:solidFill>
                  <a:latin typeface="Twentieth Century"/>
                  <a:ea typeface="Twentieth Century"/>
                  <a:cs typeface="Twentieth Century"/>
                  <a:sym typeface="Twentieth Century"/>
                </a:rPr>
                <a:t>N</a:t>
              </a:r>
              <a:r>
                <a:rPr b="0" i="0" lang="it" sz="1600" u="none" cap="none" strike="noStrike">
                  <a:solidFill>
                    <a:schemeClr val="dk1"/>
                  </a:solidFill>
                  <a:latin typeface="Twentieth Century"/>
                  <a:ea typeface="Twentieth Century"/>
                  <a:cs typeface="Twentieth Century"/>
                  <a:sym typeface="Twentieth Century"/>
                </a:rPr>
                <a:t>BAY</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1849680</a:t>
              </a:r>
              <a:endParaRPr b="0" i="0" sz="1600" u="none" cap="none" strike="noStrike">
                <a:solidFill>
                  <a:schemeClr val="dk1"/>
                </a:solidFill>
                <a:latin typeface="Twentieth Century"/>
                <a:ea typeface="Twentieth Century"/>
                <a:cs typeface="Twentieth Century"/>
                <a:sym typeface="Twentieth Century"/>
              </a:endParaRPr>
            </a:p>
          </p:txBody>
        </p:sp>
        <p:sp>
          <p:nvSpPr>
            <p:cNvPr id="155" name="Google Shape;155;p26"/>
            <p:cNvSpPr/>
            <p:nvPr/>
          </p:nvSpPr>
          <p:spPr>
            <a:xfrm>
              <a:off x="6448329" y="2706496"/>
              <a:ext cx="2469534"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26"/>
            <p:cNvSpPr txBox="1"/>
            <p:nvPr/>
          </p:nvSpPr>
          <p:spPr>
            <a:xfrm>
              <a:off x="6448329" y="2706496"/>
              <a:ext cx="2469534"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it" sz="1600" u="none" cap="none" strike="noStrike">
                  <a:solidFill>
                    <a:schemeClr val="dk1"/>
                  </a:solidFill>
                  <a:latin typeface="Twentieth Century"/>
                  <a:ea typeface="Twentieth Century"/>
                  <a:cs typeface="Twentieth Century"/>
                  <a:sym typeface="Twentieth Century"/>
                </a:rPr>
                <a:t>DAVIDE GIORDANO</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1852364</a:t>
              </a:r>
              <a:endParaRPr b="0" i="0" sz="1600" u="none" cap="none" strike="noStrike">
                <a:solidFill>
                  <a:schemeClr val="dk1"/>
                </a:solidFill>
                <a:latin typeface="Twentieth Century"/>
                <a:ea typeface="Twentieth Century"/>
                <a:cs typeface="Twentieth Century"/>
                <a:sym typeface="Twentieth Century"/>
              </a:endParaRPr>
            </a:p>
          </p:txBody>
        </p:sp>
        <p:sp>
          <p:nvSpPr>
            <p:cNvPr id="157" name="Google Shape;157;p26"/>
            <p:cNvSpPr/>
            <p:nvPr/>
          </p:nvSpPr>
          <p:spPr>
            <a:xfrm>
              <a:off x="9426933" y="2706489"/>
              <a:ext cx="2469534"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8" name="Google Shape;158;p26"/>
            <p:cNvSpPr txBox="1"/>
            <p:nvPr/>
          </p:nvSpPr>
          <p:spPr>
            <a:xfrm>
              <a:off x="9449436" y="2712115"/>
              <a:ext cx="24696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it" sz="1600" u="none" cap="none" strike="noStrike">
                  <a:solidFill>
                    <a:schemeClr val="dk1"/>
                  </a:solidFill>
                  <a:latin typeface="Twentieth Century"/>
                  <a:ea typeface="Twentieth Century"/>
                  <a:cs typeface="Twentieth Century"/>
                  <a:sym typeface="Twentieth Century"/>
                </a:rPr>
                <a:t>FRANCESCO VINCELLI</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ctr">
                <a:lnSpc>
                  <a:spcPct val="90000"/>
                </a:lnSpc>
                <a:spcBef>
                  <a:spcPts val="600"/>
                </a:spcBef>
                <a:spcAft>
                  <a:spcPts val="0"/>
                </a:spcAft>
                <a:buNone/>
              </a:pPr>
              <a:r>
                <a:rPr lang="it" sz="1600">
                  <a:solidFill>
                    <a:schemeClr val="dk1"/>
                  </a:solidFill>
                  <a:latin typeface="Twentieth Century"/>
                  <a:ea typeface="Twentieth Century"/>
                  <a:cs typeface="Twentieth Century"/>
                  <a:sym typeface="Twentieth Century"/>
                </a:rPr>
                <a:t>1727959</a:t>
              </a:r>
              <a:endParaRPr b="0" i="0" sz="1600" u="none" cap="none" strike="noStrike">
                <a:solidFill>
                  <a:schemeClr val="dk1"/>
                </a:solidFill>
                <a:latin typeface="Twentieth Century"/>
                <a:ea typeface="Twentieth Century"/>
                <a:cs typeface="Twentieth Century"/>
                <a:sym typeface="Twentieth Century"/>
              </a:endParaRPr>
            </a:p>
          </p:txBody>
        </p:sp>
      </p:grpSp>
      <p:sp>
        <p:nvSpPr>
          <p:cNvPr id="159" name="Google Shape;159;p26"/>
          <p:cNvSpPr txBox="1"/>
          <p:nvPr/>
        </p:nvSpPr>
        <p:spPr>
          <a:xfrm>
            <a:off x="3394300" y="2256288"/>
            <a:ext cx="55689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FFFFFF"/>
                </a:solidFill>
                <a:uFill>
                  <a:noFill/>
                </a:uFill>
                <a:hlinkClick r:id="rId3"/>
              </a:rPr>
              <a:t>github.com/francesco-AI/ReasoningAgent2020</a:t>
            </a:r>
            <a:endParaRPr>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a:solidFill>
                <a:srgbClr val="FFFFFF"/>
              </a:solidFill>
              <a:latin typeface="Twentieth Century"/>
              <a:ea typeface="Twentieth Century"/>
              <a:cs typeface="Twentieth Century"/>
              <a:sym typeface="Twentieth Century"/>
            </a:endParaRPr>
          </a:p>
        </p:txBody>
      </p:sp>
      <p:pic>
        <p:nvPicPr>
          <p:cNvPr id="160" name="Google Shape;160;p26"/>
          <p:cNvPicPr preferRelativeResize="0"/>
          <p:nvPr/>
        </p:nvPicPr>
        <p:blipFill>
          <a:blip r:embed="rId4">
            <a:alphaModFix/>
          </a:blip>
          <a:stretch>
            <a:fillRect/>
          </a:stretch>
        </p:blipFill>
        <p:spPr>
          <a:xfrm>
            <a:off x="1388450" y="4059150"/>
            <a:ext cx="233075" cy="233075"/>
          </a:xfrm>
          <a:prstGeom prst="rect">
            <a:avLst/>
          </a:prstGeom>
          <a:noFill/>
          <a:ln>
            <a:noFill/>
          </a:ln>
        </p:spPr>
      </p:pic>
      <p:pic>
        <p:nvPicPr>
          <p:cNvPr id="161" name="Google Shape;161;p26"/>
          <p:cNvPicPr preferRelativeResize="0"/>
          <p:nvPr/>
        </p:nvPicPr>
        <p:blipFill>
          <a:blip r:embed="rId4">
            <a:alphaModFix/>
          </a:blip>
          <a:stretch>
            <a:fillRect/>
          </a:stretch>
        </p:blipFill>
        <p:spPr>
          <a:xfrm>
            <a:off x="3517450" y="4059150"/>
            <a:ext cx="233075" cy="233075"/>
          </a:xfrm>
          <a:prstGeom prst="rect">
            <a:avLst/>
          </a:prstGeom>
          <a:noFill/>
          <a:ln>
            <a:noFill/>
          </a:ln>
        </p:spPr>
      </p:pic>
      <p:pic>
        <p:nvPicPr>
          <p:cNvPr id="162" name="Google Shape;162;p26"/>
          <p:cNvPicPr preferRelativeResize="0"/>
          <p:nvPr/>
        </p:nvPicPr>
        <p:blipFill>
          <a:blip r:embed="rId4">
            <a:alphaModFix/>
          </a:blip>
          <a:stretch>
            <a:fillRect/>
          </a:stretch>
        </p:blipFill>
        <p:spPr>
          <a:xfrm>
            <a:off x="5759000" y="4059150"/>
            <a:ext cx="233075" cy="233075"/>
          </a:xfrm>
          <a:prstGeom prst="rect">
            <a:avLst/>
          </a:prstGeom>
          <a:noFill/>
          <a:ln>
            <a:noFill/>
          </a:ln>
        </p:spPr>
      </p:pic>
      <p:pic>
        <p:nvPicPr>
          <p:cNvPr id="163" name="Google Shape;163;p26"/>
          <p:cNvPicPr preferRelativeResize="0"/>
          <p:nvPr/>
        </p:nvPicPr>
        <p:blipFill>
          <a:blip r:embed="rId4">
            <a:alphaModFix/>
          </a:blip>
          <a:stretch>
            <a:fillRect/>
          </a:stretch>
        </p:blipFill>
        <p:spPr>
          <a:xfrm>
            <a:off x="7973675" y="4020125"/>
            <a:ext cx="233075" cy="233075"/>
          </a:xfrm>
          <a:prstGeom prst="rect">
            <a:avLst/>
          </a:prstGeom>
          <a:noFill/>
          <a:ln>
            <a:noFill/>
          </a:ln>
        </p:spPr>
      </p:pic>
      <p:pic>
        <p:nvPicPr>
          <p:cNvPr id="164" name="Google Shape;164;p26"/>
          <p:cNvPicPr preferRelativeResize="0"/>
          <p:nvPr/>
        </p:nvPicPr>
        <p:blipFill>
          <a:blip r:embed="rId5">
            <a:alphaModFix/>
          </a:blip>
          <a:stretch>
            <a:fillRect/>
          </a:stretch>
        </p:blipFill>
        <p:spPr>
          <a:xfrm>
            <a:off x="1035363" y="4059150"/>
            <a:ext cx="233075" cy="233075"/>
          </a:xfrm>
          <a:prstGeom prst="rect">
            <a:avLst/>
          </a:prstGeom>
          <a:noFill/>
          <a:ln>
            <a:noFill/>
          </a:ln>
        </p:spPr>
      </p:pic>
      <p:pic>
        <p:nvPicPr>
          <p:cNvPr id="165" name="Google Shape;165;p26"/>
          <p:cNvPicPr preferRelativeResize="0"/>
          <p:nvPr/>
        </p:nvPicPr>
        <p:blipFill>
          <a:blip r:embed="rId5">
            <a:alphaModFix/>
          </a:blip>
          <a:stretch>
            <a:fillRect/>
          </a:stretch>
        </p:blipFill>
        <p:spPr>
          <a:xfrm>
            <a:off x="3161225" y="4059150"/>
            <a:ext cx="233075" cy="233075"/>
          </a:xfrm>
          <a:prstGeom prst="rect">
            <a:avLst/>
          </a:prstGeom>
          <a:noFill/>
          <a:ln>
            <a:noFill/>
          </a:ln>
        </p:spPr>
      </p:pic>
      <p:pic>
        <p:nvPicPr>
          <p:cNvPr id="166" name="Google Shape;166;p26"/>
          <p:cNvPicPr preferRelativeResize="0"/>
          <p:nvPr/>
        </p:nvPicPr>
        <p:blipFill>
          <a:blip r:embed="rId5">
            <a:alphaModFix/>
          </a:blip>
          <a:stretch>
            <a:fillRect/>
          </a:stretch>
        </p:blipFill>
        <p:spPr>
          <a:xfrm>
            <a:off x="5411425" y="4059150"/>
            <a:ext cx="233075" cy="233075"/>
          </a:xfrm>
          <a:prstGeom prst="rect">
            <a:avLst/>
          </a:prstGeom>
          <a:noFill/>
          <a:ln>
            <a:noFill/>
          </a:ln>
        </p:spPr>
      </p:pic>
      <p:pic>
        <p:nvPicPr>
          <p:cNvPr id="167" name="Google Shape;167;p26"/>
          <p:cNvPicPr preferRelativeResize="0"/>
          <p:nvPr/>
        </p:nvPicPr>
        <p:blipFill>
          <a:blip r:embed="rId5">
            <a:alphaModFix/>
          </a:blip>
          <a:stretch>
            <a:fillRect/>
          </a:stretch>
        </p:blipFill>
        <p:spPr>
          <a:xfrm>
            <a:off x="7652975" y="4020125"/>
            <a:ext cx="233075" cy="233075"/>
          </a:xfrm>
          <a:prstGeom prst="rect">
            <a:avLst/>
          </a:prstGeom>
          <a:noFill/>
          <a:ln>
            <a:noFill/>
          </a:ln>
        </p:spPr>
      </p:pic>
      <p:pic>
        <p:nvPicPr>
          <p:cNvPr id="168" name="Google Shape;168;p26"/>
          <p:cNvPicPr preferRelativeResize="0"/>
          <p:nvPr/>
        </p:nvPicPr>
        <p:blipFill rotWithShape="1">
          <a:blip r:embed="rId6">
            <a:alphaModFix/>
          </a:blip>
          <a:srcRect b="0" l="19980" r="19980" t="0"/>
          <a:stretch/>
        </p:blipFill>
        <p:spPr>
          <a:xfrm>
            <a:off x="2490300" y="2135982"/>
            <a:ext cx="670932" cy="62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4"/>
          <p:cNvSpPr/>
          <p:nvPr/>
        </p:nvSpPr>
        <p:spPr>
          <a:xfrm>
            <a:off x="3183975" y="2206925"/>
            <a:ext cx="3013500" cy="1277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txBox="1"/>
          <p:nvPr>
            <p:ph type="title"/>
          </p:nvPr>
        </p:nvSpPr>
        <p:spPr>
          <a:xfrm>
            <a:off x="768100" y="286500"/>
            <a:ext cx="4839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General scheme: </a:t>
            </a:r>
            <a:endParaRPr/>
          </a:p>
          <a:p>
            <a:pPr indent="0" lvl="0" marL="0" rtl="0" algn="l">
              <a:spcBef>
                <a:spcPts val="0"/>
              </a:spcBef>
              <a:spcAft>
                <a:spcPts val="0"/>
              </a:spcAft>
              <a:buNone/>
            </a:pPr>
            <a:r>
              <a:rPr lang="it"/>
              <a:t>grammar-based parser</a:t>
            </a:r>
            <a:endParaRPr/>
          </a:p>
        </p:txBody>
      </p:sp>
      <p:pic>
        <p:nvPicPr>
          <p:cNvPr id="379" name="Google Shape;379;p44"/>
          <p:cNvPicPr preferRelativeResize="0"/>
          <p:nvPr/>
        </p:nvPicPr>
        <p:blipFill rotWithShape="1">
          <a:blip r:embed="rId3">
            <a:alphaModFix/>
          </a:blip>
          <a:srcRect b="37953" l="5606" r="3227" t="0"/>
          <a:stretch/>
        </p:blipFill>
        <p:spPr>
          <a:xfrm>
            <a:off x="3311275" y="2349475"/>
            <a:ext cx="2777362" cy="889179"/>
          </a:xfrm>
          <a:prstGeom prst="rect">
            <a:avLst/>
          </a:prstGeom>
          <a:noFill/>
          <a:ln>
            <a:noFill/>
          </a:ln>
        </p:spPr>
      </p:pic>
      <p:graphicFrame>
        <p:nvGraphicFramePr>
          <p:cNvPr id="380" name="Google Shape;380;p44"/>
          <p:cNvGraphicFramePr/>
          <p:nvPr/>
        </p:nvGraphicFramePr>
        <p:xfrm>
          <a:off x="521875" y="1733992"/>
          <a:ext cx="3000000" cy="3000000"/>
        </p:xfrm>
        <a:graphic>
          <a:graphicData uri="http://schemas.openxmlformats.org/drawingml/2006/table">
            <a:tbl>
              <a:tblPr>
                <a:noFill/>
                <a:tableStyleId>{675B5306-A67A-4CDD-8345-6EDBD27F9B86}</a:tableStyleId>
              </a:tblPr>
              <a:tblGrid>
                <a:gridCol w="794975"/>
                <a:gridCol w="488550"/>
                <a:gridCol w="973675"/>
              </a:tblGrid>
              <a:tr h="188300">
                <a:tc>
                  <a:txBody>
                    <a:bodyPr/>
                    <a:lstStyle/>
                    <a:p>
                      <a:pPr indent="0" lvl="0" marL="0" rtl="0" algn="l">
                        <a:spcBef>
                          <a:spcPts val="0"/>
                        </a:spcBef>
                        <a:spcAft>
                          <a:spcPts val="0"/>
                        </a:spcAft>
                        <a:buNone/>
                      </a:pPr>
                      <a:r>
                        <a:rPr b="1" lang="it" sz="800"/>
                        <a:t>Agent</a:t>
                      </a:r>
                      <a:endParaRPr b="1" sz="800"/>
                    </a:p>
                  </a:txBody>
                  <a:tcPr marT="0" marB="0" marR="0" marL="18000">
                    <a:solidFill>
                      <a:srgbClr val="D0E0E3"/>
                    </a:solidFill>
                  </a:tcPr>
                </a:tc>
                <a:tc>
                  <a:txBody>
                    <a:bodyPr/>
                    <a:lstStyle/>
                    <a:p>
                      <a:pPr indent="0" lvl="0" marL="0" rtl="0" algn="l">
                        <a:spcBef>
                          <a:spcPts val="0"/>
                        </a:spcBef>
                        <a:spcAft>
                          <a:spcPts val="0"/>
                        </a:spcAft>
                        <a:buNone/>
                      </a:pPr>
                      <a:r>
                        <a:rPr b="1" lang="it" sz="800"/>
                        <a:t>(N1, o)</a:t>
                      </a:r>
                      <a:endParaRPr b="1" sz="800"/>
                    </a:p>
                  </a:txBody>
                  <a:tcPr marT="0" marB="0" marR="0" marL="18000">
                    <a:solidFill>
                      <a:srgbClr val="D0E0E3"/>
                    </a:solidFill>
                  </a:tcPr>
                </a:tc>
                <a:tc>
                  <a:txBody>
                    <a:bodyPr/>
                    <a:lstStyle/>
                    <a:p>
                      <a:pPr indent="0" lvl="0" marL="0" rtl="0" algn="l">
                        <a:spcBef>
                          <a:spcPts val="0"/>
                        </a:spcBef>
                        <a:spcAft>
                          <a:spcPts val="0"/>
                        </a:spcAft>
                        <a:buNone/>
                      </a:pPr>
                      <a:r>
                        <a:rPr b="1" lang="it" sz="800"/>
                        <a:t>N1-&gt;Noun</a:t>
                      </a:r>
                      <a:endParaRPr b="1" sz="800"/>
                    </a:p>
                  </a:txBody>
                  <a:tcPr marT="0" marB="0" marR="0" marL="18000">
                    <a:solidFill>
                      <a:srgbClr val="D0E0E3"/>
                    </a:solidFill>
                  </a:tcPr>
                </a:tc>
              </a:tr>
              <a:tr h="188300">
                <a:tc>
                  <a:txBody>
                    <a:bodyPr/>
                    <a:lstStyle/>
                    <a:p>
                      <a:pPr indent="0" lvl="0" marL="0" rtl="0" algn="l">
                        <a:spcBef>
                          <a:spcPts val="0"/>
                        </a:spcBef>
                        <a:spcAft>
                          <a:spcPts val="0"/>
                        </a:spcAft>
                        <a:buNone/>
                      </a:pPr>
                      <a:r>
                        <a:rPr b="1" lang="it" sz="800"/>
                        <a:t>picks</a:t>
                      </a:r>
                      <a:endParaRPr b="1" sz="800"/>
                    </a:p>
                  </a:txBody>
                  <a:tcPr marT="0" marB="0" marR="0" marL="18000">
                    <a:solidFill>
                      <a:srgbClr val="D9EAD3"/>
                    </a:solidFill>
                  </a:tcPr>
                </a:tc>
                <a:tc>
                  <a:txBody>
                    <a:bodyPr/>
                    <a:lstStyle/>
                    <a:p>
                      <a:pPr indent="0" lvl="0" marL="0" rtl="0" algn="l">
                        <a:spcBef>
                          <a:spcPts val="0"/>
                        </a:spcBef>
                        <a:spcAft>
                          <a:spcPts val="0"/>
                        </a:spcAft>
                        <a:buNone/>
                      </a:pPr>
                      <a:r>
                        <a:rPr b="1" lang="it" sz="800"/>
                        <a:t>(V1, o)</a:t>
                      </a:r>
                      <a:endParaRPr b="1" sz="800"/>
                    </a:p>
                  </a:txBody>
                  <a:tcPr marT="0" marB="0" marR="0" marL="18000">
                    <a:solidFill>
                      <a:srgbClr val="D9EAD3"/>
                    </a:solidFill>
                  </a:tcPr>
                </a:tc>
                <a:tc>
                  <a:txBody>
                    <a:bodyPr/>
                    <a:lstStyle/>
                    <a:p>
                      <a:pPr indent="0" lvl="0" marL="0" rtl="0" algn="l">
                        <a:spcBef>
                          <a:spcPts val="0"/>
                        </a:spcBef>
                        <a:spcAft>
                          <a:spcPts val="0"/>
                        </a:spcAft>
                        <a:buNone/>
                      </a:pPr>
                      <a:r>
                        <a:rPr b="1" lang="it" sz="800"/>
                        <a:t>V1-&gt;Tv</a:t>
                      </a:r>
                      <a:endParaRPr b="1" sz="800"/>
                    </a:p>
                  </a:txBody>
                  <a:tcPr marT="0" marB="0" marR="0" marL="18000">
                    <a:solidFill>
                      <a:srgbClr val="D9EAD3"/>
                    </a:solidFill>
                  </a:tcPr>
                </a:tc>
              </a:tr>
              <a:tr h="188300">
                <a:tc>
                  <a:txBody>
                    <a:bodyPr/>
                    <a:lstStyle/>
                    <a:p>
                      <a:pPr indent="0" lvl="0" marL="0" rtl="0" algn="l">
                        <a:spcBef>
                          <a:spcPts val="0"/>
                        </a:spcBef>
                        <a:spcAft>
                          <a:spcPts val="0"/>
                        </a:spcAft>
                        <a:buNone/>
                      </a:pPr>
                      <a:r>
                        <a:rPr b="1" lang="it" sz="800"/>
                        <a:t>a ball</a:t>
                      </a:r>
                      <a:endParaRPr b="1" sz="800"/>
                    </a:p>
                  </a:txBody>
                  <a:tcPr marT="0" marB="0" marR="0" marL="18000">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800"/>
                        <a:t>(N2,o)</a:t>
                      </a:r>
                      <a:endParaRPr b="1" sz="800"/>
                    </a:p>
                  </a:txBody>
                  <a:tcPr marT="0" marB="0" marR="0" marL="18000">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800"/>
                        <a:t>N2-&gt;Det N2</a:t>
                      </a:r>
                      <a:endParaRPr b="1" sz="800"/>
                    </a:p>
                  </a:txBody>
                  <a:tcPr marT="0" marB="0" marR="0" marL="18000">
                    <a:lnB cap="flat" cmpd="sng" w="9525">
                      <a:solidFill>
                        <a:srgbClr val="9E9E9E"/>
                      </a:solidFill>
                      <a:prstDash val="solid"/>
                      <a:round/>
                      <a:headEnd len="sm" w="sm" type="none"/>
                      <a:tailEnd len="sm" w="sm" type="none"/>
                    </a:lnB>
                    <a:solidFill>
                      <a:srgbClr val="D9EAD3"/>
                    </a:solidFill>
                  </a:tcPr>
                </a:tc>
              </a:tr>
              <a:tr h="188300">
                <a:tc>
                  <a:txBody>
                    <a:bodyPr/>
                    <a:lstStyle/>
                    <a:p>
                      <a:pPr indent="0" lvl="0" marL="0" rtl="0" algn="l">
                        <a:spcBef>
                          <a:spcPts val="0"/>
                        </a:spcBef>
                        <a:spcAft>
                          <a:spcPts val="0"/>
                        </a:spcAft>
                        <a:buNone/>
                      </a:pPr>
                      <a:r>
                        <a:rPr b="1" lang="it" sz="800"/>
                        <a:t>picks a ball</a:t>
                      </a:r>
                      <a:endParaRPr b="1" sz="800"/>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800">
                          <a:solidFill>
                            <a:schemeClr val="dk1"/>
                          </a:solidFill>
                        </a:rPr>
                        <a:t>(Rc1,o)</a:t>
                      </a:r>
                      <a:endParaRPr b="1" sz="800">
                        <a:solidFill>
                          <a:schemeClr val="dk1"/>
                        </a:solidFill>
                      </a:endParaRPr>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it" sz="800">
                          <a:solidFill>
                            <a:schemeClr val="dk1"/>
                          </a:solidFill>
                        </a:rPr>
                        <a:t>Rc1-&gt;N1 V3 N4</a:t>
                      </a:r>
                      <a:endParaRPr b="1" sz="800">
                        <a:solidFill>
                          <a:schemeClr val="dk1"/>
                        </a:solidFill>
                      </a:endParaRPr>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188300">
                <a:tc>
                  <a:txBody>
                    <a:bodyPr/>
                    <a:lstStyle/>
                    <a:p>
                      <a:pPr indent="0" lvl="0" marL="0" rtl="0" algn="l">
                        <a:spcBef>
                          <a:spcPts val="0"/>
                        </a:spcBef>
                        <a:spcAft>
                          <a:spcPts val="0"/>
                        </a:spcAft>
                        <a:buNone/>
                      </a:pPr>
                      <a:r>
                        <a:rPr b="1" lang="it" sz="800"/>
                        <a:t>takes</a:t>
                      </a:r>
                      <a:endParaRPr b="1" sz="800"/>
                    </a:p>
                  </a:txBody>
                  <a:tcPr marT="0" marB="0" marR="0" marL="18000">
                    <a:lnT cap="flat" cmpd="sng" w="952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rPr b="1" lang="it" sz="800">
                          <a:solidFill>
                            <a:schemeClr val="dk1"/>
                          </a:solidFill>
                        </a:rPr>
                        <a:t>(V2, o)</a:t>
                      </a:r>
                      <a:endParaRPr b="1" sz="800"/>
                    </a:p>
                  </a:txBody>
                  <a:tcPr marT="0" marB="0" marR="0" marL="18000">
                    <a:lnT cap="flat" cmpd="sng" w="952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rPr b="1" lang="it" sz="800">
                          <a:solidFill>
                            <a:schemeClr val="dk1"/>
                          </a:solidFill>
                        </a:rPr>
                        <a:t>V2-&gt;Tv</a:t>
                      </a:r>
                      <a:endParaRPr b="1" sz="800"/>
                    </a:p>
                  </a:txBody>
                  <a:tcPr marT="0" marB="0" marR="0" marL="18000">
                    <a:lnT cap="flat" cmpd="sng" w="9525">
                      <a:solidFill>
                        <a:srgbClr val="9E9E9E"/>
                      </a:solidFill>
                      <a:prstDash val="solid"/>
                      <a:round/>
                      <a:headEnd len="sm" w="sm" type="none"/>
                      <a:tailEnd len="sm" w="sm" type="none"/>
                    </a:lnT>
                    <a:solidFill>
                      <a:srgbClr val="FFF2CC"/>
                    </a:solidFill>
                  </a:tcPr>
                </a:tc>
              </a:tr>
              <a:tr h="188300">
                <a:tc>
                  <a:txBody>
                    <a:bodyPr/>
                    <a:lstStyle/>
                    <a:p>
                      <a:pPr indent="0" lvl="0" marL="0" rtl="0" algn="l">
                        <a:spcBef>
                          <a:spcPts val="0"/>
                        </a:spcBef>
                        <a:spcAft>
                          <a:spcPts val="0"/>
                        </a:spcAft>
                        <a:buNone/>
                      </a:pPr>
                      <a:r>
                        <a:rPr b="1" lang="it" sz="800"/>
                        <a:t>the key</a:t>
                      </a:r>
                      <a:endParaRPr b="1" sz="800"/>
                    </a:p>
                  </a:txBody>
                  <a:tcPr marT="0" marB="0" marR="0" marL="18000">
                    <a:solidFill>
                      <a:srgbClr val="FFF2CC"/>
                    </a:solidFill>
                  </a:tcPr>
                </a:tc>
                <a:tc>
                  <a:txBody>
                    <a:bodyPr/>
                    <a:lstStyle/>
                    <a:p>
                      <a:pPr indent="0" lvl="0" marL="0" rtl="0" algn="l">
                        <a:spcBef>
                          <a:spcPts val="0"/>
                        </a:spcBef>
                        <a:spcAft>
                          <a:spcPts val="0"/>
                        </a:spcAft>
                        <a:buNone/>
                      </a:pPr>
                      <a:r>
                        <a:rPr b="1" lang="it" sz="800">
                          <a:solidFill>
                            <a:schemeClr val="dk1"/>
                          </a:solidFill>
                        </a:rPr>
                        <a:t>(N3,o)</a:t>
                      </a:r>
                      <a:endParaRPr b="1" sz="800"/>
                    </a:p>
                  </a:txBody>
                  <a:tcPr marT="0" marB="0" marR="0" marL="18000">
                    <a:solidFill>
                      <a:srgbClr val="FFF2CC"/>
                    </a:solidFill>
                  </a:tcPr>
                </a:tc>
                <a:tc>
                  <a:txBody>
                    <a:bodyPr/>
                    <a:lstStyle/>
                    <a:p>
                      <a:pPr indent="0" lvl="0" marL="0" rtl="0" algn="l">
                        <a:spcBef>
                          <a:spcPts val="0"/>
                        </a:spcBef>
                        <a:spcAft>
                          <a:spcPts val="0"/>
                        </a:spcAft>
                        <a:buNone/>
                      </a:pPr>
                      <a:r>
                        <a:rPr b="1" lang="it" sz="800">
                          <a:solidFill>
                            <a:schemeClr val="dk1"/>
                          </a:solidFill>
                        </a:rPr>
                        <a:t>N3-&gt;Det N3</a:t>
                      </a:r>
                      <a:endParaRPr b="1" sz="800"/>
                    </a:p>
                  </a:txBody>
                  <a:tcPr marT="0" marB="0" marR="0" marL="18000">
                    <a:solidFill>
                      <a:srgbClr val="FFF2CC"/>
                    </a:solidFill>
                  </a:tcPr>
                </a:tc>
              </a:tr>
              <a:tr h="188300">
                <a:tc>
                  <a:txBody>
                    <a:bodyPr/>
                    <a:lstStyle/>
                    <a:p>
                      <a:pPr indent="0" lvl="0" marL="0" rtl="0" algn="l">
                        <a:spcBef>
                          <a:spcPts val="0"/>
                        </a:spcBef>
                        <a:spcAft>
                          <a:spcPts val="0"/>
                        </a:spcAft>
                        <a:buNone/>
                      </a:pPr>
                      <a:r>
                        <a:rPr b="1" lang="it" sz="800"/>
                        <a:t>unlock</a:t>
                      </a:r>
                      <a:endParaRPr b="1" sz="800"/>
                    </a:p>
                  </a:txBody>
                  <a:tcPr marT="0" marB="0" marR="0" marL="18000">
                    <a:solidFill>
                      <a:srgbClr val="FCE5CD"/>
                    </a:solidFill>
                  </a:tcPr>
                </a:tc>
                <a:tc>
                  <a:txBody>
                    <a:bodyPr/>
                    <a:lstStyle/>
                    <a:p>
                      <a:pPr indent="0" lvl="0" marL="0" rtl="0" algn="l">
                        <a:spcBef>
                          <a:spcPts val="0"/>
                        </a:spcBef>
                        <a:spcAft>
                          <a:spcPts val="0"/>
                        </a:spcAft>
                        <a:buNone/>
                      </a:pPr>
                      <a:r>
                        <a:rPr b="1" lang="it" sz="800">
                          <a:solidFill>
                            <a:schemeClr val="dk1"/>
                          </a:solidFill>
                        </a:rPr>
                        <a:t>(V3, o)</a:t>
                      </a:r>
                      <a:endParaRPr b="1" sz="800"/>
                    </a:p>
                  </a:txBody>
                  <a:tcPr marT="0" marB="0" marR="0" marL="18000">
                    <a:solidFill>
                      <a:srgbClr val="FCE5CD"/>
                    </a:solidFill>
                  </a:tcPr>
                </a:tc>
                <a:tc>
                  <a:txBody>
                    <a:bodyPr/>
                    <a:lstStyle/>
                    <a:p>
                      <a:pPr indent="0" lvl="0" marL="0" rtl="0" algn="l">
                        <a:spcBef>
                          <a:spcPts val="0"/>
                        </a:spcBef>
                        <a:spcAft>
                          <a:spcPts val="0"/>
                        </a:spcAft>
                        <a:buNone/>
                      </a:pPr>
                      <a:r>
                        <a:rPr b="1" lang="it" sz="800">
                          <a:solidFill>
                            <a:schemeClr val="dk1"/>
                          </a:solidFill>
                        </a:rPr>
                        <a:t>V3-&gt;Tv</a:t>
                      </a:r>
                      <a:endParaRPr b="1" sz="800"/>
                    </a:p>
                  </a:txBody>
                  <a:tcPr marT="0" marB="0" marR="0" marL="18000">
                    <a:solidFill>
                      <a:srgbClr val="FCE5CD"/>
                    </a:solidFill>
                  </a:tcPr>
                </a:tc>
              </a:tr>
              <a:tr h="188300">
                <a:tc>
                  <a:txBody>
                    <a:bodyPr/>
                    <a:lstStyle/>
                    <a:p>
                      <a:pPr indent="0" lvl="0" marL="0" rtl="0" algn="l">
                        <a:spcBef>
                          <a:spcPts val="0"/>
                        </a:spcBef>
                        <a:spcAft>
                          <a:spcPts val="0"/>
                        </a:spcAft>
                        <a:buNone/>
                      </a:pPr>
                      <a:r>
                        <a:rPr b="1" lang="it" sz="800"/>
                        <a:t>the box</a:t>
                      </a:r>
                      <a:endParaRPr b="1" sz="800"/>
                    </a:p>
                  </a:txBody>
                  <a:tcPr marT="0" marB="0" marR="0" marL="18000">
                    <a:solidFill>
                      <a:srgbClr val="FCE5CD"/>
                    </a:solidFill>
                  </a:tcPr>
                </a:tc>
                <a:tc>
                  <a:txBody>
                    <a:bodyPr/>
                    <a:lstStyle/>
                    <a:p>
                      <a:pPr indent="0" lvl="0" marL="0" rtl="0" algn="l">
                        <a:spcBef>
                          <a:spcPts val="0"/>
                        </a:spcBef>
                        <a:spcAft>
                          <a:spcPts val="0"/>
                        </a:spcAft>
                        <a:buNone/>
                      </a:pPr>
                      <a:r>
                        <a:rPr b="1" lang="it" sz="800">
                          <a:solidFill>
                            <a:schemeClr val="dk1"/>
                          </a:solidFill>
                        </a:rPr>
                        <a:t>(N4,o)</a:t>
                      </a:r>
                      <a:endParaRPr b="1" sz="800"/>
                    </a:p>
                  </a:txBody>
                  <a:tcPr marT="0" marB="0" marR="0" marL="18000">
                    <a:solidFill>
                      <a:srgbClr val="FCE5CD"/>
                    </a:solidFill>
                  </a:tcPr>
                </a:tc>
                <a:tc>
                  <a:txBody>
                    <a:bodyPr/>
                    <a:lstStyle/>
                    <a:p>
                      <a:pPr indent="0" lvl="0" marL="0" rtl="0" algn="l">
                        <a:spcBef>
                          <a:spcPts val="0"/>
                        </a:spcBef>
                        <a:spcAft>
                          <a:spcPts val="0"/>
                        </a:spcAft>
                        <a:buNone/>
                      </a:pPr>
                      <a:r>
                        <a:rPr b="1" lang="it" sz="800">
                          <a:solidFill>
                            <a:schemeClr val="dk1"/>
                          </a:solidFill>
                        </a:rPr>
                        <a:t>N4-&gt;Det N4</a:t>
                      </a:r>
                      <a:endParaRPr b="1" sz="800"/>
                    </a:p>
                  </a:txBody>
                  <a:tcPr marT="0" marB="0" marR="0" marL="18000">
                    <a:solidFill>
                      <a:srgbClr val="FCE5CD"/>
                    </a:solidFill>
                  </a:tcPr>
                </a:tc>
              </a:tr>
              <a:tr h="243650">
                <a:tc>
                  <a:txBody>
                    <a:bodyPr/>
                    <a:lstStyle/>
                    <a:p>
                      <a:pPr indent="0" lvl="0" marL="0" rtl="0" algn="l">
                        <a:spcBef>
                          <a:spcPts val="0"/>
                        </a:spcBef>
                        <a:spcAft>
                          <a:spcPts val="0"/>
                        </a:spcAft>
                        <a:buNone/>
                      </a:pPr>
                      <a:r>
                        <a:rPr b="1" lang="it" sz="800"/>
                        <a:t>unlock the box</a:t>
                      </a:r>
                      <a:endParaRPr b="1" sz="800"/>
                    </a:p>
                  </a:txBody>
                  <a:tcPr marT="0" marB="0" marR="0" marL="18000">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it" sz="800">
                          <a:solidFill>
                            <a:schemeClr val="dk1"/>
                          </a:solidFill>
                        </a:rPr>
                        <a:t>(Rc2,o)</a:t>
                      </a:r>
                      <a:endParaRPr b="1" sz="800"/>
                    </a:p>
                  </a:txBody>
                  <a:tcPr marT="0" marB="0" marR="0" marL="18000">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it" sz="800">
                          <a:solidFill>
                            <a:schemeClr val="dk1"/>
                          </a:solidFill>
                        </a:rPr>
                        <a:t>Rc2-&gt;N1 V3 N4</a:t>
                      </a:r>
                      <a:endParaRPr b="1" sz="800"/>
                    </a:p>
                  </a:txBody>
                  <a:tcPr marT="0" marB="0" marR="0" marL="18000">
                    <a:lnB cap="flat" cmpd="sng" w="9525">
                      <a:solidFill>
                        <a:srgbClr val="9E9E9E"/>
                      </a:solidFill>
                      <a:prstDash val="solid"/>
                      <a:round/>
                      <a:headEnd len="sm" w="sm" type="none"/>
                      <a:tailEnd len="sm" w="sm" type="none"/>
                    </a:lnB>
                    <a:solidFill>
                      <a:srgbClr val="FCE5CD"/>
                    </a:solidFill>
                  </a:tcPr>
                </a:tc>
              </a:tr>
              <a:tr h="279350">
                <a:tc>
                  <a:txBody>
                    <a:bodyPr/>
                    <a:lstStyle/>
                    <a:p>
                      <a:pPr indent="0" lvl="0" marL="0" rtl="0" algn="l">
                        <a:spcBef>
                          <a:spcPts val="0"/>
                        </a:spcBef>
                        <a:spcAft>
                          <a:spcPts val="0"/>
                        </a:spcAft>
                        <a:buNone/>
                      </a:pPr>
                      <a:r>
                        <a:rPr b="1" lang="it" sz="700"/>
                        <a:t>takes the key to unlock the box </a:t>
                      </a:r>
                      <a:endParaRPr b="1" sz="700"/>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it" sz="800">
                          <a:solidFill>
                            <a:schemeClr val="dk1"/>
                          </a:solidFill>
                        </a:rPr>
                        <a:t>(Rc2,o)</a:t>
                      </a:r>
                      <a:endParaRPr b="1" sz="800"/>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it" sz="700">
                          <a:solidFill>
                            <a:schemeClr val="dk1"/>
                          </a:solidFill>
                        </a:rPr>
                        <a:t>Rc2-&gt;N1 V2 N3 Rc2</a:t>
                      </a:r>
                      <a:endParaRPr b="1" sz="700"/>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r h="188300">
                <a:tc>
                  <a:txBody>
                    <a:bodyPr/>
                    <a:lstStyle/>
                    <a:p>
                      <a:pPr indent="0" lvl="0" marL="0" rtl="0" algn="l">
                        <a:spcBef>
                          <a:spcPts val="0"/>
                        </a:spcBef>
                        <a:spcAft>
                          <a:spcPts val="0"/>
                        </a:spcAft>
                        <a:buNone/>
                      </a:pPr>
                      <a:r>
                        <a:rPr b="1" lang="it" sz="800"/>
                        <a:t>final sentence</a:t>
                      </a:r>
                      <a:endParaRPr b="1" sz="800"/>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it" sz="800">
                          <a:solidFill>
                            <a:schemeClr val="dk1"/>
                          </a:solidFill>
                        </a:rPr>
                        <a:t>(Rc3,o)</a:t>
                      </a:r>
                      <a:endParaRPr b="1" sz="800">
                        <a:solidFill>
                          <a:schemeClr val="dk1"/>
                        </a:solidFill>
                      </a:endParaRPr>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it" sz="800">
                          <a:solidFill>
                            <a:schemeClr val="dk1"/>
                          </a:solidFill>
                        </a:rPr>
                        <a:t>Rc3-&gt;Rc1 Rc2</a:t>
                      </a:r>
                      <a:endParaRPr b="1" sz="800">
                        <a:solidFill>
                          <a:schemeClr val="dk1"/>
                        </a:solidFill>
                      </a:endParaRPr>
                    </a:p>
                  </a:txBody>
                  <a:tcPr marT="0" marB="0" marR="0" marL="18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6B8AF"/>
                    </a:solidFill>
                  </a:tcPr>
                </a:tc>
              </a:tr>
            </a:tbl>
          </a:graphicData>
        </a:graphic>
      </p:graphicFrame>
      <p:sp>
        <p:nvSpPr>
          <p:cNvPr id="381" name="Google Shape;381;p44"/>
          <p:cNvSpPr/>
          <p:nvPr/>
        </p:nvSpPr>
        <p:spPr>
          <a:xfrm>
            <a:off x="6783450" y="2189050"/>
            <a:ext cx="1934700" cy="133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txBox="1"/>
          <p:nvPr/>
        </p:nvSpPr>
        <p:spPr>
          <a:xfrm>
            <a:off x="6894925" y="2206925"/>
            <a:ext cx="1823100" cy="14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latin typeface="Twentieth Century"/>
                <a:ea typeface="Twentieth Century"/>
                <a:cs typeface="Twentieth Century"/>
                <a:sym typeface="Twentieth Century"/>
              </a:rPr>
              <a:t>&lt;</a:t>
            </a:r>
            <a:endParaRPr sz="1300">
              <a:latin typeface="Twentieth Century"/>
              <a:ea typeface="Twentieth Century"/>
              <a:cs typeface="Twentieth Century"/>
              <a:sym typeface="Twentieth Century"/>
            </a:endParaRPr>
          </a:p>
          <a:p>
            <a:pPr indent="0" lvl="0" marL="0" rtl="0" algn="l">
              <a:spcBef>
                <a:spcPts val="0"/>
              </a:spcBef>
              <a:spcAft>
                <a:spcPts val="0"/>
              </a:spcAft>
              <a:buNone/>
            </a:pPr>
            <a:r>
              <a:rPr lang="it" sz="1300">
                <a:latin typeface="Twentieth Century"/>
                <a:ea typeface="Twentieth Century"/>
                <a:cs typeface="Twentieth Century"/>
                <a:sym typeface="Twentieth Century"/>
              </a:rPr>
              <a:t>(!ball&amp;!key&amp;!box)*;ball;</a:t>
            </a:r>
            <a:endParaRPr sz="1300">
              <a:latin typeface="Twentieth Century"/>
              <a:ea typeface="Twentieth Century"/>
              <a:cs typeface="Twentieth Century"/>
              <a:sym typeface="Twentieth Century"/>
            </a:endParaRPr>
          </a:p>
          <a:p>
            <a:pPr indent="0" lvl="0" marL="0" rtl="0" algn="l">
              <a:spcBef>
                <a:spcPts val="0"/>
              </a:spcBef>
              <a:spcAft>
                <a:spcPts val="0"/>
              </a:spcAft>
              <a:buNone/>
            </a:pPr>
            <a:r>
              <a:rPr lang="it" sz="1300">
                <a:solidFill>
                  <a:schemeClr val="dk1"/>
                </a:solidFill>
                <a:latin typeface="Twentieth Century"/>
                <a:ea typeface="Twentieth Century"/>
                <a:cs typeface="Twentieth Century"/>
                <a:sym typeface="Twentieth Century"/>
              </a:rPr>
              <a:t>(!ball&amp;!key&amp;!box)*;key;</a:t>
            </a:r>
            <a:endParaRPr sz="13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it" sz="1300">
                <a:solidFill>
                  <a:schemeClr val="dk1"/>
                </a:solidFill>
                <a:latin typeface="Twentieth Century"/>
                <a:ea typeface="Twentieth Century"/>
                <a:cs typeface="Twentieth Century"/>
                <a:sym typeface="Twentieth Century"/>
              </a:rPr>
              <a:t>(!ball&amp;!key&amp;!box)*;box; </a:t>
            </a:r>
            <a:r>
              <a:rPr lang="it" sz="1300">
                <a:latin typeface="Twentieth Century"/>
                <a:ea typeface="Twentieth Century"/>
                <a:cs typeface="Twentieth Century"/>
                <a:sym typeface="Twentieth Century"/>
              </a:rPr>
              <a:t>&gt; tt</a:t>
            </a:r>
            <a:endParaRPr sz="1300">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926996" y="2009412"/>
            <a:ext cx="7290000" cy="1124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it"/>
              <a:t>3</a:t>
            </a:r>
            <a:r>
              <a:rPr lang="it"/>
              <a:t>. Imitation Learning</a:t>
            </a:r>
            <a:endParaRPr/>
          </a:p>
        </p:txBody>
      </p:sp>
      <p:sp>
        <p:nvSpPr>
          <p:cNvPr id="388" name="Google Shape;388;p45"/>
          <p:cNvSpPr/>
          <p:nvPr/>
        </p:nvSpPr>
        <p:spPr>
          <a:xfrm>
            <a:off x="381800" y="458150"/>
            <a:ext cx="3246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Understanding the problem</a:t>
            </a:r>
            <a:endParaRPr/>
          </a:p>
        </p:txBody>
      </p:sp>
      <p:sp>
        <p:nvSpPr>
          <p:cNvPr id="394" name="Google Shape;394;p46"/>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317500" lvl="0" marL="457200" rtl="0" algn="l">
              <a:spcBef>
                <a:spcPts val="900"/>
              </a:spcBef>
              <a:spcAft>
                <a:spcPts val="0"/>
              </a:spcAft>
              <a:buSzPts val="1400"/>
              <a:buChar char=" "/>
            </a:pPr>
            <a:r>
              <a:rPr lang="it"/>
              <a:t>Generate DFA for the expert agent</a:t>
            </a:r>
            <a:endParaRPr/>
          </a:p>
          <a:p>
            <a:pPr indent="-317500" lvl="1" marL="914400" rtl="0" algn="l">
              <a:spcBef>
                <a:spcPts val="0"/>
              </a:spcBef>
              <a:spcAft>
                <a:spcPts val="0"/>
              </a:spcAft>
              <a:buSzPts val="1400"/>
              <a:buChar char="🢝"/>
            </a:pPr>
            <a:r>
              <a:rPr lang="it"/>
              <a:t>Temporal logic definition of agent Task </a:t>
            </a:r>
            <a:endParaRPr/>
          </a:p>
          <a:p>
            <a:pPr indent="-317500" lvl="1" marL="914400" rtl="0" algn="l">
              <a:spcBef>
                <a:spcPts val="0"/>
              </a:spcBef>
              <a:spcAft>
                <a:spcPts val="0"/>
              </a:spcAft>
              <a:buSzPts val="1400"/>
              <a:buChar char="🢝"/>
            </a:pPr>
            <a:r>
              <a:rPr lang="it"/>
              <a:t>Reactive Synthesis</a:t>
            </a:r>
            <a:endParaRPr/>
          </a:p>
          <a:p>
            <a:pPr indent="-317500" lvl="1" marL="914400" rtl="0" algn="l">
              <a:spcBef>
                <a:spcPts val="0"/>
              </a:spcBef>
              <a:spcAft>
                <a:spcPts val="0"/>
              </a:spcAft>
              <a:buSzPts val="1400"/>
              <a:buChar char="🢝"/>
            </a:pPr>
            <a:r>
              <a:rPr lang="it"/>
              <a:t>LDLf to DFA translation</a:t>
            </a:r>
            <a:br>
              <a:rPr lang="it"/>
            </a:br>
            <a:endParaRPr/>
          </a:p>
          <a:p>
            <a:pPr indent="-317500" lvl="0" marL="457200" rtl="0" algn="l">
              <a:spcBef>
                <a:spcPts val="0"/>
              </a:spcBef>
              <a:spcAft>
                <a:spcPts val="0"/>
              </a:spcAft>
              <a:buSzPts val="1400"/>
              <a:buChar char=" "/>
            </a:pPr>
            <a:r>
              <a:rPr lang="it"/>
              <a:t>Use Restraining Bolt to train the expert agent on Q</a:t>
            </a:r>
            <a:endParaRPr/>
          </a:p>
          <a:p>
            <a:pPr indent="-317500" lvl="1" marL="914400" rtl="0" algn="l">
              <a:spcBef>
                <a:spcPts val="0"/>
              </a:spcBef>
              <a:spcAft>
                <a:spcPts val="0"/>
              </a:spcAft>
              <a:buSzPts val="1400"/>
              <a:buChar char="🢝"/>
            </a:pPr>
            <a:r>
              <a:rPr lang="it"/>
              <a:t>Restraining Bolt</a:t>
            </a:r>
            <a:endParaRPr/>
          </a:p>
          <a:p>
            <a:pPr indent="-317500" lvl="1" marL="914400" rtl="0" algn="l">
              <a:spcBef>
                <a:spcPts val="0"/>
              </a:spcBef>
              <a:spcAft>
                <a:spcPts val="0"/>
              </a:spcAft>
              <a:buSzPts val="1400"/>
              <a:buChar char="🢝"/>
            </a:pPr>
            <a:r>
              <a:rPr lang="it"/>
              <a:t>Fluent traces generation</a:t>
            </a:r>
            <a:br>
              <a:rPr lang="it"/>
            </a:br>
            <a:endParaRPr/>
          </a:p>
          <a:p>
            <a:pPr indent="-317500" lvl="0" marL="457200" rtl="0" algn="l">
              <a:spcBef>
                <a:spcPts val="0"/>
              </a:spcBef>
              <a:spcAft>
                <a:spcPts val="0"/>
              </a:spcAft>
              <a:buSzPts val="1400"/>
              <a:buChar char=" "/>
            </a:pPr>
            <a:r>
              <a:rPr lang="it"/>
              <a:t>Train LEarner Agent on Expert Policy</a:t>
            </a:r>
            <a:endParaRPr/>
          </a:p>
          <a:p>
            <a:pPr indent="-317500" lvl="1" marL="914400" rtl="0" algn="l">
              <a:spcBef>
                <a:spcPts val="0"/>
              </a:spcBef>
              <a:spcAft>
                <a:spcPts val="0"/>
              </a:spcAft>
              <a:buSzPts val="1400"/>
              <a:buChar char="🢝"/>
            </a:pPr>
            <a:r>
              <a:rPr lang="it"/>
              <a:t>Imitation Learning (Inverse Reinforcement Learning)</a:t>
            </a:r>
            <a:endParaRPr/>
          </a:p>
          <a:p>
            <a:pPr indent="-317500" lvl="1" marL="914400" rtl="0" algn="l">
              <a:spcBef>
                <a:spcPts val="0"/>
              </a:spcBef>
              <a:spcAft>
                <a:spcPts val="0"/>
              </a:spcAft>
              <a:buSzPts val="1400"/>
              <a:buChar char="🢝"/>
            </a:pPr>
            <a:r>
              <a:rPr lang="it"/>
              <a:t>Learner DFA Exraction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Generate DFA from LDLf formulas</a:t>
            </a:r>
            <a:r>
              <a:rPr lang="it"/>
              <a:t> </a:t>
            </a:r>
            <a:endParaRPr/>
          </a:p>
        </p:txBody>
      </p:sp>
      <p:sp>
        <p:nvSpPr>
          <p:cNvPr id="400" name="Google Shape;400;p47"/>
          <p:cNvSpPr txBox="1"/>
          <p:nvPr>
            <p:ph idx="1" type="body"/>
          </p:nvPr>
        </p:nvSpPr>
        <p:spPr>
          <a:xfrm>
            <a:off x="768100" y="1511525"/>
            <a:ext cx="7290000" cy="3220500"/>
          </a:xfrm>
          <a:prstGeom prst="rect">
            <a:avLst/>
          </a:prstGeom>
        </p:spPr>
        <p:txBody>
          <a:bodyPr anchorCtr="0" anchor="t" bIns="34275" lIns="34275" spcFirstLastPara="1" rIns="34275" wrap="square" tIns="34275">
            <a:noAutofit/>
          </a:bodyPr>
          <a:lstStyle/>
          <a:p>
            <a:pPr indent="0" lvl="0" marL="0" rtl="0" algn="l">
              <a:spcBef>
                <a:spcPts val="1000"/>
              </a:spcBef>
              <a:spcAft>
                <a:spcPts val="0"/>
              </a:spcAft>
              <a:buNone/>
            </a:pPr>
            <a:r>
              <a:rPr b="1" lang="it" sz="1400"/>
              <a:t>Task definition</a:t>
            </a:r>
            <a:endParaRPr b="1" sz="1400"/>
          </a:p>
          <a:p>
            <a:pPr indent="0" lvl="0" marL="0" rtl="0" algn="l">
              <a:spcBef>
                <a:spcPts val="1000"/>
              </a:spcBef>
              <a:spcAft>
                <a:spcPts val="0"/>
              </a:spcAft>
              <a:buNone/>
            </a:pPr>
            <a:r>
              <a:rPr lang="it" sz="1000"/>
              <a:t>In synthesis typically agent tasks are expressed in terms of traces in temporal logic (LDLf in our case) </a:t>
            </a:r>
            <a:endParaRPr sz="1000"/>
          </a:p>
          <a:p>
            <a:pPr indent="0" lvl="0" marL="0" rtl="0" algn="l">
              <a:spcBef>
                <a:spcPts val="500"/>
              </a:spcBef>
              <a:spcAft>
                <a:spcPts val="0"/>
              </a:spcAft>
              <a:buNone/>
            </a:pPr>
            <a:r>
              <a:rPr lang="it" sz="1000"/>
              <a:t>A trace τ is a finite (LDLf) sequence of fluents ∪ actions evaluations.</a:t>
            </a:r>
            <a:endParaRPr sz="1000"/>
          </a:p>
          <a:p>
            <a:pPr indent="0" lvl="0" marL="0" rtl="0" algn="l">
              <a:spcBef>
                <a:spcPts val="1000"/>
              </a:spcBef>
              <a:spcAft>
                <a:spcPts val="0"/>
              </a:spcAft>
              <a:buNone/>
            </a:pPr>
            <a:r>
              <a:rPr lang="it" sz="1000"/>
              <a:t>Example:</a:t>
            </a:r>
            <a:endParaRPr sz="1000"/>
          </a:p>
          <a:p>
            <a:pPr indent="-292100" lvl="0" marL="457200" rtl="0" algn="l">
              <a:spcBef>
                <a:spcPts val="1000"/>
              </a:spcBef>
              <a:spcAft>
                <a:spcPts val="0"/>
              </a:spcAft>
              <a:buSzPts val="1000"/>
              <a:buChar char="-"/>
            </a:pPr>
            <a:r>
              <a:rPr lang="it" sz="1000"/>
              <a:t>Task: “unlock the door and get the box”</a:t>
            </a:r>
            <a:endParaRPr sz="1000"/>
          </a:p>
          <a:p>
            <a:pPr indent="-292100" lvl="0" marL="457200" rtl="0" algn="l">
              <a:spcBef>
                <a:spcPts val="0"/>
              </a:spcBef>
              <a:spcAft>
                <a:spcPts val="0"/>
              </a:spcAft>
              <a:buSzPts val="1000"/>
              <a:buChar char="-"/>
            </a:pPr>
            <a:r>
              <a:rPr lang="it" sz="1000"/>
              <a:t>&lt;(</a:t>
            </a:r>
            <a:r>
              <a:rPr i="1" lang="it" sz="1000"/>
              <a:t>¬ </a:t>
            </a:r>
            <a:r>
              <a:rPr lang="it" sz="1000"/>
              <a:t>key ⋀ </a:t>
            </a:r>
            <a:r>
              <a:rPr i="1" lang="it" sz="1000"/>
              <a:t>¬ </a:t>
            </a:r>
            <a:r>
              <a:rPr lang="it" sz="1000"/>
              <a:t>door ⋀ </a:t>
            </a:r>
            <a:r>
              <a:rPr i="1" lang="it" sz="1000"/>
              <a:t>¬ </a:t>
            </a:r>
            <a:r>
              <a:rPr lang="it" sz="1000"/>
              <a:t>box )* ; key ; &lt;(</a:t>
            </a:r>
            <a:r>
              <a:rPr i="1" lang="it" sz="1000"/>
              <a:t>¬ </a:t>
            </a:r>
            <a:r>
              <a:rPr lang="it" sz="1000"/>
              <a:t>key ⋀ </a:t>
            </a:r>
            <a:r>
              <a:rPr i="1" lang="it" sz="1000"/>
              <a:t>¬ </a:t>
            </a:r>
            <a:r>
              <a:rPr lang="it" sz="1000"/>
              <a:t>door ⋀ </a:t>
            </a:r>
            <a:r>
              <a:rPr i="1" lang="it" sz="1000"/>
              <a:t>¬ </a:t>
            </a:r>
            <a:r>
              <a:rPr lang="it" sz="1000"/>
              <a:t>box )*  ; door ; &lt;(</a:t>
            </a:r>
            <a:r>
              <a:rPr i="1" lang="it" sz="1000"/>
              <a:t>¬ </a:t>
            </a:r>
            <a:r>
              <a:rPr lang="it" sz="1000"/>
              <a:t>key ⋀ </a:t>
            </a:r>
            <a:r>
              <a:rPr i="1" lang="it" sz="1000"/>
              <a:t>¬ </a:t>
            </a:r>
            <a:r>
              <a:rPr lang="it" sz="1000"/>
              <a:t>door ⋀ </a:t>
            </a:r>
            <a:r>
              <a:rPr i="1" lang="it" sz="1000"/>
              <a:t>¬ </a:t>
            </a:r>
            <a:r>
              <a:rPr lang="it" sz="1000"/>
              <a:t>box )*  ; box &gt;tt</a:t>
            </a:r>
            <a:endParaRPr sz="1000"/>
          </a:p>
          <a:p>
            <a:pPr indent="-292100" lvl="1" marL="914400" rtl="0" algn="l">
              <a:spcBef>
                <a:spcPts val="0"/>
              </a:spcBef>
              <a:spcAft>
                <a:spcPts val="0"/>
              </a:spcAft>
              <a:buSzPts val="1000"/>
              <a:buChar char="-"/>
            </a:pPr>
            <a:r>
              <a:rPr lang="it" sz="1000"/>
              <a:t>𝝋* (</a:t>
            </a:r>
            <a:r>
              <a:rPr i="1" lang="it" sz="1000"/>
              <a:t>safety</a:t>
            </a:r>
            <a:r>
              <a:rPr lang="it" sz="1000"/>
              <a:t>) : means that always, until the end of trace, 𝝋 holds. </a:t>
            </a:r>
            <a:endParaRPr sz="1000"/>
          </a:p>
          <a:p>
            <a:pPr indent="0" lvl="0" marL="1371600" rtl="0" algn="l">
              <a:spcBef>
                <a:spcPts val="1000"/>
              </a:spcBef>
              <a:spcAft>
                <a:spcPts val="0"/>
              </a:spcAft>
              <a:buNone/>
            </a:pPr>
            <a:r>
              <a:rPr lang="it" sz="1000"/>
              <a:t>In example, 𝝋 = (¬ key ⋀ ¬ door ⋀ ¬ box )</a:t>
            </a:r>
            <a:endParaRPr sz="1000"/>
          </a:p>
          <a:p>
            <a:pPr indent="-292100" lvl="1" marL="914400" rtl="0" algn="l">
              <a:spcBef>
                <a:spcPts val="1000"/>
              </a:spcBef>
              <a:spcAft>
                <a:spcPts val="0"/>
              </a:spcAft>
              <a:buSzPts val="1000"/>
              <a:buChar char="-"/>
            </a:pPr>
            <a:r>
              <a:rPr lang="it" sz="1000"/>
              <a:t>true*; 𝝋_𝟏 ; true* ; 𝝋_𝟐 ; true* ; 𝝋_𝟑 (</a:t>
            </a:r>
            <a:r>
              <a:rPr i="1" lang="it" sz="1000"/>
              <a:t>ordered occurrence</a:t>
            </a:r>
            <a:r>
              <a:rPr lang="it" sz="1000"/>
              <a:t>): says that  𝝋_𝟏 and  𝝋_𝟐 and  𝝋_𝟑 will happen in order.</a:t>
            </a:r>
            <a:endParaRPr sz="1000"/>
          </a:p>
          <a:p>
            <a:pPr indent="457200" lvl="0" marL="914400" rtl="0" algn="l">
              <a:spcBef>
                <a:spcPts val="1000"/>
              </a:spcBef>
              <a:spcAft>
                <a:spcPts val="0"/>
              </a:spcAft>
              <a:buNone/>
            </a:pPr>
            <a:r>
              <a:rPr lang="it" sz="1000"/>
              <a:t>In example: 𝝋_𝟏 = key |  𝝋_𝟐 = door |  𝝋_𝟑 = box</a:t>
            </a:r>
            <a:endParaRPr sz="1000"/>
          </a:p>
          <a:p>
            <a:pPr indent="-292100" lvl="1" marL="914400" rtl="0" algn="l">
              <a:spcBef>
                <a:spcPts val="1000"/>
              </a:spcBef>
              <a:spcAft>
                <a:spcPts val="0"/>
              </a:spcAft>
              <a:buSzPts val="1000"/>
              <a:buChar char="-"/>
            </a:pPr>
            <a:r>
              <a:rPr lang="it" sz="1000"/>
              <a:t>⟨ρ⟩𝝋 : all ‘’executions’’ of RE ρ (along the race) end with 𝝋 holding.</a:t>
            </a:r>
            <a:endParaRPr sz="1000"/>
          </a:p>
          <a:p>
            <a:pPr indent="0" lvl="0" marL="1371600" rtl="0" algn="l">
              <a:spcBef>
                <a:spcPts val="1000"/>
              </a:spcBef>
              <a:spcAft>
                <a:spcPts val="0"/>
              </a:spcAft>
              <a:buNone/>
            </a:pPr>
            <a:r>
              <a:rPr lang="it" sz="1000"/>
              <a:t>In example: 𝝋 = tt (true) | ⟨ρ⟩ = &lt;(¬ key ⋀ ¬ door ⋀ ¬ box )* ; key ; &lt;(¬ key ⋀ ¬ door ⋀ ¬ box )*  ; door ; &lt;(¬ key ⋀ ¬ door ⋀ ¬ box )*  ; box &gt;</a:t>
            </a:r>
            <a:endParaRPr sz="1000"/>
          </a:p>
          <a:p>
            <a:pPr indent="0" lvl="0" marL="0" rtl="0" algn="l">
              <a:spcBef>
                <a:spcPts val="100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a:t>Generate DFA from LDLf formulas </a:t>
            </a:r>
            <a:endParaRPr sz="3400"/>
          </a:p>
        </p:txBody>
      </p:sp>
      <p:sp>
        <p:nvSpPr>
          <p:cNvPr id="406" name="Google Shape;406;p48"/>
          <p:cNvSpPr txBox="1"/>
          <p:nvPr>
            <p:ph idx="1" type="body"/>
          </p:nvPr>
        </p:nvSpPr>
        <p:spPr>
          <a:xfrm>
            <a:off x="768096" y="1528250"/>
            <a:ext cx="7290000" cy="3017400"/>
          </a:xfrm>
          <a:prstGeom prst="rect">
            <a:avLst/>
          </a:prstGeom>
        </p:spPr>
        <p:txBody>
          <a:bodyPr anchorCtr="0" anchor="t" bIns="34275" lIns="34275" spcFirstLastPara="1" rIns="34275" wrap="square" tIns="34275">
            <a:noAutofit/>
          </a:bodyPr>
          <a:lstStyle/>
          <a:p>
            <a:pPr indent="0" lvl="0" marL="0" rtl="0" algn="l">
              <a:spcBef>
                <a:spcPts val="1000"/>
              </a:spcBef>
              <a:spcAft>
                <a:spcPts val="0"/>
              </a:spcAft>
              <a:buNone/>
            </a:pPr>
            <a:r>
              <a:rPr b="1" lang="it" sz="1600"/>
              <a:t>Synthesis</a:t>
            </a:r>
            <a:endParaRPr b="1" sz="1600"/>
          </a:p>
          <a:p>
            <a:pPr indent="0" lvl="0" marL="0" rtl="0" algn="l">
              <a:spcBef>
                <a:spcPts val="1000"/>
              </a:spcBef>
              <a:spcAft>
                <a:spcPts val="0"/>
              </a:spcAft>
              <a:buNone/>
            </a:pPr>
            <a:r>
              <a:rPr lang="it" sz="1200"/>
              <a:t>Given an LDLf task ‘</a:t>
            </a:r>
            <a:r>
              <a:rPr i="1" lang="it" sz="1200"/>
              <a:t>Task’</a:t>
            </a:r>
            <a:r>
              <a:rPr lang="it" sz="1200"/>
              <a:t> for the agent:</a:t>
            </a:r>
            <a:endParaRPr sz="1200"/>
          </a:p>
          <a:p>
            <a:pPr indent="-292100" lvl="0" marL="457200" rtl="0" algn="l">
              <a:spcBef>
                <a:spcPts val="1000"/>
              </a:spcBef>
              <a:spcAft>
                <a:spcPts val="0"/>
              </a:spcAft>
              <a:buSzPts val="1000"/>
              <a:buChar char="-"/>
            </a:pPr>
            <a:r>
              <a:rPr lang="it" sz="1000"/>
              <a:t>Find agent behavior σ_a such that ∀σ_e, trace (σ_a , σ_e)|= </a:t>
            </a:r>
            <a:r>
              <a:rPr i="1" lang="it" sz="1000"/>
              <a:t>Task</a:t>
            </a:r>
            <a:endParaRPr i="1" sz="1000"/>
          </a:p>
          <a:p>
            <a:pPr indent="0" lvl="0" marL="0" rtl="0" algn="l">
              <a:spcBef>
                <a:spcPts val="500"/>
              </a:spcBef>
              <a:spcAft>
                <a:spcPts val="0"/>
              </a:spcAft>
              <a:buNone/>
            </a:pPr>
            <a:r>
              <a:t/>
            </a:r>
            <a:endParaRPr i="1">
              <a:latin typeface="Arial"/>
              <a:ea typeface="Arial"/>
              <a:cs typeface="Arial"/>
              <a:sym typeface="Arial"/>
            </a:endParaRPr>
          </a:p>
          <a:p>
            <a:pPr indent="0" lvl="0" marL="0" rtl="0" algn="l">
              <a:spcBef>
                <a:spcPts val="1000"/>
              </a:spcBef>
              <a:spcAft>
                <a:spcPts val="0"/>
              </a:spcAft>
              <a:buNone/>
            </a:pPr>
            <a:r>
              <a:rPr b="1" lang="it" sz="1600"/>
              <a:t>Agent Behavior</a:t>
            </a:r>
            <a:endParaRPr b="1" sz="2000"/>
          </a:p>
          <a:p>
            <a:pPr indent="0" lvl="0" marL="0" rtl="0" algn="l">
              <a:spcBef>
                <a:spcPts val="1000"/>
              </a:spcBef>
              <a:spcAft>
                <a:spcPts val="0"/>
              </a:spcAft>
              <a:buNone/>
            </a:pPr>
            <a:r>
              <a:rPr i="1" lang="it" sz="1200"/>
              <a:t>Also called “strategy”, “policy”, “protocol”, “process”</a:t>
            </a:r>
            <a:r>
              <a:rPr lang="it" sz="1200"/>
              <a:t>:                                                                                                        σ_a</a:t>
            </a:r>
            <a:r>
              <a:rPr i="1" lang="it" sz="1200"/>
              <a:t> </a:t>
            </a:r>
            <a:r>
              <a:rPr lang="it" sz="1200"/>
              <a:t>: (</a:t>
            </a:r>
            <a:r>
              <a:rPr i="1" lang="it" sz="1200"/>
              <a:t>fluents</a:t>
            </a:r>
            <a:r>
              <a:rPr lang="it" sz="1200"/>
              <a:t>)</a:t>
            </a:r>
            <a:r>
              <a:rPr i="1" lang="it" sz="1200"/>
              <a:t>* </a:t>
            </a:r>
            <a:r>
              <a:rPr lang="it" sz="1200"/>
              <a:t>→</a:t>
            </a:r>
            <a:r>
              <a:rPr i="1" lang="it" sz="1200"/>
              <a:t> actions</a:t>
            </a:r>
            <a:endParaRPr i="1" sz="1200"/>
          </a:p>
          <a:p>
            <a:pPr indent="0" lvl="0" marL="0" rtl="0" algn="l">
              <a:spcBef>
                <a:spcPts val="1000"/>
              </a:spcBef>
              <a:spcAft>
                <a:spcPts val="0"/>
              </a:spcAft>
              <a:buNone/>
            </a:pPr>
            <a:r>
              <a:rPr lang="it" sz="1200"/>
              <a:t>where:</a:t>
            </a:r>
            <a:endParaRPr sz="1200"/>
          </a:p>
          <a:p>
            <a:pPr indent="-304800" lvl="0" marL="457200" rtl="0" algn="l">
              <a:spcBef>
                <a:spcPts val="1000"/>
              </a:spcBef>
              <a:spcAft>
                <a:spcPts val="0"/>
              </a:spcAft>
              <a:buSzPts val="1200"/>
              <a:buChar char="-"/>
            </a:pPr>
            <a:r>
              <a:rPr lang="it" sz="1200"/>
              <a:t>(</a:t>
            </a:r>
            <a:r>
              <a:rPr i="1" lang="it" sz="1200"/>
              <a:t>fluents</a:t>
            </a:r>
            <a:r>
              <a:rPr lang="it" sz="1200"/>
              <a:t>)</a:t>
            </a:r>
            <a:r>
              <a:rPr i="1" lang="it" sz="1200"/>
              <a:t>* </a:t>
            </a:r>
            <a:r>
              <a:rPr lang="it" sz="1200"/>
              <a:t>denotes the </a:t>
            </a:r>
            <a:r>
              <a:rPr b="1" lang="it" sz="1200"/>
              <a:t>history </a:t>
            </a:r>
            <a:r>
              <a:rPr lang="it" sz="1200"/>
              <a:t>of what observed so far by the</a:t>
            </a:r>
            <a:endParaRPr sz="1200"/>
          </a:p>
          <a:p>
            <a:pPr indent="-304800" lvl="0" marL="457200" rtl="0" algn="l">
              <a:spcBef>
                <a:spcPts val="0"/>
              </a:spcBef>
              <a:spcAft>
                <a:spcPts val="0"/>
              </a:spcAft>
              <a:buSzPts val="1200"/>
              <a:buChar char="-"/>
            </a:pPr>
            <a:r>
              <a:rPr lang="it" sz="1200"/>
              <a:t>agent </a:t>
            </a:r>
            <a:r>
              <a:rPr i="1" lang="it" sz="1200"/>
              <a:t>(a finite sequence of fluents configurations)</a:t>
            </a:r>
            <a:endParaRPr i="1" sz="1200"/>
          </a:p>
          <a:p>
            <a:pPr indent="-304800" lvl="0" marL="457200" rtl="0" algn="l">
              <a:spcBef>
                <a:spcPts val="0"/>
              </a:spcBef>
              <a:spcAft>
                <a:spcPts val="0"/>
              </a:spcAft>
              <a:buSzPts val="1200"/>
              <a:buChar char=" "/>
            </a:pPr>
            <a:r>
              <a:rPr i="1" lang="it" sz="1200"/>
              <a:t>actions </a:t>
            </a:r>
            <a:r>
              <a:rPr lang="it" sz="1200"/>
              <a:t>denotes the </a:t>
            </a:r>
            <a:r>
              <a:rPr b="1" lang="it" sz="1200"/>
              <a:t>next action </a:t>
            </a:r>
            <a:r>
              <a:rPr lang="it" sz="1200"/>
              <a:t>that the agent does</a:t>
            </a:r>
            <a:endParaRPr sz="1200"/>
          </a:p>
          <a:p>
            <a:pPr indent="0" lvl="0" marL="0" rtl="0" algn="l">
              <a:spcBef>
                <a:spcPts val="500"/>
              </a:spcBef>
              <a:spcAft>
                <a:spcPts val="0"/>
              </a:spcAft>
              <a:buNone/>
            </a:pPr>
            <a:r>
              <a:t/>
            </a:r>
            <a:endParaRPr>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a:t>Generate DFA from LDLf formulas </a:t>
            </a:r>
            <a:endParaRPr/>
          </a:p>
        </p:txBody>
      </p:sp>
      <p:sp>
        <p:nvSpPr>
          <p:cNvPr id="412" name="Google Shape;412;p49"/>
          <p:cNvSpPr txBox="1"/>
          <p:nvPr>
            <p:ph idx="1" type="body"/>
          </p:nvPr>
        </p:nvSpPr>
        <p:spPr>
          <a:xfrm>
            <a:off x="768100" y="1714500"/>
            <a:ext cx="7290000" cy="20535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b="1" lang="it" sz="2000"/>
              <a:t>LDLf to DFA translation</a:t>
            </a:r>
            <a:endParaRPr b="1" sz="2000"/>
          </a:p>
          <a:p>
            <a:pPr indent="-317500" lvl="0" marL="457200" rtl="0" algn="l">
              <a:spcBef>
                <a:spcPts val="900"/>
              </a:spcBef>
              <a:spcAft>
                <a:spcPts val="0"/>
              </a:spcAft>
              <a:buSzPts val="1400"/>
              <a:buChar char="-"/>
            </a:pPr>
            <a:r>
              <a:rPr lang="it"/>
              <a:t>LTLf /LDLf formulas can be translated into deterministic finite state automata (DFA)</a:t>
            </a:r>
            <a:endParaRPr/>
          </a:p>
          <a:p>
            <a:pPr indent="0" lvl="0" marL="457200" rtl="0" algn="l">
              <a:spcBef>
                <a:spcPts val="900"/>
              </a:spcBef>
              <a:spcAft>
                <a:spcPts val="0"/>
              </a:spcAft>
              <a:buNone/>
            </a:pPr>
            <a:r>
              <a:t/>
            </a:r>
            <a:endParaRPr/>
          </a:p>
          <a:p>
            <a:pPr indent="-317500" lvl="0" marL="457200" rtl="0" algn="l">
              <a:spcBef>
                <a:spcPts val="900"/>
              </a:spcBef>
              <a:spcAft>
                <a:spcPts val="0"/>
              </a:spcAft>
              <a:buSzPts val="1400"/>
              <a:buChar char="-"/>
            </a:pPr>
            <a:r>
              <a:rPr lang="it"/>
              <a:t>t |= 𝝋 iff t ∈ 𝓛(𝐴_𝝋) , where:</a:t>
            </a:r>
            <a:endParaRPr/>
          </a:p>
          <a:p>
            <a:pPr indent="-317500" lvl="1" marL="914400" rtl="0" algn="l">
              <a:spcBef>
                <a:spcPts val="0"/>
              </a:spcBef>
              <a:spcAft>
                <a:spcPts val="0"/>
              </a:spcAft>
              <a:buSzPts val="1400"/>
              <a:buChar char="-"/>
            </a:pPr>
            <a:r>
              <a:rPr lang="it"/>
              <a:t> t is the trace of fluents;  </a:t>
            </a:r>
            <a:endParaRPr/>
          </a:p>
          <a:p>
            <a:pPr indent="-317500" lvl="1" marL="914400" rtl="0" algn="l">
              <a:spcBef>
                <a:spcPts val="0"/>
              </a:spcBef>
              <a:spcAft>
                <a:spcPts val="0"/>
              </a:spcAft>
              <a:buSzPts val="1400"/>
              <a:buChar char="-"/>
            </a:pPr>
            <a:r>
              <a:rPr lang="it"/>
              <a:t>𝐴_𝝋 is DFA 𝝋 is translated into ;</a:t>
            </a:r>
            <a:endParaRPr/>
          </a:p>
          <a:p>
            <a:pPr indent="-317500" lvl="1" marL="914400" rtl="0" algn="l">
              <a:spcBef>
                <a:spcPts val="0"/>
              </a:spcBef>
              <a:spcAft>
                <a:spcPts val="0"/>
              </a:spcAft>
              <a:buSzPts val="1400"/>
              <a:buChar char="-"/>
            </a:pPr>
            <a:r>
              <a:rPr lang="it"/>
              <a:t>𝝋 is the LDLf formula</a:t>
            </a:r>
            <a:endParaRPr/>
          </a:p>
        </p:txBody>
      </p:sp>
      <p:pic>
        <p:nvPicPr>
          <p:cNvPr id="413" name="Google Shape;413;p49"/>
          <p:cNvPicPr preferRelativeResize="0"/>
          <p:nvPr/>
        </p:nvPicPr>
        <p:blipFill>
          <a:blip r:embed="rId3">
            <a:alphaModFix/>
          </a:blip>
          <a:stretch>
            <a:fillRect/>
          </a:stretch>
        </p:blipFill>
        <p:spPr>
          <a:xfrm>
            <a:off x="4378787" y="2693575"/>
            <a:ext cx="4128624" cy="964900"/>
          </a:xfrm>
          <a:prstGeom prst="rect">
            <a:avLst/>
          </a:prstGeom>
          <a:noFill/>
          <a:ln>
            <a:noFill/>
          </a:ln>
        </p:spPr>
      </p:pic>
      <p:sp>
        <p:nvSpPr>
          <p:cNvPr id="414" name="Google Shape;414;p49"/>
          <p:cNvSpPr txBox="1"/>
          <p:nvPr/>
        </p:nvSpPr>
        <p:spPr>
          <a:xfrm>
            <a:off x="5074775" y="3703600"/>
            <a:ext cx="2736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Twentieth Century"/>
                <a:ea typeface="Twentieth Century"/>
                <a:cs typeface="Twentieth Century"/>
                <a:sym typeface="Twentieth Century"/>
              </a:rPr>
              <a:t>DFA generated from LDLf formulas</a:t>
            </a:r>
            <a:endParaRPr>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sz="3600"/>
              <a:t>Using RB to train expert agent on DFA</a:t>
            </a:r>
            <a:endParaRPr sz="3600"/>
          </a:p>
        </p:txBody>
      </p:sp>
      <p:sp>
        <p:nvSpPr>
          <p:cNvPr id="420" name="Google Shape;420;p50"/>
          <p:cNvSpPr txBox="1"/>
          <p:nvPr>
            <p:ph idx="1" type="body"/>
          </p:nvPr>
        </p:nvSpPr>
        <p:spPr>
          <a:xfrm>
            <a:off x="768100" y="1714500"/>
            <a:ext cx="7290000" cy="23472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Clr>
                <a:schemeClr val="dk1"/>
              </a:buClr>
              <a:buSzPts val="1100"/>
              <a:buFont typeface="Arial"/>
              <a:buNone/>
            </a:pPr>
            <a:r>
              <a:rPr b="1" lang="it" sz="2000"/>
              <a:t>Restraining Bolt</a:t>
            </a:r>
            <a:endParaRPr b="1" sz="2000"/>
          </a:p>
          <a:p>
            <a:pPr indent="0" lvl="0" marL="0" rtl="0" algn="l">
              <a:spcBef>
                <a:spcPts val="900"/>
              </a:spcBef>
              <a:spcAft>
                <a:spcPts val="0"/>
              </a:spcAft>
              <a:buClr>
                <a:schemeClr val="dk1"/>
              </a:buClr>
              <a:buSzPts val="1100"/>
              <a:buFont typeface="Arial"/>
              <a:buNone/>
            </a:pPr>
            <a:r>
              <a:rPr lang="it"/>
              <a:t>A Restraining Bolt (RB) is a tuple                                     where each phi_i is an LDLf \ LTLf formula over a set of fluents L and each r_i is a reward value.</a:t>
            </a:r>
            <a:endParaRPr/>
          </a:p>
          <a:p>
            <a:pPr indent="0" lvl="0" marL="0" rtl="0" algn="l">
              <a:spcBef>
                <a:spcPts val="900"/>
              </a:spcBef>
              <a:spcAft>
                <a:spcPts val="200"/>
              </a:spcAft>
              <a:buNone/>
            </a:pPr>
            <a:r>
              <a:rPr lang="it"/>
              <a:t>Fluents constitute the RB’s representation of the environment state and need not match the RL agent features (and typically they do not). Formulas phi_i specify the behaviors that should be rewarded, each with its respective r_i. As known (De Giacomo and Vardi 2013) LDLf / LTLf formulas can be equivalently represented as DFAs, and this representation is used to constrain an agent’s behavior to fulfill high-level (i.e., fluent-based) goals.</a:t>
            </a:r>
            <a:endParaRPr/>
          </a:p>
        </p:txBody>
      </p:sp>
      <p:pic>
        <p:nvPicPr>
          <p:cNvPr id="421" name="Google Shape;421;p50"/>
          <p:cNvPicPr preferRelativeResize="0"/>
          <p:nvPr/>
        </p:nvPicPr>
        <p:blipFill>
          <a:blip r:embed="rId3">
            <a:alphaModFix/>
          </a:blip>
          <a:stretch>
            <a:fillRect/>
          </a:stretch>
        </p:blipFill>
        <p:spPr>
          <a:xfrm>
            <a:off x="3684800" y="2264975"/>
            <a:ext cx="1996824" cy="231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1"/>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sz="3600"/>
              <a:t>Using RB to train expert agent on DFA</a:t>
            </a:r>
            <a:endParaRPr/>
          </a:p>
        </p:txBody>
      </p:sp>
      <p:sp>
        <p:nvSpPr>
          <p:cNvPr id="427" name="Google Shape;427;p51"/>
          <p:cNvSpPr txBox="1"/>
          <p:nvPr/>
        </p:nvSpPr>
        <p:spPr>
          <a:xfrm>
            <a:off x="624050" y="1504375"/>
            <a:ext cx="7248600" cy="2844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0"/>
              </a:spcAft>
              <a:buNone/>
            </a:pPr>
            <a:r>
              <a:rPr lang="it" sz="1700">
                <a:solidFill>
                  <a:schemeClr val="dk1"/>
                </a:solidFill>
                <a:latin typeface="Twentieth Century"/>
                <a:ea typeface="Twentieth Century"/>
                <a:cs typeface="Twentieth Century"/>
                <a:sym typeface="Twentieth Century"/>
              </a:rPr>
              <a:t>Thus the task is represented by the DFA Q corresponding to a formula phi_i. As a result, we consider RBs of the form &lt;L, Q, r_i&gt; where Q is a DFA representing an LTLf/LDLf formula and r is a reward value associated with the accepting states of Q.</a:t>
            </a:r>
            <a:endParaRPr sz="1700">
              <a:solidFill>
                <a:schemeClr val="dk1"/>
              </a:solidFill>
              <a:latin typeface="Twentieth Century"/>
              <a:ea typeface="Twentieth Century"/>
              <a:cs typeface="Twentieth Century"/>
              <a:sym typeface="Twentieth Century"/>
            </a:endParaRPr>
          </a:p>
          <a:p>
            <a:pPr indent="0" lvl="0" marL="0" rtl="0" algn="l">
              <a:lnSpc>
                <a:spcPct val="90000"/>
              </a:lnSpc>
              <a:spcBef>
                <a:spcPts val="900"/>
              </a:spcBef>
              <a:spcAft>
                <a:spcPts val="0"/>
              </a:spcAft>
              <a:buNone/>
            </a:pPr>
            <a:r>
              <a:rPr lang="it" sz="1700">
                <a:solidFill>
                  <a:schemeClr val="dk1"/>
                </a:solidFill>
                <a:latin typeface="Twentieth Century"/>
                <a:ea typeface="Twentieth Century"/>
                <a:cs typeface="Twentieth Century"/>
                <a:sym typeface="Twentieth Century"/>
              </a:rPr>
              <a:t>Consider now an expert agent defined on an MDP Me = &lt;Se; Ae; T re; Re &gt;. The agent can execute optimal policies of a given target task represented by a DFA Q, but cannot make the corresponding reward function explicit; in other words, the agent knows how to accomplish the task but cannot describe it. </a:t>
            </a:r>
            <a:endParaRPr sz="1700">
              <a:solidFill>
                <a:schemeClr val="dk1"/>
              </a:solidFill>
              <a:latin typeface="Twentieth Century"/>
              <a:ea typeface="Twentieth Century"/>
              <a:cs typeface="Twentieth Century"/>
              <a:sym typeface="Twentieth Century"/>
            </a:endParaRPr>
          </a:p>
          <a:p>
            <a:pPr indent="0" lvl="0" marL="0" rtl="0" algn="l">
              <a:lnSpc>
                <a:spcPct val="90000"/>
              </a:lnSpc>
              <a:spcBef>
                <a:spcPts val="900"/>
              </a:spcBef>
              <a:spcAft>
                <a:spcPts val="200"/>
              </a:spcAft>
              <a:buNone/>
            </a:pPr>
            <a:r>
              <a:rPr lang="it" sz="1700">
                <a:solidFill>
                  <a:schemeClr val="dk1"/>
                </a:solidFill>
                <a:latin typeface="Twentieth Century"/>
                <a:ea typeface="Twentieth Century"/>
                <a:cs typeface="Twentieth Century"/>
                <a:sym typeface="Twentieth Century"/>
              </a:rPr>
              <a:t>As the agent executes the policy, some traces are produced, some of which are desirable (posiive) and some other are not. The expert can correctly classify the traces as positive or negative, based on its own state representation.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2"/>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sz="3600"/>
              <a:t>Using RB to train expert agent on DFA</a:t>
            </a:r>
            <a:endParaRPr/>
          </a:p>
        </p:txBody>
      </p:sp>
      <p:pic>
        <p:nvPicPr>
          <p:cNvPr id="433" name="Google Shape;433;p52"/>
          <p:cNvPicPr preferRelativeResize="0"/>
          <p:nvPr/>
        </p:nvPicPr>
        <p:blipFill>
          <a:blip r:embed="rId3">
            <a:alphaModFix/>
          </a:blip>
          <a:stretch>
            <a:fillRect/>
          </a:stretch>
        </p:blipFill>
        <p:spPr>
          <a:xfrm>
            <a:off x="1416013" y="1400812"/>
            <a:ext cx="5994172" cy="32750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3"/>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Train learner agent on expert policy</a:t>
            </a:r>
            <a:endParaRPr/>
          </a:p>
        </p:txBody>
      </p:sp>
      <p:sp>
        <p:nvSpPr>
          <p:cNvPr id="439" name="Google Shape;439;p53"/>
          <p:cNvSpPr txBox="1"/>
          <p:nvPr>
            <p:ph idx="1" type="body"/>
          </p:nvPr>
        </p:nvSpPr>
        <p:spPr>
          <a:xfrm>
            <a:off x="768096" y="1485275"/>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b="1" lang="it" sz="1800"/>
              <a:t>Imitation Learning</a:t>
            </a:r>
            <a:endParaRPr b="1" sz="1800"/>
          </a:p>
          <a:p>
            <a:pPr indent="0" lvl="0" marL="0" rtl="0" algn="l">
              <a:spcBef>
                <a:spcPts val="900"/>
              </a:spcBef>
              <a:spcAft>
                <a:spcPts val="0"/>
              </a:spcAft>
              <a:buNone/>
            </a:pPr>
            <a:br>
              <a:rPr lang="it" sz="1500"/>
            </a:br>
            <a:r>
              <a:rPr lang="it" sz="1500"/>
              <a:t>In our project we focused on Inverse Reinforcement Learning (IRL) approach for the implementation of the IL algorithm, as discussed in the paper “</a:t>
            </a:r>
            <a:r>
              <a:rPr i="1" lang="it" sz="1500"/>
              <a:t>Imitation Learning over Heterogeneous Agents with Restraining Bolts” </a:t>
            </a:r>
            <a:r>
              <a:rPr lang="it" sz="1500"/>
              <a:t>(De GIacomo, Favorito, Iocchi, Patrizi) .</a:t>
            </a:r>
            <a:endParaRPr sz="1500"/>
          </a:p>
          <a:p>
            <a:pPr indent="0" lvl="0" marL="0" rtl="0" algn="l">
              <a:spcBef>
                <a:spcPts val="900"/>
              </a:spcBef>
              <a:spcAft>
                <a:spcPts val="0"/>
              </a:spcAft>
              <a:buClr>
                <a:schemeClr val="dk1"/>
              </a:buClr>
              <a:buSzPts val="1400"/>
              <a:buFont typeface="Arial"/>
              <a:buNone/>
            </a:pPr>
            <a:r>
              <a:rPr lang="it" sz="1500"/>
              <a:t>The main idea of IRL is to learn the reward function of the environment based on the expert’s demonstrations, and then find the optimal policy (the one that maximizes this reward function) using reinforcement learning</a:t>
            </a:r>
            <a:endParaRPr sz="1500"/>
          </a:p>
          <a:p>
            <a:pPr indent="0" lvl="0" marL="0" rtl="0" algn="l">
              <a:spcBef>
                <a:spcPts val="900"/>
              </a:spcBef>
              <a:spcAft>
                <a:spcPts val="0"/>
              </a:spcAft>
              <a:buClr>
                <a:schemeClr val="dk1"/>
              </a:buClr>
              <a:buSzPts val="1400"/>
              <a:buFont typeface="Arial"/>
              <a:buNone/>
            </a:pPr>
            <a:r>
              <a:rPr lang="it" sz="1500"/>
              <a:t>Thus the RB device is attached to the learner agent to drive the learning process and ultimately make it imitate the expert. </a:t>
            </a:r>
            <a:endParaRPr sz="1500"/>
          </a:p>
          <a:p>
            <a:pPr indent="0" lvl="0" marL="0" rtl="0" algn="l">
              <a:spcBef>
                <a:spcPts val="900"/>
              </a:spcBef>
              <a:spcAft>
                <a:spcPts val="0"/>
              </a:spcAft>
              <a:buNone/>
            </a:pPr>
            <a:r>
              <a:t/>
            </a:r>
            <a:endParaRPr/>
          </a:p>
          <a:p>
            <a:pPr indent="0" lvl="0" marL="0" rtl="0" algn="l">
              <a:spcBef>
                <a:spcPts val="900"/>
              </a:spcBef>
              <a:spcAft>
                <a:spcPts val="0"/>
              </a:spcAft>
              <a:buClr>
                <a:schemeClr val="dk1"/>
              </a:buClr>
              <a:buSzPts val="1100"/>
              <a:buFont typeface="Arial"/>
              <a:buNone/>
            </a:pPr>
            <a:r>
              <a:t/>
            </a:r>
            <a:endParaRPr/>
          </a:p>
          <a:p>
            <a:pPr indent="0" lvl="0" marL="0" rtl="0" algn="l">
              <a:spcBef>
                <a:spcPts val="900"/>
              </a:spcBef>
              <a:spcAft>
                <a:spcPts val="200"/>
              </a:spcAft>
              <a:buNone/>
            </a:pPr>
            <a:r>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Index</a:t>
            </a:r>
            <a:endParaRPr sz="2700"/>
          </a:p>
        </p:txBody>
      </p:sp>
      <p:sp>
        <p:nvSpPr>
          <p:cNvPr id="174" name="Google Shape;174;p27"/>
          <p:cNvSpPr txBox="1"/>
          <p:nvPr/>
        </p:nvSpPr>
        <p:spPr>
          <a:xfrm>
            <a:off x="3120575" y="2402550"/>
            <a:ext cx="7467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latin typeface="Twentieth Century"/>
                <a:ea typeface="Twentieth Century"/>
                <a:cs typeface="Twentieth Century"/>
                <a:sym typeface="Twentieth Century"/>
              </a:rPr>
              <a:t>02</a:t>
            </a:r>
            <a:endParaRPr sz="4000">
              <a:latin typeface="Twentieth Century"/>
              <a:ea typeface="Twentieth Century"/>
              <a:cs typeface="Twentieth Century"/>
              <a:sym typeface="Twentieth Century"/>
            </a:endParaRPr>
          </a:p>
        </p:txBody>
      </p:sp>
      <p:sp>
        <p:nvSpPr>
          <p:cNvPr id="175" name="Google Shape;175;p27"/>
          <p:cNvSpPr txBox="1"/>
          <p:nvPr/>
        </p:nvSpPr>
        <p:spPr>
          <a:xfrm>
            <a:off x="5326300" y="2378400"/>
            <a:ext cx="884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latin typeface="Twentieth Century"/>
                <a:ea typeface="Twentieth Century"/>
                <a:cs typeface="Twentieth Century"/>
                <a:sym typeface="Twentieth Century"/>
              </a:rPr>
              <a:t>03</a:t>
            </a:r>
            <a:endParaRPr sz="4000">
              <a:latin typeface="Twentieth Century"/>
              <a:ea typeface="Twentieth Century"/>
              <a:cs typeface="Twentieth Century"/>
              <a:sym typeface="Twentieth Century"/>
            </a:endParaRPr>
          </a:p>
        </p:txBody>
      </p:sp>
      <p:sp>
        <p:nvSpPr>
          <p:cNvPr id="176" name="Google Shape;176;p27"/>
          <p:cNvSpPr txBox="1"/>
          <p:nvPr/>
        </p:nvSpPr>
        <p:spPr>
          <a:xfrm>
            <a:off x="7582725" y="2378400"/>
            <a:ext cx="9252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latin typeface="Twentieth Century"/>
                <a:ea typeface="Twentieth Century"/>
                <a:cs typeface="Twentieth Century"/>
                <a:sym typeface="Twentieth Century"/>
              </a:rPr>
              <a:t>04</a:t>
            </a:r>
            <a:endParaRPr sz="4000">
              <a:latin typeface="Twentieth Century"/>
              <a:ea typeface="Twentieth Century"/>
              <a:cs typeface="Twentieth Century"/>
              <a:sym typeface="Twentieth Century"/>
            </a:endParaRPr>
          </a:p>
        </p:txBody>
      </p:sp>
      <p:grpSp>
        <p:nvGrpSpPr>
          <p:cNvPr id="177" name="Google Shape;177;p27"/>
          <p:cNvGrpSpPr/>
          <p:nvPr/>
        </p:nvGrpSpPr>
        <p:grpSpPr>
          <a:xfrm>
            <a:off x="449229" y="2260503"/>
            <a:ext cx="8433358" cy="2036498"/>
            <a:chOff x="674558" y="716785"/>
            <a:chExt cx="11244478" cy="2715330"/>
          </a:xfrm>
        </p:grpSpPr>
        <p:sp>
          <p:nvSpPr>
            <p:cNvPr id="178" name="Google Shape;178;p27"/>
            <p:cNvSpPr/>
            <p:nvPr/>
          </p:nvSpPr>
          <p:spPr>
            <a:xfrm>
              <a:off x="1477160" y="1046301"/>
              <a:ext cx="864300" cy="8643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9" name="Google Shape;179;p27"/>
            <p:cNvSpPr/>
            <p:nvPr/>
          </p:nvSpPr>
          <p:spPr>
            <a:xfrm>
              <a:off x="674558" y="2700887"/>
              <a:ext cx="24696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7"/>
            <p:cNvSpPr txBox="1"/>
            <p:nvPr/>
          </p:nvSpPr>
          <p:spPr>
            <a:xfrm>
              <a:off x="674558" y="2700887"/>
              <a:ext cx="24696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Presentation</a:t>
              </a:r>
              <a:endParaRPr sz="1600">
                <a:solidFill>
                  <a:schemeClr val="dk1"/>
                </a:solidFill>
                <a:latin typeface="Twentieth Century"/>
                <a:ea typeface="Twentieth Century"/>
                <a:cs typeface="Twentieth Century"/>
                <a:sym typeface="Twentieth Century"/>
              </a:endParaRPr>
            </a:p>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of BabyAI paper</a:t>
              </a:r>
              <a:endParaRPr sz="1600">
                <a:solidFill>
                  <a:schemeClr val="dk1"/>
                </a:solidFill>
                <a:latin typeface="Twentieth Century"/>
                <a:ea typeface="Twentieth Century"/>
                <a:cs typeface="Twentieth Century"/>
                <a:sym typeface="Twentieth Century"/>
              </a:endParaRPr>
            </a:p>
          </p:txBody>
        </p:sp>
        <p:sp>
          <p:nvSpPr>
            <p:cNvPr id="181" name="Google Shape;181;p27"/>
            <p:cNvSpPr/>
            <p:nvPr/>
          </p:nvSpPr>
          <p:spPr>
            <a:xfrm>
              <a:off x="3982738" y="732949"/>
              <a:ext cx="1506300" cy="1506300"/>
            </a:xfrm>
            <a:prstGeom prst="ellipse">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2" name="Google Shape;182;p27"/>
            <p:cNvSpPr/>
            <p:nvPr/>
          </p:nvSpPr>
          <p:spPr>
            <a:xfrm>
              <a:off x="3501162" y="2712105"/>
              <a:ext cx="24696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3" name="Google Shape;183;p27"/>
            <p:cNvSpPr txBox="1"/>
            <p:nvPr/>
          </p:nvSpPr>
          <p:spPr>
            <a:xfrm>
              <a:off x="3501162" y="2712105"/>
              <a:ext cx="24696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NLP to LDLf</a:t>
              </a:r>
              <a:endParaRPr sz="1600">
                <a:solidFill>
                  <a:schemeClr val="dk1"/>
                </a:solidFill>
                <a:latin typeface="Twentieth Century"/>
                <a:ea typeface="Twentieth Century"/>
                <a:cs typeface="Twentieth Century"/>
                <a:sym typeface="Twentieth Century"/>
              </a:endParaRPr>
            </a:p>
            <a:p>
              <a:pPr indent="0" lvl="0" marL="0" marR="0" rtl="0" algn="l">
                <a:lnSpc>
                  <a:spcPct val="100000"/>
                </a:lnSpc>
                <a:spcBef>
                  <a:spcPts val="600"/>
                </a:spcBef>
                <a:spcAft>
                  <a:spcPts val="0"/>
                </a:spcAft>
                <a:buNone/>
              </a:pPr>
              <a:r>
                <a:t/>
              </a:r>
              <a:endParaRPr b="0" i="0" sz="1600" u="none" cap="none" strike="noStrike">
                <a:solidFill>
                  <a:schemeClr val="dk1"/>
                </a:solidFill>
                <a:latin typeface="Twentieth Century"/>
                <a:ea typeface="Twentieth Century"/>
                <a:cs typeface="Twentieth Century"/>
                <a:sym typeface="Twentieth Century"/>
              </a:endParaRPr>
            </a:p>
          </p:txBody>
        </p:sp>
        <p:sp>
          <p:nvSpPr>
            <p:cNvPr id="184" name="Google Shape;184;p27"/>
            <p:cNvSpPr/>
            <p:nvPr/>
          </p:nvSpPr>
          <p:spPr>
            <a:xfrm>
              <a:off x="6929905" y="716785"/>
              <a:ext cx="1506300" cy="1506300"/>
            </a:xfrm>
            <a:prstGeom prst="ellipse">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5" name="Google Shape;185;p27"/>
            <p:cNvSpPr/>
            <p:nvPr/>
          </p:nvSpPr>
          <p:spPr>
            <a:xfrm>
              <a:off x="6448329" y="2706496"/>
              <a:ext cx="24696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6" name="Google Shape;186;p27"/>
            <p:cNvSpPr txBox="1"/>
            <p:nvPr/>
          </p:nvSpPr>
          <p:spPr>
            <a:xfrm>
              <a:off x="6448329" y="2706496"/>
              <a:ext cx="24696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Imitation Learning</a:t>
              </a:r>
              <a:endParaRPr sz="1600">
                <a:solidFill>
                  <a:schemeClr val="dk1"/>
                </a:solidFill>
                <a:latin typeface="Twentieth Century"/>
                <a:ea typeface="Twentieth Century"/>
                <a:cs typeface="Twentieth Century"/>
                <a:sym typeface="Twentieth Century"/>
              </a:endParaRPr>
            </a:p>
            <a:p>
              <a:pPr indent="0" lvl="0" marL="0" marR="0" rtl="0" algn="ctr">
                <a:lnSpc>
                  <a:spcPct val="100000"/>
                </a:lnSpc>
                <a:spcBef>
                  <a:spcPts val="600"/>
                </a:spcBef>
                <a:spcAft>
                  <a:spcPts val="0"/>
                </a:spcAft>
                <a:buNone/>
              </a:pPr>
              <a:r>
                <a:rPr lang="it" sz="1600">
                  <a:solidFill>
                    <a:schemeClr val="dk1"/>
                  </a:solidFill>
                  <a:latin typeface="Twentieth Century"/>
                  <a:ea typeface="Twentieth Century"/>
                  <a:cs typeface="Twentieth Century"/>
                  <a:sym typeface="Twentieth Century"/>
                </a:rPr>
                <a:t>theory</a:t>
              </a:r>
              <a:endParaRPr sz="1600">
                <a:solidFill>
                  <a:schemeClr val="dk1"/>
                </a:solidFill>
                <a:latin typeface="Twentieth Century"/>
                <a:ea typeface="Twentieth Century"/>
                <a:cs typeface="Twentieth Century"/>
                <a:sym typeface="Twentieth Century"/>
              </a:endParaRPr>
            </a:p>
          </p:txBody>
        </p:sp>
        <p:sp>
          <p:nvSpPr>
            <p:cNvPr id="187" name="Google Shape;187;p27"/>
            <p:cNvSpPr/>
            <p:nvPr/>
          </p:nvSpPr>
          <p:spPr>
            <a:xfrm>
              <a:off x="9931046" y="732945"/>
              <a:ext cx="1506300" cy="1506300"/>
            </a:xfrm>
            <a:prstGeom prst="ellipse">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8" name="Google Shape;188;p27"/>
            <p:cNvSpPr/>
            <p:nvPr/>
          </p:nvSpPr>
          <p:spPr>
            <a:xfrm>
              <a:off x="9426933" y="2706489"/>
              <a:ext cx="24696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9" name="Google Shape;189;p27"/>
            <p:cNvSpPr txBox="1"/>
            <p:nvPr/>
          </p:nvSpPr>
          <p:spPr>
            <a:xfrm>
              <a:off x="9449436" y="2712115"/>
              <a:ext cx="24696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600"/>
                </a:spcBef>
                <a:spcAft>
                  <a:spcPts val="0"/>
                </a:spcAft>
                <a:buNone/>
              </a:pPr>
              <a:r>
                <a:rPr lang="it" sz="1600">
                  <a:solidFill>
                    <a:schemeClr val="dk1"/>
                  </a:solidFill>
                  <a:latin typeface="Twentieth Century"/>
                  <a:ea typeface="Twentieth Century"/>
                  <a:cs typeface="Twentieth Century"/>
                  <a:sym typeface="Twentieth Century"/>
                </a:rPr>
                <a:t>Implementation</a:t>
              </a:r>
              <a:endParaRPr sz="1600">
                <a:solidFill>
                  <a:schemeClr val="dk1"/>
                </a:solidFill>
                <a:latin typeface="Twentieth Century"/>
                <a:ea typeface="Twentieth Century"/>
                <a:cs typeface="Twentieth Century"/>
                <a:sym typeface="Twentieth Century"/>
              </a:endParaRPr>
            </a:p>
          </p:txBody>
        </p:sp>
        <p:sp>
          <p:nvSpPr>
            <p:cNvPr id="190" name="Google Shape;190;p27"/>
            <p:cNvSpPr/>
            <p:nvPr/>
          </p:nvSpPr>
          <p:spPr>
            <a:xfrm>
              <a:off x="1156130" y="725251"/>
              <a:ext cx="1506300" cy="1506300"/>
            </a:xfrm>
            <a:prstGeom prst="ellipse">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91" name="Google Shape;191;p27"/>
          <p:cNvSpPr txBox="1"/>
          <p:nvPr/>
        </p:nvSpPr>
        <p:spPr>
          <a:xfrm>
            <a:off x="1170225" y="2402550"/>
            <a:ext cx="6285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rgbClr val="FFFFFF"/>
                </a:solidFill>
                <a:latin typeface="Twentieth Century"/>
                <a:ea typeface="Twentieth Century"/>
                <a:cs typeface="Twentieth Century"/>
                <a:sym typeface="Twentieth Century"/>
              </a:rPr>
              <a:t>1</a:t>
            </a:r>
            <a:endParaRPr sz="4000">
              <a:solidFill>
                <a:srgbClr val="FFFFFF"/>
              </a:solidFill>
              <a:latin typeface="Twentieth Century"/>
              <a:ea typeface="Twentieth Century"/>
              <a:cs typeface="Twentieth Century"/>
              <a:sym typeface="Twentieth Century"/>
            </a:endParaRPr>
          </a:p>
        </p:txBody>
      </p:sp>
      <p:sp>
        <p:nvSpPr>
          <p:cNvPr id="192" name="Google Shape;192;p27"/>
          <p:cNvSpPr txBox="1"/>
          <p:nvPr/>
        </p:nvSpPr>
        <p:spPr>
          <a:xfrm>
            <a:off x="3280359" y="2402550"/>
            <a:ext cx="5643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rgbClr val="FFFFFF"/>
                </a:solidFill>
                <a:latin typeface="Twentieth Century"/>
                <a:ea typeface="Twentieth Century"/>
                <a:cs typeface="Twentieth Century"/>
                <a:sym typeface="Twentieth Century"/>
              </a:rPr>
              <a:t>2</a:t>
            </a:r>
            <a:endParaRPr sz="4000">
              <a:solidFill>
                <a:srgbClr val="FFFFFF"/>
              </a:solidFill>
              <a:latin typeface="Twentieth Century"/>
              <a:ea typeface="Twentieth Century"/>
              <a:cs typeface="Twentieth Century"/>
              <a:sym typeface="Twentieth Century"/>
            </a:endParaRPr>
          </a:p>
        </p:txBody>
      </p:sp>
      <p:sp>
        <p:nvSpPr>
          <p:cNvPr id="193" name="Google Shape;193;p27"/>
          <p:cNvSpPr txBox="1"/>
          <p:nvPr/>
        </p:nvSpPr>
        <p:spPr>
          <a:xfrm>
            <a:off x="5486347" y="2402550"/>
            <a:ext cx="5643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rgbClr val="FFFFFF"/>
                </a:solidFill>
                <a:latin typeface="Twentieth Century"/>
                <a:ea typeface="Twentieth Century"/>
                <a:cs typeface="Twentieth Century"/>
                <a:sym typeface="Twentieth Century"/>
              </a:rPr>
              <a:t>3</a:t>
            </a:r>
            <a:endParaRPr sz="4000">
              <a:solidFill>
                <a:srgbClr val="FFFFFF"/>
              </a:solidFill>
              <a:latin typeface="Twentieth Century"/>
              <a:ea typeface="Twentieth Century"/>
              <a:cs typeface="Twentieth Century"/>
              <a:sym typeface="Twentieth Century"/>
            </a:endParaRPr>
          </a:p>
        </p:txBody>
      </p:sp>
      <p:sp>
        <p:nvSpPr>
          <p:cNvPr id="194" name="Google Shape;194;p27"/>
          <p:cNvSpPr txBox="1"/>
          <p:nvPr/>
        </p:nvSpPr>
        <p:spPr>
          <a:xfrm>
            <a:off x="7692347" y="2402550"/>
            <a:ext cx="5643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rgbClr val="FFFFFF"/>
                </a:solidFill>
                <a:latin typeface="Twentieth Century"/>
                <a:ea typeface="Twentieth Century"/>
                <a:cs typeface="Twentieth Century"/>
                <a:sym typeface="Twentieth Century"/>
              </a:rPr>
              <a:t>4</a:t>
            </a:r>
            <a:endParaRPr sz="400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a:t>Train learner agent on expert policy</a:t>
            </a:r>
            <a:endParaRPr/>
          </a:p>
        </p:txBody>
      </p:sp>
      <p:sp>
        <p:nvSpPr>
          <p:cNvPr id="445" name="Google Shape;445;p54"/>
          <p:cNvSpPr txBox="1"/>
          <p:nvPr/>
        </p:nvSpPr>
        <p:spPr>
          <a:xfrm>
            <a:off x="628924" y="1957649"/>
            <a:ext cx="7669500" cy="1227600"/>
          </a:xfrm>
          <a:prstGeom prst="rect">
            <a:avLst/>
          </a:prstGeom>
          <a:noFill/>
          <a:ln>
            <a:noFill/>
          </a:ln>
        </p:spPr>
        <p:txBody>
          <a:bodyPr anchorCtr="0" anchor="t" bIns="34275" lIns="34275" spcFirstLastPara="1" rIns="34275" wrap="square" tIns="34275">
            <a:noAutofit/>
          </a:bodyPr>
          <a:lstStyle/>
          <a:p>
            <a:pPr indent="0" lvl="0" marL="139700" rtl="0" algn="l">
              <a:lnSpc>
                <a:spcPct val="90000"/>
              </a:lnSpc>
              <a:spcBef>
                <a:spcPts val="900"/>
              </a:spcBef>
              <a:spcAft>
                <a:spcPts val="0"/>
              </a:spcAft>
              <a:buNone/>
            </a:pPr>
            <a:r>
              <a:rPr lang="it" sz="1700">
                <a:solidFill>
                  <a:srgbClr val="000000"/>
                </a:solidFill>
                <a:latin typeface="Twentieth Century"/>
                <a:ea typeface="Twentieth Century"/>
                <a:cs typeface="Twentieth Century"/>
                <a:sym typeface="Twentieth Century"/>
              </a:rPr>
              <a:t>Let  </a:t>
            </a:r>
            <a:r>
              <a:rPr i="1" lang="it" sz="1700">
                <a:solidFill>
                  <a:srgbClr val="000000"/>
                </a:solidFill>
                <a:latin typeface="Twentieth Century"/>
                <a:ea typeface="Twentieth Century"/>
                <a:cs typeface="Twentieth Century"/>
                <a:sym typeface="Twentieth Century"/>
              </a:rPr>
              <a:t>   </a:t>
            </a:r>
            <a:r>
              <a:rPr lang="it" sz="1700">
                <a:solidFill>
                  <a:srgbClr val="000000"/>
                </a:solidFill>
                <a:latin typeface="Twentieth Century"/>
                <a:ea typeface="Twentieth Century"/>
                <a:cs typeface="Twentieth Century"/>
                <a:sym typeface="Twentieth Century"/>
              </a:rPr>
              <a:t>be a set of fluent traces collected while observing the behavior of the expert.</a:t>
            </a:r>
            <a:endParaRPr sz="1700">
              <a:solidFill>
                <a:srgbClr val="000000"/>
              </a:solidFill>
              <a:latin typeface="Twentieth Century"/>
              <a:ea typeface="Twentieth Century"/>
              <a:cs typeface="Twentieth Century"/>
              <a:sym typeface="Twentieth Century"/>
            </a:endParaRPr>
          </a:p>
          <a:p>
            <a:pPr indent="0" lvl="0" marL="139700" rtl="0" algn="l">
              <a:lnSpc>
                <a:spcPct val="90000"/>
              </a:lnSpc>
              <a:spcBef>
                <a:spcPts val="900"/>
              </a:spcBef>
              <a:spcAft>
                <a:spcPts val="0"/>
              </a:spcAft>
              <a:buNone/>
            </a:pPr>
            <a:r>
              <a:rPr lang="it" sz="1700">
                <a:solidFill>
                  <a:srgbClr val="000000"/>
                </a:solidFill>
                <a:latin typeface="Twentieth Century"/>
                <a:ea typeface="Twentieth Century"/>
                <a:cs typeface="Twentieth Century"/>
                <a:sym typeface="Twentieth Century"/>
              </a:rPr>
              <a:t>The imitation learning process consists in recostructing a DFA          that is consistent</a:t>
            </a:r>
            <a:endParaRPr sz="1700">
              <a:solidFill>
                <a:srgbClr val="000000"/>
              </a:solidFill>
              <a:latin typeface="Twentieth Century"/>
              <a:ea typeface="Twentieth Century"/>
              <a:cs typeface="Twentieth Century"/>
              <a:sym typeface="Twentieth Century"/>
            </a:endParaRPr>
          </a:p>
          <a:p>
            <a:pPr indent="0" lvl="0" marL="139700" rtl="0" algn="l">
              <a:lnSpc>
                <a:spcPct val="90000"/>
              </a:lnSpc>
              <a:spcBef>
                <a:spcPts val="900"/>
              </a:spcBef>
              <a:spcAft>
                <a:spcPts val="0"/>
              </a:spcAft>
              <a:buNone/>
            </a:pPr>
            <a:r>
              <a:rPr lang="it" sz="1700">
                <a:solidFill>
                  <a:srgbClr val="000000"/>
                </a:solidFill>
                <a:latin typeface="Twentieth Century"/>
                <a:ea typeface="Twentieth Century"/>
                <a:cs typeface="Twentieth Century"/>
                <a:sym typeface="Twentieth Century"/>
              </a:rPr>
              <a:t>with      , i.e., that accepts all of its positive traces and none of its negative.  Thus is a new RB:</a:t>
            </a:r>
            <a:endParaRPr sz="1700">
              <a:solidFill>
                <a:srgbClr val="000000"/>
              </a:solidFill>
              <a:latin typeface="Twentieth Century"/>
              <a:ea typeface="Twentieth Century"/>
              <a:cs typeface="Twentieth Century"/>
              <a:sym typeface="Twentieth Century"/>
            </a:endParaRPr>
          </a:p>
          <a:p>
            <a:pPr indent="-228600" lvl="0" marL="457200" rtl="0" algn="l">
              <a:lnSpc>
                <a:spcPct val="90000"/>
              </a:lnSpc>
              <a:spcBef>
                <a:spcPts val="900"/>
              </a:spcBef>
              <a:spcAft>
                <a:spcPts val="0"/>
              </a:spcAft>
              <a:buNone/>
            </a:pPr>
            <a:r>
              <a:t/>
            </a:r>
            <a:endParaRPr sz="1700">
              <a:solidFill>
                <a:srgbClr val="000000"/>
              </a:solidFill>
              <a:latin typeface="Twentieth Century"/>
              <a:ea typeface="Twentieth Century"/>
              <a:cs typeface="Twentieth Century"/>
              <a:sym typeface="Twentieth Century"/>
            </a:endParaRPr>
          </a:p>
        </p:txBody>
      </p:sp>
      <p:sp>
        <p:nvSpPr>
          <p:cNvPr id="446" name="Google Shape;446;p54"/>
          <p:cNvSpPr/>
          <p:nvPr/>
        </p:nvSpPr>
        <p:spPr>
          <a:xfrm>
            <a:off x="1948585" y="4527635"/>
            <a:ext cx="17493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it" sz="1200" u="none" cap="none" strike="noStrike">
                <a:solidFill>
                  <a:srgbClr val="65747C"/>
                </a:solidFill>
                <a:latin typeface="Calibri"/>
                <a:ea typeface="Calibri"/>
                <a:cs typeface="Calibri"/>
                <a:sym typeface="Calibri"/>
              </a:rPr>
              <a:t>RB’s DFA learning setting</a:t>
            </a:r>
            <a:endParaRPr b="0" i="1" sz="1200" u="none" cap="none" strike="noStrike">
              <a:solidFill>
                <a:srgbClr val="65747C"/>
              </a:solidFill>
              <a:latin typeface="Arial"/>
              <a:ea typeface="Arial"/>
              <a:cs typeface="Arial"/>
              <a:sym typeface="Arial"/>
            </a:endParaRPr>
          </a:p>
        </p:txBody>
      </p:sp>
      <p:pic>
        <p:nvPicPr>
          <p:cNvPr id="447" name="Google Shape;447;p54"/>
          <p:cNvPicPr preferRelativeResize="0"/>
          <p:nvPr/>
        </p:nvPicPr>
        <p:blipFill rotWithShape="1">
          <a:blip r:embed="rId3">
            <a:alphaModFix/>
          </a:blip>
          <a:srcRect b="0" l="0" r="0" t="0"/>
          <a:stretch/>
        </p:blipFill>
        <p:spPr>
          <a:xfrm>
            <a:off x="1100175" y="2092951"/>
            <a:ext cx="204190" cy="199619"/>
          </a:xfrm>
          <a:prstGeom prst="rect">
            <a:avLst/>
          </a:prstGeom>
          <a:noFill/>
          <a:ln>
            <a:noFill/>
          </a:ln>
        </p:spPr>
      </p:pic>
      <p:pic>
        <p:nvPicPr>
          <p:cNvPr id="448" name="Google Shape;448;p54"/>
          <p:cNvPicPr preferRelativeResize="0"/>
          <p:nvPr/>
        </p:nvPicPr>
        <p:blipFill rotWithShape="1">
          <a:blip r:embed="rId4">
            <a:alphaModFix/>
          </a:blip>
          <a:srcRect b="0" l="0" r="0" t="0"/>
          <a:stretch/>
        </p:blipFill>
        <p:spPr>
          <a:xfrm>
            <a:off x="6023057" y="2440093"/>
            <a:ext cx="353524" cy="228571"/>
          </a:xfrm>
          <a:prstGeom prst="rect">
            <a:avLst/>
          </a:prstGeom>
          <a:noFill/>
          <a:ln>
            <a:noFill/>
          </a:ln>
        </p:spPr>
      </p:pic>
      <p:pic>
        <p:nvPicPr>
          <p:cNvPr id="449" name="Google Shape;449;p54"/>
          <p:cNvPicPr preferRelativeResize="0"/>
          <p:nvPr/>
        </p:nvPicPr>
        <p:blipFill rotWithShape="1">
          <a:blip r:embed="rId3">
            <a:alphaModFix/>
          </a:blip>
          <a:srcRect b="0" l="0" r="0" t="0"/>
          <a:stretch/>
        </p:blipFill>
        <p:spPr>
          <a:xfrm>
            <a:off x="1247040" y="2766157"/>
            <a:ext cx="204190" cy="199619"/>
          </a:xfrm>
          <a:prstGeom prst="rect">
            <a:avLst/>
          </a:prstGeom>
          <a:noFill/>
          <a:ln>
            <a:noFill/>
          </a:ln>
        </p:spPr>
      </p:pic>
      <p:pic>
        <p:nvPicPr>
          <p:cNvPr id="450" name="Google Shape;450;p54"/>
          <p:cNvPicPr preferRelativeResize="0"/>
          <p:nvPr/>
        </p:nvPicPr>
        <p:blipFill rotWithShape="1">
          <a:blip r:embed="rId5">
            <a:alphaModFix/>
          </a:blip>
          <a:srcRect b="0" l="0" r="0" t="0"/>
          <a:stretch/>
        </p:blipFill>
        <p:spPr>
          <a:xfrm>
            <a:off x="3887078" y="3264096"/>
            <a:ext cx="1787429" cy="254476"/>
          </a:xfrm>
          <a:prstGeom prst="rect">
            <a:avLst/>
          </a:prstGeom>
          <a:noFill/>
          <a:ln>
            <a:noFill/>
          </a:ln>
        </p:spPr>
      </p:pic>
      <p:sp>
        <p:nvSpPr>
          <p:cNvPr id="451" name="Google Shape;451;p54"/>
          <p:cNvSpPr/>
          <p:nvPr/>
        </p:nvSpPr>
        <p:spPr>
          <a:xfrm>
            <a:off x="5217700" y="3758198"/>
            <a:ext cx="34944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 sz="1700" u="none" cap="none" strike="noStrike">
                <a:solidFill>
                  <a:srgbClr val="000000"/>
                </a:solidFill>
                <a:latin typeface="Twentieth Century"/>
                <a:ea typeface="Twentieth Century"/>
                <a:cs typeface="Twentieth Century"/>
                <a:sym typeface="Twentieth Century"/>
              </a:rPr>
              <a:t>The generated RB can be placed on the learner agent to drive the learning process of a behaviour imitating the expert’s. </a:t>
            </a:r>
            <a:br>
              <a:rPr b="0" i="0" lang="it" sz="1400" u="none" cap="none" strike="noStrike">
                <a:solidFill>
                  <a:srgbClr val="000000"/>
                </a:solidFill>
                <a:latin typeface="Arial"/>
                <a:ea typeface="Arial"/>
                <a:cs typeface="Arial"/>
                <a:sym typeface="Arial"/>
              </a:rPr>
            </a:br>
            <a:r>
              <a:rPr b="0" i="0" lang="it" sz="1400" u="none" cap="none" strike="noStrike">
                <a:solidFill>
                  <a:srgbClr val="000000"/>
                </a:solidFill>
                <a:latin typeface="Arial"/>
                <a:ea typeface="Arial"/>
                <a:cs typeface="Arial"/>
                <a:sym typeface="Arial"/>
              </a:rPr>
              <a:t> </a:t>
            </a:r>
            <a:br>
              <a:rPr b="0" i="0" lang="it"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52" name="Google Shape;452;p54"/>
          <p:cNvSpPr txBox="1"/>
          <p:nvPr/>
        </p:nvSpPr>
        <p:spPr>
          <a:xfrm>
            <a:off x="768100" y="1527825"/>
            <a:ext cx="3000000" cy="535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200"/>
              </a:spcAft>
              <a:buNone/>
            </a:pPr>
            <a:r>
              <a:rPr b="1" lang="it" sz="1700">
                <a:solidFill>
                  <a:schemeClr val="dk1"/>
                </a:solidFill>
                <a:latin typeface="Twentieth Century"/>
                <a:ea typeface="Twentieth Century"/>
                <a:cs typeface="Twentieth Century"/>
                <a:sym typeface="Twentieth Century"/>
              </a:rPr>
              <a:t>Learner DFA Extraction</a:t>
            </a:r>
            <a:endParaRPr/>
          </a:p>
        </p:txBody>
      </p:sp>
      <p:pic>
        <p:nvPicPr>
          <p:cNvPr id="453" name="Google Shape;453;p54"/>
          <p:cNvPicPr preferRelativeResize="0"/>
          <p:nvPr/>
        </p:nvPicPr>
        <p:blipFill>
          <a:blip r:embed="rId6">
            <a:alphaModFix/>
          </a:blip>
          <a:stretch>
            <a:fillRect/>
          </a:stretch>
        </p:blipFill>
        <p:spPr>
          <a:xfrm>
            <a:off x="768101" y="3838925"/>
            <a:ext cx="4156650" cy="68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a:t>Train learner agent on expert policy</a:t>
            </a:r>
            <a:endParaRPr/>
          </a:p>
        </p:txBody>
      </p:sp>
      <p:sp>
        <p:nvSpPr>
          <p:cNvPr id="459" name="Google Shape;459;p55"/>
          <p:cNvSpPr txBox="1"/>
          <p:nvPr>
            <p:ph idx="1" type="body"/>
          </p:nvPr>
        </p:nvSpPr>
        <p:spPr>
          <a:xfrm>
            <a:off x="768100" y="1714500"/>
            <a:ext cx="7290000" cy="17853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Clr>
                <a:schemeClr val="dk1"/>
              </a:buClr>
              <a:buSzPts val="1100"/>
              <a:buFont typeface="Arial"/>
              <a:buNone/>
            </a:pPr>
            <a:r>
              <a:rPr lang="it"/>
              <a:t>Consider a learner agent defined on Ml = &lt;S_l , A_l , Tr_l , R_l &gt;, with Tr_l and R_l unknown, equipped with the RB that encodes the behavior of the expert agent in performing the given task. The system M_l^RB = &lt; Ml , RB &gt; can be used to learn an optimal policy driven by RB, as explained in (De Giacomo et al. 2019). In this way, the behavior of the learner agent imitates that of the expert, when considering the evolution at the RB level.</a:t>
            </a:r>
            <a:endParaRPr/>
          </a:p>
          <a:p>
            <a:pPr indent="0" lvl="0" marL="0" rtl="0" algn="l">
              <a:spcBef>
                <a:spcPts val="900"/>
              </a:spcBef>
              <a:spcAft>
                <a:spcPts val="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6"/>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it"/>
              <a:t>Train learner agent on expert policy</a:t>
            </a:r>
            <a:endParaRPr/>
          </a:p>
        </p:txBody>
      </p:sp>
      <p:pic>
        <p:nvPicPr>
          <p:cNvPr id="465" name="Google Shape;465;p56"/>
          <p:cNvPicPr preferRelativeResize="0"/>
          <p:nvPr/>
        </p:nvPicPr>
        <p:blipFill>
          <a:blip r:embed="rId3">
            <a:alphaModFix/>
          </a:blip>
          <a:stretch>
            <a:fillRect/>
          </a:stretch>
        </p:blipFill>
        <p:spPr>
          <a:xfrm>
            <a:off x="1076125" y="1870700"/>
            <a:ext cx="6090229" cy="1124700"/>
          </a:xfrm>
          <a:prstGeom prst="rect">
            <a:avLst/>
          </a:prstGeom>
          <a:noFill/>
          <a:ln>
            <a:noFill/>
          </a:ln>
        </p:spPr>
      </p:pic>
      <p:pic>
        <p:nvPicPr>
          <p:cNvPr id="466" name="Google Shape;466;p56"/>
          <p:cNvPicPr preferRelativeResize="0"/>
          <p:nvPr/>
        </p:nvPicPr>
        <p:blipFill>
          <a:blip r:embed="rId4">
            <a:alphaModFix/>
          </a:blip>
          <a:stretch>
            <a:fillRect/>
          </a:stretch>
        </p:blipFill>
        <p:spPr>
          <a:xfrm>
            <a:off x="1785051" y="3473525"/>
            <a:ext cx="4804250" cy="79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7"/>
          <p:cNvSpPr txBox="1"/>
          <p:nvPr>
            <p:ph type="title"/>
          </p:nvPr>
        </p:nvSpPr>
        <p:spPr>
          <a:xfrm>
            <a:off x="926996" y="2009412"/>
            <a:ext cx="7290000" cy="1124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it"/>
              <a:t>4. </a:t>
            </a:r>
            <a:r>
              <a:rPr lang="it"/>
              <a:t>Implementation</a:t>
            </a:r>
            <a:endParaRPr/>
          </a:p>
        </p:txBody>
      </p:sp>
      <p:sp>
        <p:nvSpPr>
          <p:cNvPr id="472" name="Google Shape;472;p57"/>
          <p:cNvSpPr/>
          <p:nvPr/>
        </p:nvSpPr>
        <p:spPr>
          <a:xfrm>
            <a:off x="381800" y="458150"/>
            <a:ext cx="3246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Summary</a:t>
            </a:r>
            <a:endParaRPr/>
          </a:p>
        </p:txBody>
      </p:sp>
      <p:sp>
        <p:nvSpPr>
          <p:cNvPr id="478" name="Google Shape;478;p58"/>
          <p:cNvSpPr/>
          <p:nvPr/>
        </p:nvSpPr>
        <p:spPr>
          <a:xfrm>
            <a:off x="768100" y="2372991"/>
            <a:ext cx="1565400" cy="13167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8"/>
          <p:cNvSpPr/>
          <p:nvPr/>
        </p:nvSpPr>
        <p:spPr>
          <a:xfrm>
            <a:off x="2843432" y="2372875"/>
            <a:ext cx="1565400" cy="13167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8"/>
          <p:cNvSpPr/>
          <p:nvPr/>
        </p:nvSpPr>
        <p:spPr>
          <a:xfrm>
            <a:off x="4918764" y="2372991"/>
            <a:ext cx="1565400" cy="13167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8"/>
          <p:cNvSpPr/>
          <p:nvPr/>
        </p:nvSpPr>
        <p:spPr>
          <a:xfrm>
            <a:off x="6994096" y="2372991"/>
            <a:ext cx="1565400" cy="1316700"/>
          </a:xfrm>
          <a:prstGeom prst="roundRect">
            <a:avLst>
              <a:gd fmla="val 16667" name="adj"/>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8"/>
          <p:cNvSpPr txBox="1"/>
          <p:nvPr/>
        </p:nvSpPr>
        <p:spPr>
          <a:xfrm>
            <a:off x="1265044" y="2809383"/>
            <a:ext cx="1005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Twentieth Century"/>
                <a:ea typeface="Twentieth Century"/>
                <a:cs typeface="Twentieth Century"/>
                <a:sym typeface="Twentieth Century"/>
              </a:rPr>
              <a:t>NLP</a:t>
            </a:r>
            <a:endParaRPr sz="2000">
              <a:latin typeface="Twentieth Century"/>
              <a:ea typeface="Twentieth Century"/>
              <a:cs typeface="Twentieth Century"/>
              <a:sym typeface="Twentieth Century"/>
            </a:endParaRPr>
          </a:p>
        </p:txBody>
      </p:sp>
      <p:sp>
        <p:nvSpPr>
          <p:cNvPr id="483" name="Google Shape;483;p58"/>
          <p:cNvSpPr txBox="1"/>
          <p:nvPr/>
        </p:nvSpPr>
        <p:spPr>
          <a:xfrm>
            <a:off x="2959569" y="2809383"/>
            <a:ext cx="15654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Twentieth Century"/>
                <a:ea typeface="Twentieth Century"/>
                <a:cs typeface="Twentieth Century"/>
                <a:sym typeface="Twentieth Century"/>
              </a:rPr>
              <a:t>Environment</a:t>
            </a:r>
            <a:endParaRPr sz="2000">
              <a:latin typeface="Twentieth Century"/>
              <a:ea typeface="Twentieth Century"/>
              <a:cs typeface="Twentieth Century"/>
              <a:sym typeface="Twentieth Century"/>
            </a:endParaRPr>
          </a:p>
        </p:txBody>
      </p:sp>
      <p:sp>
        <p:nvSpPr>
          <p:cNvPr id="484" name="Google Shape;484;p58"/>
          <p:cNvSpPr txBox="1"/>
          <p:nvPr/>
        </p:nvSpPr>
        <p:spPr>
          <a:xfrm>
            <a:off x="7404299" y="2809383"/>
            <a:ext cx="10866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Twentieth Century"/>
                <a:ea typeface="Twentieth Century"/>
                <a:cs typeface="Twentieth Century"/>
                <a:sym typeface="Twentieth Century"/>
              </a:rPr>
              <a:t>Demo</a:t>
            </a:r>
            <a:endParaRPr sz="2000">
              <a:latin typeface="Twentieth Century"/>
              <a:ea typeface="Twentieth Century"/>
              <a:cs typeface="Twentieth Century"/>
              <a:sym typeface="Twentieth Century"/>
            </a:endParaRPr>
          </a:p>
        </p:txBody>
      </p:sp>
      <p:sp>
        <p:nvSpPr>
          <p:cNvPr id="485" name="Google Shape;485;p58"/>
          <p:cNvSpPr txBox="1"/>
          <p:nvPr/>
        </p:nvSpPr>
        <p:spPr>
          <a:xfrm>
            <a:off x="5159833" y="2809383"/>
            <a:ext cx="11994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Twentieth Century"/>
                <a:ea typeface="Twentieth Century"/>
                <a:cs typeface="Twentieth Century"/>
                <a:sym typeface="Twentieth Century"/>
              </a:rPr>
              <a:t>Learning</a:t>
            </a:r>
            <a:endParaRPr sz="2000">
              <a:latin typeface="Twentieth Century"/>
              <a:ea typeface="Twentieth Century"/>
              <a:cs typeface="Twentieth Century"/>
              <a:sym typeface="Twentieth Century"/>
            </a:endParaRPr>
          </a:p>
        </p:txBody>
      </p:sp>
      <p:cxnSp>
        <p:nvCxnSpPr>
          <p:cNvPr id="486" name="Google Shape;486;p58"/>
          <p:cNvCxnSpPr>
            <a:stCxn id="478" idx="3"/>
            <a:endCxn id="479" idx="1"/>
          </p:cNvCxnSpPr>
          <p:nvPr/>
        </p:nvCxnSpPr>
        <p:spPr>
          <a:xfrm>
            <a:off x="2333500" y="3031341"/>
            <a:ext cx="510000" cy="0"/>
          </a:xfrm>
          <a:prstGeom prst="straightConnector1">
            <a:avLst/>
          </a:prstGeom>
          <a:noFill/>
          <a:ln cap="flat" cmpd="sng" w="9525">
            <a:solidFill>
              <a:schemeClr val="dk2"/>
            </a:solidFill>
            <a:prstDash val="solid"/>
            <a:round/>
            <a:headEnd len="med" w="med" type="none"/>
            <a:tailEnd len="med" w="med" type="triangle"/>
          </a:ln>
        </p:spPr>
      </p:cxnSp>
      <p:cxnSp>
        <p:nvCxnSpPr>
          <p:cNvPr id="487" name="Google Shape;487;p58"/>
          <p:cNvCxnSpPr>
            <a:stCxn id="479" idx="3"/>
            <a:endCxn id="480" idx="1"/>
          </p:cNvCxnSpPr>
          <p:nvPr/>
        </p:nvCxnSpPr>
        <p:spPr>
          <a:xfrm>
            <a:off x="4408832" y="3031225"/>
            <a:ext cx="510000" cy="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58"/>
          <p:cNvCxnSpPr>
            <a:stCxn id="480" idx="3"/>
            <a:endCxn id="481" idx="1"/>
          </p:cNvCxnSpPr>
          <p:nvPr/>
        </p:nvCxnSpPr>
        <p:spPr>
          <a:xfrm>
            <a:off x="6484164" y="3031341"/>
            <a:ext cx="510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9"/>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Natural Language Processing</a:t>
            </a:r>
            <a:endParaRPr/>
          </a:p>
        </p:txBody>
      </p:sp>
      <p:pic>
        <p:nvPicPr>
          <p:cNvPr id="494" name="Google Shape;494;p59"/>
          <p:cNvPicPr preferRelativeResize="0"/>
          <p:nvPr/>
        </p:nvPicPr>
        <p:blipFill>
          <a:blip r:embed="rId3">
            <a:alphaModFix/>
          </a:blip>
          <a:stretch>
            <a:fillRect/>
          </a:stretch>
        </p:blipFill>
        <p:spPr>
          <a:xfrm>
            <a:off x="8058100" y="930550"/>
            <a:ext cx="693625" cy="626375"/>
          </a:xfrm>
          <a:prstGeom prst="rect">
            <a:avLst/>
          </a:prstGeom>
          <a:noFill/>
          <a:ln>
            <a:noFill/>
          </a:ln>
        </p:spPr>
      </p:pic>
      <p:sp>
        <p:nvSpPr>
          <p:cNvPr id="495" name="Google Shape;495;p59"/>
          <p:cNvSpPr/>
          <p:nvPr/>
        </p:nvSpPr>
        <p:spPr>
          <a:xfrm rot="5400000">
            <a:off x="8131217" y="1729490"/>
            <a:ext cx="359400" cy="247800"/>
          </a:xfrm>
          <a:prstGeom prst="rightArrow">
            <a:avLst>
              <a:gd fmla="val 50000" name="adj1"/>
              <a:gd fmla="val 50000" name="adj2"/>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pic>
        <p:nvPicPr>
          <p:cNvPr id="496" name="Google Shape;496;p59"/>
          <p:cNvPicPr preferRelativeResize="0"/>
          <p:nvPr/>
        </p:nvPicPr>
        <p:blipFill rotWithShape="1">
          <a:blip r:embed="rId4">
            <a:alphaModFix/>
          </a:blip>
          <a:srcRect b="11260" l="0" r="27995" t="0"/>
          <a:stretch/>
        </p:blipFill>
        <p:spPr>
          <a:xfrm>
            <a:off x="8058100" y="2149875"/>
            <a:ext cx="566275" cy="538574"/>
          </a:xfrm>
          <a:prstGeom prst="rect">
            <a:avLst/>
          </a:prstGeom>
          <a:noFill/>
          <a:ln>
            <a:noFill/>
          </a:ln>
        </p:spPr>
      </p:pic>
      <p:sp>
        <p:nvSpPr>
          <p:cNvPr id="497" name="Google Shape;497;p59"/>
          <p:cNvSpPr/>
          <p:nvPr/>
        </p:nvSpPr>
        <p:spPr>
          <a:xfrm rot="5400000">
            <a:off x="8131221" y="3965772"/>
            <a:ext cx="359400" cy="247800"/>
          </a:xfrm>
          <a:prstGeom prst="rightArrow">
            <a:avLst>
              <a:gd fmla="val 50000" name="adj1"/>
              <a:gd fmla="val 50000" name="adj2"/>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498" name="Google Shape;498;p59"/>
          <p:cNvSpPr txBox="1"/>
          <p:nvPr/>
        </p:nvSpPr>
        <p:spPr>
          <a:xfrm>
            <a:off x="7883875" y="4309950"/>
            <a:ext cx="9843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3500">
                <a:latin typeface="Twentieth Century"/>
                <a:ea typeface="Twentieth Century"/>
                <a:cs typeface="Twentieth Century"/>
                <a:sym typeface="Twentieth Century"/>
              </a:rPr>
              <a:t>LDLf</a:t>
            </a:r>
            <a:endParaRPr b="1" sz="3500">
              <a:latin typeface="Twentieth Century"/>
              <a:ea typeface="Twentieth Century"/>
              <a:cs typeface="Twentieth Century"/>
              <a:sym typeface="Twentieth Century"/>
            </a:endParaRPr>
          </a:p>
        </p:txBody>
      </p:sp>
      <p:pic>
        <p:nvPicPr>
          <p:cNvPr id="499" name="Google Shape;499;p59"/>
          <p:cNvPicPr preferRelativeResize="0"/>
          <p:nvPr/>
        </p:nvPicPr>
        <p:blipFill>
          <a:blip r:embed="rId5">
            <a:alphaModFix/>
          </a:blip>
          <a:stretch>
            <a:fillRect/>
          </a:stretch>
        </p:blipFill>
        <p:spPr>
          <a:xfrm>
            <a:off x="7752608" y="3357608"/>
            <a:ext cx="1116624" cy="359400"/>
          </a:xfrm>
          <a:prstGeom prst="rect">
            <a:avLst/>
          </a:prstGeom>
          <a:noFill/>
          <a:ln>
            <a:noFill/>
          </a:ln>
        </p:spPr>
      </p:pic>
      <p:sp>
        <p:nvSpPr>
          <p:cNvPr id="500" name="Google Shape;500;p59"/>
          <p:cNvSpPr txBox="1"/>
          <p:nvPr>
            <p:ph idx="1" type="body"/>
          </p:nvPr>
        </p:nvSpPr>
        <p:spPr>
          <a:xfrm>
            <a:off x="768100" y="1556925"/>
            <a:ext cx="66111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SPEAKING</a:t>
            </a:r>
            <a:endParaRPr/>
          </a:p>
          <a:p>
            <a:pPr indent="0" lvl="0" marL="0" rtl="0" algn="l">
              <a:spcBef>
                <a:spcPts val="900"/>
              </a:spcBef>
              <a:spcAft>
                <a:spcPts val="0"/>
              </a:spcAft>
              <a:buNone/>
            </a:pPr>
            <a:r>
              <a:rPr lang="it"/>
              <a:t>	Acquire sentence by listening to the speaker</a:t>
            </a:r>
            <a:endParaRPr/>
          </a:p>
          <a:p>
            <a:pPr indent="0" lvl="0" marL="0" rtl="0" algn="l">
              <a:spcBef>
                <a:spcPts val="900"/>
              </a:spcBef>
              <a:spcAft>
                <a:spcPts val="0"/>
              </a:spcAft>
              <a:buNone/>
            </a:pPr>
            <a:r>
              <a:rPr lang="it"/>
              <a:t>TRANSCRIBING</a:t>
            </a:r>
            <a:endParaRPr/>
          </a:p>
          <a:p>
            <a:pPr indent="0" lvl="0" marL="0" rtl="0" algn="l">
              <a:spcBef>
                <a:spcPts val="900"/>
              </a:spcBef>
              <a:spcAft>
                <a:spcPts val="0"/>
              </a:spcAft>
              <a:buNone/>
            </a:pPr>
            <a:r>
              <a:rPr lang="it"/>
              <a:t>	Transcribe what the speaker has said</a:t>
            </a:r>
            <a:endParaRPr/>
          </a:p>
          <a:p>
            <a:pPr indent="0" lvl="0" marL="0" rtl="0" algn="l">
              <a:spcBef>
                <a:spcPts val="900"/>
              </a:spcBef>
              <a:spcAft>
                <a:spcPts val="0"/>
              </a:spcAft>
              <a:buNone/>
            </a:pPr>
            <a:r>
              <a:rPr lang="it"/>
              <a:t>POS TAGGING</a:t>
            </a:r>
            <a:endParaRPr/>
          </a:p>
          <a:p>
            <a:pPr indent="0" lvl="0" marL="0" rtl="0" algn="l">
              <a:spcBef>
                <a:spcPts val="900"/>
              </a:spcBef>
              <a:spcAft>
                <a:spcPts val="0"/>
              </a:spcAft>
              <a:buNone/>
            </a:pPr>
            <a:r>
              <a:rPr lang="it"/>
              <a:t>	</a:t>
            </a:r>
            <a:endParaRPr/>
          </a:p>
          <a:p>
            <a:pPr indent="0" lvl="0" marL="0" rtl="0" algn="l">
              <a:spcBef>
                <a:spcPts val="900"/>
              </a:spcBef>
              <a:spcAft>
                <a:spcPts val="0"/>
              </a:spcAft>
              <a:buNone/>
            </a:pPr>
            <a:r>
              <a:t/>
            </a:r>
            <a:endParaRPr/>
          </a:p>
          <a:p>
            <a:pPr indent="0" lvl="0" marL="0" rtl="0" algn="l">
              <a:spcBef>
                <a:spcPts val="900"/>
              </a:spcBef>
              <a:spcAft>
                <a:spcPts val="0"/>
              </a:spcAft>
              <a:buNone/>
            </a:pPr>
            <a:r>
              <a:rPr lang="it"/>
              <a:t>TRANSLATING</a:t>
            </a:r>
            <a:endParaRPr/>
          </a:p>
          <a:p>
            <a:pPr indent="0" lvl="0" marL="0" rtl="0" algn="l">
              <a:spcBef>
                <a:spcPts val="900"/>
              </a:spcBef>
              <a:spcAft>
                <a:spcPts val="200"/>
              </a:spcAft>
              <a:buNone/>
            </a:pPr>
            <a:r>
              <a:rPr lang="it"/>
              <a:t>	Translate the NL sentence into LDLf</a:t>
            </a:r>
            <a:endParaRPr/>
          </a:p>
        </p:txBody>
      </p:sp>
      <p:sp>
        <p:nvSpPr>
          <p:cNvPr id="501" name="Google Shape;501;p59"/>
          <p:cNvSpPr/>
          <p:nvPr/>
        </p:nvSpPr>
        <p:spPr>
          <a:xfrm rot="5400000">
            <a:off x="8131217" y="2861015"/>
            <a:ext cx="359400" cy="247800"/>
          </a:xfrm>
          <a:prstGeom prst="rightArrow">
            <a:avLst>
              <a:gd fmla="val 50000" name="adj1"/>
              <a:gd fmla="val 50000" name="adj2"/>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502" name="Google Shape;502;p59"/>
          <p:cNvSpPr txBox="1"/>
          <p:nvPr/>
        </p:nvSpPr>
        <p:spPr>
          <a:xfrm>
            <a:off x="1179700" y="3246925"/>
            <a:ext cx="6199500" cy="856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200"/>
              </a:spcAft>
              <a:buClr>
                <a:schemeClr val="dk1"/>
              </a:buClr>
              <a:buSzPts val="1100"/>
              <a:buFont typeface="Arial"/>
              <a:buNone/>
            </a:pPr>
            <a:r>
              <a:rPr lang="it" sz="1700">
                <a:solidFill>
                  <a:schemeClr val="dk1"/>
                </a:solidFill>
                <a:latin typeface="Twentieth Century"/>
                <a:ea typeface="Twentieth Century"/>
                <a:cs typeface="Twentieth Century"/>
                <a:sym typeface="Twentieth Century"/>
              </a:rPr>
              <a:t>Apply Part Of Speech tagging to the sentence in order to be able to create links between verbs and objects</a:t>
            </a:r>
            <a:endParaRPr>
              <a:latin typeface="Twentieth Century"/>
              <a:ea typeface="Twentieth Century"/>
              <a:cs typeface="Twentieth Century"/>
              <a:sym typeface="Twentieth Centur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NLP to LDLf</a:t>
            </a:r>
            <a:endParaRPr/>
          </a:p>
        </p:txBody>
      </p:sp>
      <p:sp>
        <p:nvSpPr>
          <p:cNvPr id="508" name="Google Shape;508;p60"/>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t/>
            </a:r>
            <a:endParaRPr/>
          </a:p>
        </p:txBody>
      </p:sp>
      <p:pic>
        <p:nvPicPr>
          <p:cNvPr id="509" name="Google Shape;509;p60"/>
          <p:cNvPicPr preferRelativeResize="0"/>
          <p:nvPr/>
        </p:nvPicPr>
        <p:blipFill>
          <a:blip r:embed="rId3">
            <a:alphaModFix/>
          </a:blip>
          <a:stretch>
            <a:fillRect/>
          </a:stretch>
        </p:blipFill>
        <p:spPr>
          <a:xfrm>
            <a:off x="1704975" y="2456425"/>
            <a:ext cx="5734050" cy="1533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1"/>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Environment</a:t>
            </a:r>
            <a:endParaRPr/>
          </a:p>
        </p:txBody>
      </p:sp>
      <p:sp>
        <p:nvSpPr>
          <p:cNvPr id="515" name="Google Shape;515;p61"/>
          <p:cNvSpPr txBox="1"/>
          <p:nvPr>
            <p:ph idx="1" type="body"/>
          </p:nvPr>
        </p:nvSpPr>
        <p:spPr>
          <a:xfrm>
            <a:off x="768100" y="1714500"/>
            <a:ext cx="52533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In order to replicate as much as possible the environment of BabyAI, we focused on the actions that our agent would implement. </a:t>
            </a:r>
            <a:endParaRPr/>
          </a:p>
          <a:p>
            <a:pPr indent="0" lvl="0" marL="0" rtl="0" algn="l">
              <a:spcBef>
                <a:spcPts val="900"/>
              </a:spcBef>
              <a:spcAft>
                <a:spcPts val="0"/>
              </a:spcAft>
              <a:buNone/>
            </a:pPr>
            <a:r>
              <a:t/>
            </a:r>
            <a:endParaRPr/>
          </a:p>
          <a:p>
            <a:pPr indent="0" lvl="0" marL="0" rtl="0" algn="l">
              <a:spcBef>
                <a:spcPts val="900"/>
              </a:spcBef>
              <a:spcAft>
                <a:spcPts val="0"/>
              </a:spcAft>
              <a:buNone/>
            </a:pPr>
            <a:r>
              <a:rPr b="1" lang="it"/>
              <a:t>Requests</a:t>
            </a:r>
            <a:r>
              <a:rPr b="1" lang="it"/>
              <a:t>:</a:t>
            </a:r>
            <a:r>
              <a:rPr lang="it"/>
              <a:t> Get the box</a:t>
            </a:r>
            <a:endParaRPr/>
          </a:p>
          <a:p>
            <a:pPr indent="457200" lvl="0" marL="457200" rtl="0" algn="l">
              <a:spcBef>
                <a:spcPts val="900"/>
              </a:spcBef>
              <a:spcAft>
                <a:spcPts val="0"/>
              </a:spcAft>
              <a:buNone/>
            </a:pPr>
            <a:r>
              <a:rPr lang="it"/>
              <a:t>Open the door</a:t>
            </a:r>
            <a:endParaRPr/>
          </a:p>
          <a:p>
            <a:pPr indent="457200" lvl="0" marL="457200" rtl="0" algn="l">
              <a:spcBef>
                <a:spcPts val="900"/>
              </a:spcBef>
              <a:spcAft>
                <a:spcPts val="0"/>
              </a:spcAft>
              <a:buNone/>
            </a:pPr>
            <a:r>
              <a:rPr lang="it"/>
              <a:t>Move the ball</a:t>
            </a:r>
            <a:endParaRPr/>
          </a:p>
          <a:p>
            <a:pPr indent="457200" lvl="0" marL="457200" rtl="0" algn="l">
              <a:spcBef>
                <a:spcPts val="900"/>
              </a:spcBef>
              <a:spcAft>
                <a:spcPts val="0"/>
              </a:spcAft>
              <a:buNone/>
            </a:pPr>
            <a:r>
              <a:rPr lang="it"/>
              <a:t>Use the key</a:t>
            </a:r>
            <a:endParaRPr/>
          </a:p>
          <a:p>
            <a:pPr indent="457200" lvl="0" marL="457200" rtl="0" algn="l">
              <a:spcBef>
                <a:spcPts val="900"/>
              </a:spcBef>
              <a:spcAft>
                <a:spcPts val="200"/>
              </a:spcAft>
              <a:buNone/>
            </a:pPr>
            <a:r>
              <a:rPr lang="it"/>
              <a:t>...</a:t>
            </a:r>
            <a:endParaRPr/>
          </a:p>
        </p:txBody>
      </p:sp>
      <p:pic>
        <p:nvPicPr>
          <p:cNvPr id="516" name="Google Shape;516;p61"/>
          <p:cNvPicPr preferRelativeResize="0"/>
          <p:nvPr/>
        </p:nvPicPr>
        <p:blipFill>
          <a:blip r:embed="rId3">
            <a:alphaModFix/>
          </a:blip>
          <a:stretch>
            <a:fillRect/>
          </a:stretch>
        </p:blipFill>
        <p:spPr>
          <a:xfrm>
            <a:off x="6796350" y="3470150"/>
            <a:ext cx="1261750" cy="1261750"/>
          </a:xfrm>
          <a:prstGeom prst="rect">
            <a:avLst/>
          </a:prstGeom>
          <a:noFill/>
          <a:ln>
            <a:noFill/>
          </a:ln>
        </p:spPr>
      </p:pic>
      <p:pic>
        <p:nvPicPr>
          <p:cNvPr id="517" name="Google Shape;517;p61"/>
          <p:cNvPicPr preferRelativeResize="0"/>
          <p:nvPr/>
        </p:nvPicPr>
        <p:blipFill>
          <a:blip r:embed="rId4">
            <a:alphaModFix/>
          </a:blip>
          <a:stretch>
            <a:fillRect/>
          </a:stretch>
        </p:blipFill>
        <p:spPr>
          <a:xfrm>
            <a:off x="6788625" y="2125974"/>
            <a:ext cx="1277200" cy="1261750"/>
          </a:xfrm>
          <a:prstGeom prst="rect">
            <a:avLst/>
          </a:prstGeom>
          <a:noFill/>
          <a:ln>
            <a:noFill/>
          </a:ln>
        </p:spPr>
      </p:pic>
      <p:pic>
        <p:nvPicPr>
          <p:cNvPr id="518" name="Google Shape;518;p61"/>
          <p:cNvPicPr preferRelativeResize="0"/>
          <p:nvPr/>
        </p:nvPicPr>
        <p:blipFill>
          <a:blip r:embed="rId5">
            <a:alphaModFix/>
          </a:blip>
          <a:stretch>
            <a:fillRect/>
          </a:stretch>
        </p:blipFill>
        <p:spPr>
          <a:xfrm>
            <a:off x="6788625" y="781800"/>
            <a:ext cx="1277199" cy="12617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Actions and objects</a:t>
            </a:r>
            <a:endParaRPr/>
          </a:p>
        </p:txBody>
      </p:sp>
      <p:sp>
        <p:nvSpPr>
          <p:cNvPr id="524" name="Google Shape;524;p62"/>
          <p:cNvSpPr txBox="1"/>
          <p:nvPr>
            <p:ph idx="1" type="body"/>
          </p:nvPr>
        </p:nvSpPr>
        <p:spPr>
          <a:xfrm>
            <a:off x="658375" y="1467600"/>
            <a:ext cx="35523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In its basic version, Minecraft defines two main actions: get and use. A third action to manage </a:t>
            </a:r>
            <a:r>
              <a:rPr b="1" lang="it"/>
              <a:t>pick and drop</a:t>
            </a:r>
            <a:r>
              <a:rPr lang="it"/>
              <a:t> situations is added to these two.</a:t>
            </a:r>
            <a:endParaRPr/>
          </a:p>
          <a:p>
            <a:pPr indent="0" lvl="0" marL="0" rtl="0" algn="l">
              <a:spcBef>
                <a:spcPts val="900"/>
              </a:spcBef>
              <a:spcAft>
                <a:spcPts val="0"/>
              </a:spcAft>
              <a:buNone/>
            </a:pPr>
            <a:r>
              <a:t/>
            </a:r>
            <a:endParaRPr>
              <a:solidFill>
                <a:srgbClr val="999999"/>
              </a:solidFill>
            </a:endParaRPr>
          </a:p>
          <a:p>
            <a:pPr indent="0" lvl="0" marL="0" rtl="0" algn="l">
              <a:spcBef>
                <a:spcPts val="900"/>
              </a:spcBef>
              <a:spcAft>
                <a:spcPts val="0"/>
              </a:spcAft>
              <a:buNone/>
            </a:pPr>
            <a:r>
              <a:rPr lang="it">
                <a:solidFill>
                  <a:srgbClr val="999999"/>
                </a:solidFill>
              </a:rPr>
              <a:t>GET</a:t>
            </a:r>
            <a:endParaRPr>
              <a:solidFill>
                <a:srgbClr val="999999"/>
              </a:solidFill>
            </a:endParaRPr>
          </a:p>
          <a:p>
            <a:pPr indent="0" lvl="0" marL="0" rtl="0" algn="l">
              <a:spcBef>
                <a:spcPts val="900"/>
              </a:spcBef>
              <a:spcAft>
                <a:spcPts val="0"/>
              </a:spcAft>
              <a:buNone/>
            </a:pPr>
            <a:r>
              <a:rPr lang="it">
                <a:solidFill>
                  <a:srgbClr val="999999"/>
                </a:solidFill>
              </a:rPr>
              <a:t>USE</a:t>
            </a:r>
            <a:endParaRPr>
              <a:solidFill>
                <a:srgbClr val="999999"/>
              </a:solidFill>
            </a:endParaRPr>
          </a:p>
          <a:p>
            <a:pPr indent="0" lvl="0" marL="0" rtl="0" algn="l">
              <a:spcBef>
                <a:spcPts val="900"/>
              </a:spcBef>
              <a:spcAft>
                <a:spcPts val="200"/>
              </a:spcAft>
              <a:buNone/>
            </a:pPr>
            <a:r>
              <a:rPr lang="it"/>
              <a:t>MOVE</a:t>
            </a:r>
            <a:endParaRPr/>
          </a:p>
        </p:txBody>
      </p:sp>
      <p:sp>
        <p:nvSpPr>
          <p:cNvPr id="525" name="Google Shape;525;p62"/>
          <p:cNvSpPr txBox="1"/>
          <p:nvPr>
            <p:ph idx="1" type="body"/>
          </p:nvPr>
        </p:nvSpPr>
        <p:spPr>
          <a:xfrm>
            <a:off x="5152975" y="1467600"/>
            <a:ext cx="3552300" cy="33879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All the objects provided by Minecraft, were replaced by typical objects of BabyAI. Another category of objects is also added.</a:t>
            </a:r>
            <a:endParaRPr/>
          </a:p>
          <a:p>
            <a:pPr indent="0" lvl="0" marL="0" rtl="0" algn="l">
              <a:spcBef>
                <a:spcPts val="900"/>
              </a:spcBef>
              <a:spcAft>
                <a:spcPts val="0"/>
              </a:spcAft>
              <a:buNone/>
            </a:pPr>
            <a:r>
              <a:rPr lang="it">
                <a:solidFill>
                  <a:srgbClr val="999999"/>
                </a:solidFill>
              </a:rPr>
              <a:t>Resources: </a:t>
            </a:r>
            <a:r>
              <a:rPr lang="it"/>
              <a:t>	DOOR</a:t>
            </a:r>
            <a:endParaRPr/>
          </a:p>
          <a:p>
            <a:pPr indent="0" lvl="0" marL="0" rtl="0" algn="l">
              <a:spcBef>
                <a:spcPts val="900"/>
              </a:spcBef>
              <a:spcAft>
                <a:spcPts val="0"/>
              </a:spcAft>
              <a:buNone/>
            </a:pPr>
            <a:r>
              <a:rPr lang="it"/>
              <a:t>			BOX</a:t>
            </a:r>
            <a:endParaRPr/>
          </a:p>
          <a:p>
            <a:pPr indent="0" lvl="0" marL="0" rtl="0" algn="l">
              <a:spcBef>
                <a:spcPts val="900"/>
              </a:spcBef>
              <a:spcAft>
                <a:spcPts val="0"/>
              </a:spcAft>
              <a:buNone/>
            </a:pPr>
            <a:r>
              <a:rPr lang="it"/>
              <a:t>			BALL</a:t>
            </a:r>
            <a:endParaRPr/>
          </a:p>
          <a:p>
            <a:pPr indent="0" lvl="0" marL="0" rtl="0" algn="l">
              <a:spcBef>
                <a:spcPts val="900"/>
              </a:spcBef>
              <a:spcAft>
                <a:spcPts val="0"/>
              </a:spcAft>
              <a:buNone/>
            </a:pPr>
            <a:r>
              <a:rPr lang="it"/>
              <a:t>			BASE</a:t>
            </a:r>
            <a:endParaRPr/>
          </a:p>
          <a:p>
            <a:pPr indent="0" lvl="0" marL="0" rtl="0" algn="l">
              <a:spcBef>
                <a:spcPts val="900"/>
              </a:spcBef>
              <a:spcAft>
                <a:spcPts val="0"/>
              </a:spcAft>
              <a:buNone/>
            </a:pPr>
            <a:r>
              <a:rPr lang="it">
                <a:solidFill>
                  <a:srgbClr val="999999"/>
                </a:solidFill>
              </a:rPr>
              <a:t>Tools:</a:t>
            </a:r>
            <a:r>
              <a:rPr lang="it"/>
              <a:t>		KEY</a:t>
            </a:r>
            <a:endParaRPr/>
          </a:p>
          <a:p>
            <a:pPr indent="0" lvl="0" marL="0" rtl="0" algn="l">
              <a:spcBef>
                <a:spcPts val="900"/>
              </a:spcBef>
              <a:spcAft>
                <a:spcPts val="200"/>
              </a:spcAft>
              <a:buNone/>
            </a:pPr>
            <a:r>
              <a:rPr lang="it">
                <a:solidFill>
                  <a:srgbClr val="000000"/>
                </a:solidFill>
              </a:rPr>
              <a:t>Obstacles:</a:t>
            </a:r>
            <a:r>
              <a:rPr b="1" lang="it">
                <a:solidFill>
                  <a:srgbClr val="000000"/>
                </a:solidFill>
              </a:rPr>
              <a:t>	</a:t>
            </a:r>
            <a:r>
              <a:rPr b="1" lang="it"/>
              <a:t>	</a:t>
            </a:r>
            <a:r>
              <a:rPr lang="it"/>
              <a:t>WALL</a:t>
            </a:r>
            <a:endParaRPr/>
          </a:p>
        </p:txBody>
      </p:sp>
      <p:cxnSp>
        <p:nvCxnSpPr>
          <p:cNvPr id="526" name="Google Shape;526;p62"/>
          <p:cNvCxnSpPr/>
          <p:nvPr/>
        </p:nvCxnSpPr>
        <p:spPr>
          <a:xfrm>
            <a:off x="4462368" y="1950003"/>
            <a:ext cx="0" cy="2052600"/>
          </a:xfrm>
          <a:prstGeom prst="straightConnector1">
            <a:avLst/>
          </a:prstGeom>
          <a:noFill/>
          <a:ln cap="flat" cmpd="sng" w="9525">
            <a:solidFill>
              <a:schemeClr val="dk1"/>
            </a:solidFill>
            <a:prstDash val="solid"/>
            <a:round/>
            <a:headEnd len="sm" w="sm" type="none"/>
            <a:tailEnd len="sm" w="sm" type="none"/>
          </a:ln>
        </p:spPr>
      </p:cxnSp>
      <p:pic>
        <p:nvPicPr>
          <p:cNvPr id="527" name="Google Shape;527;p62"/>
          <p:cNvPicPr preferRelativeResize="0"/>
          <p:nvPr/>
        </p:nvPicPr>
        <p:blipFill>
          <a:blip r:embed="rId3">
            <a:alphaModFix/>
          </a:blip>
          <a:stretch>
            <a:fillRect/>
          </a:stretch>
        </p:blipFill>
        <p:spPr>
          <a:xfrm>
            <a:off x="7410575" y="4351550"/>
            <a:ext cx="252774" cy="252776"/>
          </a:xfrm>
          <a:prstGeom prst="rect">
            <a:avLst/>
          </a:prstGeom>
          <a:noFill/>
          <a:ln>
            <a:noFill/>
          </a:ln>
        </p:spPr>
      </p:pic>
      <p:pic>
        <p:nvPicPr>
          <p:cNvPr id="528" name="Google Shape;528;p62"/>
          <p:cNvPicPr preferRelativeResize="0"/>
          <p:nvPr/>
        </p:nvPicPr>
        <p:blipFill>
          <a:blip r:embed="rId4">
            <a:alphaModFix/>
          </a:blip>
          <a:stretch>
            <a:fillRect/>
          </a:stretch>
        </p:blipFill>
        <p:spPr>
          <a:xfrm>
            <a:off x="7410600" y="4025900"/>
            <a:ext cx="252775" cy="252775"/>
          </a:xfrm>
          <a:prstGeom prst="rect">
            <a:avLst/>
          </a:prstGeom>
          <a:noFill/>
          <a:ln>
            <a:noFill/>
          </a:ln>
        </p:spPr>
      </p:pic>
      <p:pic>
        <p:nvPicPr>
          <p:cNvPr id="529" name="Google Shape;529;p62"/>
          <p:cNvPicPr preferRelativeResize="0"/>
          <p:nvPr/>
        </p:nvPicPr>
        <p:blipFill>
          <a:blip r:embed="rId5">
            <a:alphaModFix/>
          </a:blip>
          <a:stretch>
            <a:fillRect/>
          </a:stretch>
        </p:blipFill>
        <p:spPr>
          <a:xfrm>
            <a:off x="7410581" y="2646550"/>
            <a:ext cx="252775" cy="252775"/>
          </a:xfrm>
          <a:prstGeom prst="rect">
            <a:avLst/>
          </a:prstGeom>
          <a:noFill/>
          <a:ln>
            <a:noFill/>
          </a:ln>
        </p:spPr>
      </p:pic>
      <p:pic>
        <p:nvPicPr>
          <p:cNvPr id="530" name="Google Shape;530;p62"/>
          <p:cNvPicPr preferRelativeResize="0"/>
          <p:nvPr/>
        </p:nvPicPr>
        <p:blipFill>
          <a:blip r:embed="rId6">
            <a:alphaModFix/>
          </a:blip>
          <a:stretch>
            <a:fillRect/>
          </a:stretch>
        </p:blipFill>
        <p:spPr>
          <a:xfrm>
            <a:off x="7410575" y="3349025"/>
            <a:ext cx="252775" cy="252775"/>
          </a:xfrm>
          <a:prstGeom prst="rect">
            <a:avLst/>
          </a:prstGeom>
          <a:noFill/>
          <a:ln>
            <a:noFill/>
          </a:ln>
        </p:spPr>
      </p:pic>
      <p:pic>
        <p:nvPicPr>
          <p:cNvPr id="531" name="Google Shape;531;p62"/>
          <p:cNvPicPr preferRelativeResize="0"/>
          <p:nvPr/>
        </p:nvPicPr>
        <p:blipFill>
          <a:blip r:embed="rId7">
            <a:alphaModFix/>
          </a:blip>
          <a:stretch>
            <a:fillRect/>
          </a:stretch>
        </p:blipFill>
        <p:spPr>
          <a:xfrm>
            <a:off x="7412213" y="2997787"/>
            <a:ext cx="249507" cy="252775"/>
          </a:xfrm>
          <a:prstGeom prst="rect">
            <a:avLst/>
          </a:prstGeom>
          <a:noFill/>
          <a:ln>
            <a:noFill/>
          </a:ln>
        </p:spPr>
      </p:pic>
      <p:pic>
        <p:nvPicPr>
          <p:cNvPr id="532" name="Google Shape;532;p62"/>
          <p:cNvPicPr preferRelativeResize="0"/>
          <p:nvPr/>
        </p:nvPicPr>
        <p:blipFill>
          <a:blip r:embed="rId8">
            <a:alphaModFix/>
          </a:blip>
          <a:stretch>
            <a:fillRect/>
          </a:stretch>
        </p:blipFill>
        <p:spPr>
          <a:xfrm>
            <a:off x="7410588" y="3700263"/>
            <a:ext cx="252776" cy="2527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Learning</a:t>
            </a:r>
            <a:endParaRPr/>
          </a:p>
        </p:txBody>
      </p:sp>
      <p:sp>
        <p:nvSpPr>
          <p:cNvPr id="538" name="Google Shape;538;p63"/>
          <p:cNvSpPr txBox="1"/>
          <p:nvPr>
            <p:ph idx="1" type="body"/>
          </p:nvPr>
        </p:nvSpPr>
        <p:spPr>
          <a:xfrm>
            <a:off x="768100" y="2167200"/>
            <a:ext cx="1851600" cy="21600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solidFill>
                  <a:srgbClr val="000000"/>
                </a:solidFill>
              </a:rPr>
              <a:t>Positive Traces</a:t>
            </a:r>
            <a:endParaRPr>
              <a:solidFill>
                <a:srgbClr val="000000"/>
              </a:solidFill>
            </a:endParaRPr>
          </a:p>
          <a:p>
            <a:pPr indent="0" lvl="0" marL="0" rtl="0" algn="l">
              <a:spcBef>
                <a:spcPts val="900"/>
              </a:spcBef>
              <a:spcAft>
                <a:spcPts val="0"/>
              </a:spcAft>
              <a:buNone/>
            </a:pPr>
            <a:r>
              <a:rPr lang="it">
                <a:solidFill>
                  <a:srgbClr val="999999"/>
                </a:solidFill>
              </a:rPr>
              <a:t>key; door; box</a:t>
            </a:r>
            <a:endParaRPr>
              <a:solidFill>
                <a:srgbClr val="999999"/>
              </a:solidFill>
            </a:endParaRPr>
          </a:p>
          <a:p>
            <a:pPr indent="0" lvl="0" marL="0" rtl="0" algn="l">
              <a:spcBef>
                <a:spcPts val="900"/>
              </a:spcBef>
              <a:spcAft>
                <a:spcPts val="0"/>
              </a:spcAft>
              <a:buNone/>
            </a:pPr>
            <a:r>
              <a:rPr lang="it">
                <a:solidFill>
                  <a:srgbClr val="999999"/>
                </a:solidFill>
              </a:rPr>
              <a:t>key; door; box</a:t>
            </a:r>
            <a:endParaRPr>
              <a:solidFill>
                <a:srgbClr val="999999"/>
              </a:solidFill>
            </a:endParaRPr>
          </a:p>
          <a:p>
            <a:pPr indent="0" lvl="0" marL="0" rtl="0" algn="l">
              <a:spcBef>
                <a:spcPts val="900"/>
              </a:spcBef>
              <a:spcAft>
                <a:spcPts val="0"/>
              </a:spcAft>
              <a:buNone/>
            </a:pPr>
            <a:r>
              <a:rPr lang="it">
                <a:solidFill>
                  <a:srgbClr val="999999"/>
                </a:solidFill>
              </a:rPr>
              <a:t>key; door; box</a:t>
            </a:r>
            <a:endParaRPr>
              <a:solidFill>
                <a:srgbClr val="999999"/>
              </a:solidFill>
            </a:endParaRPr>
          </a:p>
          <a:p>
            <a:pPr indent="0" lvl="0" marL="0" rtl="0" algn="l">
              <a:spcBef>
                <a:spcPts val="900"/>
              </a:spcBef>
              <a:spcAft>
                <a:spcPts val="0"/>
              </a:spcAft>
              <a:buNone/>
            </a:pPr>
            <a:r>
              <a:rPr lang="it">
                <a:solidFill>
                  <a:srgbClr val="999999"/>
                </a:solidFill>
              </a:rPr>
              <a:t>key; door; box</a:t>
            </a:r>
            <a:endParaRPr>
              <a:solidFill>
                <a:srgbClr val="999999"/>
              </a:solidFill>
            </a:endParaRPr>
          </a:p>
          <a:p>
            <a:pPr indent="457200" lvl="0" marL="0" rtl="0" algn="l">
              <a:spcBef>
                <a:spcPts val="900"/>
              </a:spcBef>
              <a:spcAft>
                <a:spcPts val="200"/>
              </a:spcAft>
              <a:buClr>
                <a:schemeClr val="dk1"/>
              </a:buClr>
              <a:buSzPts val="1100"/>
              <a:buFont typeface="Arial"/>
              <a:buNone/>
            </a:pPr>
            <a:r>
              <a:rPr lang="it">
                <a:solidFill>
                  <a:srgbClr val="999999"/>
                </a:solidFill>
              </a:rPr>
              <a:t>...</a:t>
            </a:r>
            <a:endParaRPr>
              <a:solidFill>
                <a:srgbClr val="999999"/>
              </a:solidFill>
            </a:endParaRPr>
          </a:p>
        </p:txBody>
      </p:sp>
      <p:sp>
        <p:nvSpPr>
          <p:cNvPr id="539" name="Google Shape;539;p63"/>
          <p:cNvSpPr txBox="1"/>
          <p:nvPr>
            <p:ph idx="1" type="body"/>
          </p:nvPr>
        </p:nvSpPr>
        <p:spPr>
          <a:xfrm>
            <a:off x="768100" y="1563600"/>
            <a:ext cx="7290000" cy="6036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rPr b="1" lang="it"/>
              <a:t>Use the key, open the door and get the box.</a:t>
            </a:r>
            <a:endParaRPr b="1"/>
          </a:p>
        </p:txBody>
      </p:sp>
      <p:sp>
        <p:nvSpPr>
          <p:cNvPr id="540" name="Google Shape;540;p63"/>
          <p:cNvSpPr txBox="1"/>
          <p:nvPr>
            <p:ph idx="1" type="body"/>
          </p:nvPr>
        </p:nvSpPr>
        <p:spPr>
          <a:xfrm>
            <a:off x="3238500" y="2167200"/>
            <a:ext cx="1851600" cy="21600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solidFill>
                  <a:srgbClr val="000000"/>
                </a:solidFill>
              </a:rPr>
              <a:t>Negative </a:t>
            </a:r>
            <a:r>
              <a:rPr lang="it">
                <a:solidFill>
                  <a:srgbClr val="000000"/>
                </a:solidFill>
              </a:rPr>
              <a:t>Traces</a:t>
            </a:r>
            <a:endParaRPr>
              <a:solidFill>
                <a:srgbClr val="000000"/>
              </a:solidFill>
            </a:endParaRPr>
          </a:p>
          <a:p>
            <a:pPr indent="0" lvl="0" marL="0" rtl="0" algn="l">
              <a:spcBef>
                <a:spcPts val="900"/>
              </a:spcBef>
              <a:spcAft>
                <a:spcPts val="0"/>
              </a:spcAft>
              <a:buNone/>
            </a:pPr>
            <a:r>
              <a:rPr lang="it">
                <a:solidFill>
                  <a:srgbClr val="999999"/>
                </a:solidFill>
              </a:rPr>
              <a:t>key; key</a:t>
            </a:r>
            <a:endParaRPr>
              <a:solidFill>
                <a:srgbClr val="999999"/>
              </a:solidFill>
            </a:endParaRPr>
          </a:p>
          <a:p>
            <a:pPr indent="0" lvl="0" marL="0" rtl="0" algn="l">
              <a:spcBef>
                <a:spcPts val="900"/>
              </a:spcBef>
              <a:spcAft>
                <a:spcPts val="0"/>
              </a:spcAft>
              <a:buNone/>
            </a:pPr>
            <a:r>
              <a:rPr lang="it">
                <a:solidFill>
                  <a:srgbClr val="999999"/>
                </a:solidFill>
              </a:rPr>
              <a:t>door</a:t>
            </a:r>
            <a:endParaRPr>
              <a:solidFill>
                <a:srgbClr val="999999"/>
              </a:solidFill>
            </a:endParaRPr>
          </a:p>
          <a:p>
            <a:pPr indent="0" lvl="0" marL="0" rtl="0" algn="l">
              <a:spcBef>
                <a:spcPts val="900"/>
              </a:spcBef>
              <a:spcAft>
                <a:spcPts val="0"/>
              </a:spcAft>
              <a:buNone/>
            </a:pPr>
            <a:r>
              <a:rPr lang="it">
                <a:solidFill>
                  <a:srgbClr val="999999"/>
                </a:solidFill>
              </a:rPr>
              <a:t>key; box</a:t>
            </a:r>
            <a:endParaRPr>
              <a:solidFill>
                <a:srgbClr val="999999"/>
              </a:solidFill>
            </a:endParaRPr>
          </a:p>
          <a:p>
            <a:pPr indent="0" lvl="0" marL="0" rtl="0" algn="l">
              <a:spcBef>
                <a:spcPts val="900"/>
              </a:spcBef>
              <a:spcAft>
                <a:spcPts val="0"/>
              </a:spcAft>
              <a:buNone/>
            </a:pPr>
            <a:r>
              <a:rPr lang="it">
                <a:solidFill>
                  <a:srgbClr val="999999"/>
                </a:solidFill>
              </a:rPr>
              <a:t>key; key</a:t>
            </a:r>
            <a:endParaRPr>
              <a:solidFill>
                <a:srgbClr val="999999"/>
              </a:solidFill>
            </a:endParaRPr>
          </a:p>
          <a:p>
            <a:pPr indent="457200" lvl="0" marL="0" rtl="0" algn="l">
              <a:spcBef>
                <a:spcPts val="900"/>
              </a:spcBef>
              <a:spcAft>
                <a:spcPts val="200"/>
              </a:spcAft>
              <a:buNone/>
            </a:pPr>
            <a:r>
              <a:rPr lang="it">
                <a:solidFill>
                  <a:srgbClr val="999999"/>
                </a:solidFill>
              </a:rPr>
              <a:t>...</a:t>
            </a:r>
            <a:endParaRPr>
              <a:solidFill>
                <a:srgbClr val="999999"/>
              </a:solidFill>
            </a:endParaRPr>
          </a:p>
        </p:txBody>
      </p:sp>
      <p:cxnSp>
        <p:nvCxnSpPr>
          <p:cNvPr id="541" name="Google Shape;541;p63"/>
          <p:cNvCxnSpPr/>
          <p:nvPr/>
        </p:nvCxnSpPr>
        <p:spPr>
          <a:xfrm>
            <a:off x="2679293" y="2220903"/>
            <a:ext cx="0" cy="2052600"/>
          </a:xfrm>
          <a:prstGeom prst="straightConnector1">
            <a:avLst/>
          </a:prstGeom>
          <a:noFill/>
          <a:ln cap="flat" cmpd="sng" w="9525">
            <a:solidFill>
              <a:schemeClr val="dk1"/>
            </a:solidFill>
            <a:prstDash val="solid"/>
            <a:round/>
            <a:headEnd len="sm" w="sm" type="none"/>
            <a:tailEnd len="sm" w="sm" type="none"/>
          </a:ln>
        </p:spPr>
      </p:cxnSp>
      <p:pic>
        <p:nvPicPr>
          <p:cNvPr id="542" name="Google Shape;542;p63"/>
          <p:cNvPicPr preferRelativeResize="0"/>
          <p:nvPr/>
        </p:nvPicPr>
        <p:blipFill rotWithShape="1">
          <a:blip r:embed="rId3">
            <a:alphaModFix/>
          </a:blip>
          <a:srcRect b="0" l="0" r="39202" t="37737"/>
          <a:stretch/>
        </p:blipFill>
        <p:spPr>
          <a:xfrm>
            <a:off x="5500729" y="438900"/>
            <a:ext cx="3348399" cy="2160000"/>
          </a:xfrm>
          <a:prstGeom prst="rect">
            <a:avLst/>
          </a:prstGeom>
          <a:noFill/>
          <a:ln>
            <a:noFill/>
          </a:ln>
        </p:spPr>
      </p:pic>
      <p:sp>
        <p:nvSpPr>
          <p:cNvPr id="543" name="Google Shape;543;p63"/>
          <p:cNvSpPr txBox="1"/>
          <p:nvPr>
            <p:ph idx="1" type="body"/>
          </p:nvPr>
        </p:nvSpPr>
        <p:spPr>
          <a:xfrm>
            <a:off x="5440175" y="2715750"/>
            <a:ext cx="3469500" cy="21600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b="1" lang="it">
                <a:solidFill>
                  <a:srgbClr val="000000"/>
                </a:solidFill>
              </a:rPr>
              <a:t>Expert		</a:t>
            </a:r>
            <a:r>
              <a:rPr b="1" lang="it"/>
              <a:t>Params	       </a:t>
            </a:r>
            <a:r>
              <a:rPr b="1" lang="it">
                <a:solidFill>
                  <a:srgbClr val="000000"/>
                </a:solidFill>
              </a:rPr>
              <a:t>Learner </a:t>
            </a:r>
            <a:endParaRPr b="1">
              <a:solidFill>
                <a:srgbClr val="000000"/>
              </a:solidFill>
            </a:endParaRPr>
          </a:p>
          <a:p>
            <a:pPr indent="0" lvl="0" marL="0" rtl="0" algn="l">
              <a:spcBef>
                <a:spcPts val="900"/>
              </a:spcBef>
              <a:spcAft>
                <a:spcPts val="0"/>
              </a:spcAft>
              <a:buNone/>
            </a:pPr>
            <a:r>
              <a:rPr lang="it">
                <a:solidFill>
                  <a:srgbClr val="999999"/>
                </a:solidFill>
              </a:rPr>
              <a:t>30000	      </a:t>
            </a:r>
            <a:r>
              <a:rPr lang="it"/>
              <a:t>num_steps  	      </a:t>
            </a:r>
            <a:r>
              <a:rPr lang="it">
                <a:solidFill>
                  <a:srgbClr val="999999"/>
                </a:solidFill>
              </a:rPr>
              <a:t>100000</a:t>
            </a:r>
            <a:endParaRPr>
              <a:solidFill>
                <a:srgbClr val="999999"/>
              </a:solidFill>
            </a:endParaRPr>
          </a:p>
          <a:p>
            <a:pPr indent="0" lvl="0" marL="0" rtl="0" algn="l">
              <a:spcBef>
                <a:spcPts val="900"/>
              </a:spcBef>
              <a:spcAft>
                <a:spcPts val="0"/>
              </a:spcAft>
              <a:buNone/>
            </a:pPr>
            <a:r>
              <a:rPr lang="it">
                <a:solidFill>
                  <a:srgbClr val="999999"/>
                </a:solidFill>
              </a:rPr>
              <a:t>0.1		       </a:t>
            </a:r>
            <a:r>
              <a:rPr lang="it"/>
              <a:t>min_eps		      </a:t>
            </a:r>
            <a:r>
              <a:rPr lang="it">
                <a:solidFill>
                  <a:srgbClr val="999999"/>
                </a:solidFill>
              </a:rPr>
              <a:t>0.1</a:t>
            </a:r>
            <a:endParaRPr>
              <a:solidFill>
                <a:srgbClr val="999999"/>
              </a:solidFill>
            </a:endParaRPr>
          </a:p>
          <a:p>
            <a:pPr indent="0" lvl="0" marL="0" rtl="0" algn="l">
              <a:spcBef>
                <a:spcPts val="900"/>
              </a:spcBef>
              <a:spcAft>
                <a:spcPts val="0"/>
              </a:spcAft>
              <a:buNone/>
            </a:pPr>
            <a:r>
              <a:rPr lang="it">
                <a:solidFill>
                  <a:srgbClr val="999999"/>
                </a:solidFill>
              </a:rPr>
              <a:t>0.99			</a:t>
            </a:r>
            <a:r>
              <a:rPr lang="it"/>
              <a:t>gamma		    </a:t>
            </a:r>
            <a:r>
              <a:rPr lang="it">
                <a:solidFill>
                  <a:srgbClr val="B7B7B7"/>
                </a:solidFill>
              </a:rPr>
              <a:t>0.99</a:t>
            </a:r>
            <a:endParaRPr>
              <a:solidFill>
                <a:srgbClr val="B7B7B7"/>
              </a:solidFill>
            </a:endParaRPr>
          </a:p>
          <a:p>
            <a:pPr indent="0" lvl="0" marL="0" rtl="0" algn="l">
              <a:spcBef>
                <a:spcPts val="900"/>
              </a:spcBef>
              <a:spcAft>
                <a:spcPts val="0"/>
              </a:spcAft>
              <a:buClr>
                <a:schemeClr val="dk1"/>
              </a:buClr>
              <a:buSzPts val="1100"/>
              <a:buFont typeface="Arial"/>
              <a:buNone/>
            </a:pPr>
            <a:r>
              <a:rPr lang="it">
                <a:solidFill>
                  <a:srgbClr val="999999"/>
                </a:solidFill>
              </a:rPr>
              <a:t>0.1			 </a:t>
            </a:r>
            <a:r>
              <a:rPr lang="it"/>
              <a:t>alpha		      </a:t>
            </a:r>
            <a:r>
              <a:rPr lang="it">
                <a:solidFill>
                  <a:srgbClr val="999999"/>
                </a:solidFill>
              </a:rPr>
              <a:t>0.1</a:t>
            </a:r>
            <a:endParaRPr>
              <a:solidFill>
                <a:srgbClr val="999999"/>
              </a:solidFill>
            </a:endParaRPr>
          </a:p>
          <a:p>
            <a:pPr indent="0" lvl="0" marL="0" rtl="0" algn="l">
              <a:spcBef>
                <a:spcPts val="900"/>
              </a:spcBef>
              <a:spcAft>
                <a:spcPts val="200"/>
              </a:spcAft>
              <a:buNone/>
            </a:pPr>
            <a:r>
              <a:rPr lang="it">
                <a:solidFill>
                  <a:srgbClr val="999999"/>
                </a:solidFill>
              </a:rPr>
              <a:t>sarsa		      </a:t>
            </a:r>
            <a:r>
              <a:rPr lang="it"/>
              <a:t>algorithm		   </a:t>
            </a:r>
            <a:r>
              <a:rPr lang="it">
                <a:solidFill>
                  <a:srgbClr val="999999"/>
                </a:solidFill>
              </a:rPr>
              <a:t>sarsa</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0" y="1632200"/>
            <a:ext cx="9144000" cy="1124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it"/>
              <a:t>1. Presentation of BabyAI paper</a:t>
            </a:r>
            <a:endParaRPr/>
          </a:p>
        </p:txBody>
      </p:sp>
      <p:sp>
        <p:nvSpPr>
          <p:cNvPr id="200" name="Google Shape;200;p28"/>
          <p:cNvSpPr txBox="1"/>
          <p:nvPr>
            <p:ph idx="1" type="body"/>
          </p:nvPr>
        </p:nvSpPr>
        <p:spPr>
          <a:xfrm>
            <a:off x="1050446" y="2489450"/>
            <a:ext cx="7290000" cy="3017400"/>
          </a:xfrm>
          <a:prstGeom prst="rect">
            <a:avLst/>
          </a:prstGeom>
        </p:spPr>
        <p:txBody>
          <a:bodyPr anchorCtr="0" anchor="t" bIns="34275" lIns="34275" spcFirstLastPara="1" rIns="34275" wrap="square" tIns="34275">
            <a:noAutofit/>
          </a:bodyPr>
          <a:lstStyle/>
          <a:p>
            <a:pPr indent="0" lvl="0" marL="0" rtl="0" algn="ctr">
              <a:spcBef>
                <a:spcPts val="900"/>
              </a:spcBef>
              <a:spcAft>
                <a:spcPts val="200"/>
              </a:spcAft>
              <a:buNone/>
            </a:pPr>
            <a:r>
              <a:rPr lang="it"/>
              <a:t>A</a:t>
            </a:r>
            <a:r>
              <a:rPr lang="it"/>
              <a:t>n introduction to the paper from which we took inspiration</a:t>
            </a:r>
            <a:endParaRPr/>
          </a:p>
        </p:txBody>
      </p:sp>
      <p:sp>
        <p:nvSpPr>
          <p:cNvPr id="201" name="Google Shape;201;p28"/>
          <p:cNvSpPr/>
          <p:nvPr/>
        </p:nvSpPr>
        <p:spPr>
          <a:xfrm>
            <a:off x="452625" y="480050"/>
            <a:ext cx="246900" cy="98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4"/>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Learning</a:t>
            </a:r>
            <a:endParaRPr/>
          </a:p>
        </p:txBody>
      </p:sp>
      <p:pic>
        <p:nvPicPr>
          <p:cNvPr id="549" name="Google Shape;549;p64"/>
          <p:cNvPicPr preferRelativeResize="0"/>
          <p:nvPr/>
        </p:nvPicPr>
        <p:blipFill>
          <a:blip r:embed="rId3">
            <a:alphaModFix/>
          </a:blip>
          <a:stretch>
            <a:fillRect/>
          </a:stretch>
        </p:blipFill>
        <p:spPr>
          <a:xfrm>
            <a:off x="1170375" y="1467598"/>
            <a:ext cx="2999350" cy="1824325"/>
          </a:xfrm>
          <a:prstGeom prst="rect">
            <a:avLst/>
          </a:prstGeom>
          <a:noFill/>
          <a:ln>
            <a:noFill/>
          </a:ln>
        </p:spPr>
      </p:pic>
      <p:pic>
        <p:nvPicPr>
          <p:cNvPr id="550" name="Google Shape;550;p64"/>
          <p:cNvPicPr preferRelativeResize="0"/>
          <p:nvPr/>
        </p:nvPicPr>
        <p:blipFill>
          <a:blip r:embed="rId4">
            <a:alphaModFix/>
          </a:blip>
          <a:stretch>
            <a:fillRect/>
          </a:stretch>
        </p:blipFill>
        <p:spPr>
          <a:xfrm>
            <a:off x="1170375" y="3134099"/>
            <a:ext cx="2999350" cy="1824325"/>
          </a:xfrm>
          <a:prstGeom prst="rect">
            <a:avLst/>
          </a:prstGeom>
          <a:noFill/>
          <a:ln>
            <a:noFill/>
          </a:ln>
        </p:spPr>
      </p:pic>
      <p:pic>
        <p:nvPicPr>
          <p:cNvPr id="551" name="Google Shape;551;p64"/>
          <p:cNvPicPr preferRelativeResize="0"/>
          <p:nvPr/>
        </p:nvPicPr>
        <p:blipFill>
          <a:blip r:embed="rId5">
            <a:alphaModFix/>
          </a:blip>
          <a:stretch>
            <a:fillRect/>
          </a:stretch>
        </p:blipFill>
        <p:spPr>
          <a:xfrm>
            <a:off x="4974275" y="1467598"/>
            <a:ext cx="2999350" cy="1824325"/>
          </a:xfrm>
          <a:prstGeom prst="rect">
            <a:avLst/>
          </a:prstGeom>
          <a:noFill/>
          <a:ln>
            <a:noFill/>
          </a:ln>
        </p:spPr>
      </p:pic>
      <p:pic>
        <p:nvPicPr>
          <p:cNvPr id="552" name="Google Shape;552;p64"/>
          <p:cNvPicPr preferRelativeResize="0"/>
          <p:nvPr/>
        </p:nvPicPr>
        <p:blipFill>
          <a:blip r:embed="rId6">
            <a:alphaModFix/>
          </a:blip>
          <a:stretch>
            <a:fillRect/>
          </a:stretch>
        </p:blipFill>
        <p:spPr>
          <a:xfrm>
            <a:off x="4974275" y="3134098"/>
            <a:ext cx="2999350" cy="1824325"/>
          </a:xfrm>
          <a:prstGeom prst="rect">
            <a:avLst/>
          </a:prstGeom>
          <a:noFill/>
          <a:ln>
            <a:noFill/>
          </a:ln>
        </p:spPr>
      </p:pic>
      <p:cxnSp>
        <p:nvCxnSpPr>
          <p:cNvPr id="553" name="Google Shape;553;p64"/>
          <p:cNvCxnSpPr/>
          <p:nvPr/>
        </p:nvCxnSpPr>
        <p:spPr>
          <a:xfrm>
            <a:off x="4593443" y="2166053"/>
            <a:ext cx="0" cy="20526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5"/>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Demo - Level 1</a:t>
            </a:r>
            <a:endParaRPr/>
          </a:p>
        </p:txBody>
      </p:sp>
      <p:sp>
        <p:nvSpPr>
          <p:cNvPr id="559" name="Google Shape;559;p65"/>
          <p:cNvSpPr txBox="1"/>
          <p:nvPr>
            <p:ph idx="1" type="body"/>
          </p:nvPr>
        </p:nvSpPr>
        <p:spPr>
          <a:xfrm>
            <a:off x="5591623" y="1659625"/>
            <a:ext cx="3804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rPr b="1" lang="it"/>
              <a:t>Task: </a:t>
            </a:r>
            <a:r>
              <a:rPr lang="it"/>
              <a:t>Use the key and get the box</a:t>
            </a:r>
            <a:endParaRPr/>
          </a:p>
        </p:txBody>
      </p:sp>
      <p:sp>
        <p:nvSpPr>
          <p:cNvPr id="560" name="Google Shape;560;p65"/>
          <p:cNvSpPr txBox="1"/>
          <p:nvPr/>
        </p:nvSpPr>
        <p:spPr>
          <a:xfrm>
            <a:off x="5591625" y="2482500"/>
            <a:ext cx="3296400" cy="224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700">
                <a:latin typeface="Twentieth Century"/>
                <a:ea typeface="Twentieth Century"/>
                <a:cs typeface="Twentieth Century"/>
                <a:sym typeface="Twentieth Century"/>
              </a:rPr>
              <a:t>The agent must unlock the door before accessing the second room where the box is placed. Once it uses the key, the door gets unlocked and it is no more an obstacle. </a:t>
            </a:r>
            <a:endParaRPr sz="1700">
              <a:latin typeface="Twentieth Century"/>
              <a:ea typeface="Twentieth Century"/>
              <a:cs typeface="Twentieth Century"/>
              <a:sym typeface="Twentieth Century"/>
            </a:endParaRPr>
          </a:p>
        </p:txBody>
      </p:sp>
      <p:pic>
        <p:nvPicPr>
          <p:cNvPr id="561" name="Google Shape;561;p65" title="Video1.mp4">
            <a:hlinkClick r:id="rId3"/>
          </p:cNvPr>
          <p:cNvPicPr preferRelativeResize="0"/>
          <p:nvPr/>
        </p:nvPicPr>
        <p:blipFill>
          <a:blip r:embed="rId4">
            <a:alphaModFix/>
          </a:blip>
          <a:stretch>
            <a:fillRect/>
          </a:stretch>
        </p:blipFill>
        <p:spPr>
          <a:xfrm>
            <a:off x="768100" y="1659637"/>
            <a:ext cx="3812516" cy="327508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66"/>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Demo - Level 2</a:t>
            </a:r>
            <a:endParaRPr/>
          </a:p>
        </p:txBody>
      </p:sp>
      <p:sp>
        <p:nvSpPr>
          <p:cNvPr id="567" name="Google Shape;567;p66"/>
          <p:cNvSpPr txBox="1"/>
          <p:nvPr>
            <p:ph idx="1" type="body"/>
          </p:nvPr>
        </p:nvSpPr>
        <p:spPr>
          <a:xfrm>
            <a:off x="5591623" y="1659625"/>
            <a:ext cx="3804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rPr b="1" lang="it"/>
              <a:t>Task: </a:t>
            </a:r>
            <a:r>
              <a:rPr lang="it"/>
              <a:t>Use the key and move the ball</a:t>
            </a:r>
            <a:endParaRPr/>
          </a:p>
        </p:txBody>
      </p:sp>
      <p:sp>
        <p:nvSpPr>
          <p:cNvPr id="568" name="Google Shape;568;p66"/>
          <p:cNvSpPr txBox="1"/>
          <p:nvPr/>
        </p:nvSpPr>
        <p:spPr>
          <a:xfrm>
            <a:off x="5591625" y="2482500"/>
            <a:ext cx="3296400" cy="224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700">
                <a:latin typeface="Twentieth Century"/>
                <a:ea typeface="Twentieth Century"/>
                <a:cs typeface="Twentieth Century"/>
                <a:sym typeface="Twentieth Century"/>
              </a:rPr>
              <a:t>The agent must unlock the door before accessing the second room where the base is placed. Once it uses the key, the door gets unlocked and it is no more an obstacle. The ball is also moved from the initial position to the base.</a:t>
            </a:r>
            <a:endParaRPr sz="1700">
              <a:latin typeface="Twentieth Century"/>
              <a:ea typeface="Twentieth Century"/>
              <a:cs typeface="Twentieth Century"/>
              <a:sym typeface="Twentieth Century"/>
            </a:endParaRPr>
          </a:p>
        </p:txBody>
      </p:sp>
      <p:pic>
        <p:nvPicPr>
          <p:cNvPr id="569" name="Google Shape;569;p66" title="video2.mp4">
            <a:hlinkClick r:id="rId3"/>
          </p:cNvPr>
          <p:cNvPicPr preferRelativeResize="0"/>
          <p:nvPr/>
        </p:nvPicPr>
        <p:blipFill>
          <a:blip r:embed="rId4">
            <a:alphaModFix/>
          </a:blip>
          <a:stretch>
            <a:fillRect/>
          </a:stretch>
        </p:blipFill>
        <p:spPr>
          <a:xfrm>
            <a:off x="768100" y="1659637"/>
            <a:ext cx="3812516" cy="327508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7"/>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Conclusions</a:t>
            </a:r>
            <a:endParaRPr/>
          </a:p>
        </p:txBody>
      </p:sp>
      <p:sp>
        <p:nvSpPr>
          <p:cNvPr id="575" name="Google Shape;575;p67"/>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it"/>
              <a:t>BabyAI-like environment implementation</a:t>
            </a:r>
            <a:endParaRPr/>
          </a:p>
          <a:p>
            <a:pPr indent="0" lvl="0" marL="0" rtl="0" algn="l">
              <a:spcBef>
                <a:spcPts val="900"/>
              </a:spcBef>
              <a:spcAft>
                <a:spcPts val="0"/>
              </a:spcAft>
              <a:buNone/>
            </a:pPr>
            <a:r>
              <a:t/>
            </a:r>
            <a:endParaRPr/>
          </a:p>
          <a:p>
            <a:pPr indent="0" lvl="0" marL="0" rtl="0" algn="l">
              <a:spcBef>
                <a:spcPts val="900"/>
              </a:spcBef>
              <a:spcAft>
                <a:spcPts val="0"/>
              </a:spcAft>
              <a:buClr>
                <a:schemeClr val="dk1"/>
              </a:buClr>
              <a:buSzPts val="1100"/>
              <a:buFont typeface="Arial"/>
              <a:buNone/>
            </a:pPr>
            <a:r>
              <a:rPr lang="it"/>
              <a:t>LDLf and Restraining Bolt integration</a:t>
            </a:r>
            <a:endParaRPr/>
          </a:p>
          <a:p>
            <a:pPr indent="0" lvl="0" marL="0" rtl="0" algn="l">
              <a:spcBef>
                <a:spcPts val="900"/>
              </a:spcBef>
              <a:spcAft>
                <a:spcPts val="0"/>
              </a:spcAft>
              <a:buNone/>
            </a:pPr>
            <a:r>
              <a:t/>
            </a:r>
            <a:endParaRPr/>
          </a:p>
          <a:p>
            <a:pPr indent="0" lvl="0" marL="0" rtl="0" algn="l">
              <a:spcBef>
                <a:spcPts val="900"/>
              </a:spcBef>
              <a:spcAft>
                <a:spcPts val="0"/>
              </a:spcAft>
              <a:buNone/>
            </a:pPr>
            <a:r>
              <a:rPr lang="it"/>
              <a:t>Combination of multiple tasks</a:t>
            </a:r>
            <a:endParaRPr/>
          </a:p>
          <a:p>
            <a:pPr indent="0" lvl="0" marL="0" rtl="0" algn="l">
              <a:spcBef>
                <a:spcPts val="900"/>
              </a:spcBef>
              <a:spcAft>
                <a:spcPts val="0"/>
              </a:spcAft>
              <a:buNone/>
            </a:pPr>
            <a:r>
              <a:t/>
            </a:r>
            <a:endParaRPr/>
          </a:p>
          <a:p>
            <a:pPr indent="0" lvl="0" marL="0" rtl="0" algn="l">
              <a:spcBef>
                <a:spcPts val="900"/>
              </a:spcBef>
              <a:spcAft>
                <a:spcPts val="200"/>
              </a:spcAft>
              <a:buNone/>
            </a:pPr>
            <a:r>
              <a:rPr b="1" lang="it"/>
              <a:t>Future works</a:t>
            </a:r>
            <a:r>
              <a:rPr lang="it"/>
              <a:t>: Usage of BabyAI to make the agent understand LDLf</a:t>
            </a:r>
            <a:endParaRPr/>
          </a:p>
        </p:txBody>
      </p:sp>
      <p:pic>
        <p:nvPicPr>
          <p:cNvPr id="576" name="Google Shape;576;p67"/>
          <p:cNvPicPr preferRelativeResize="0"/>
          <p:nvPr/>
        </p:nvPicPr>
        <p:blipFill rotWithShape="1">
          <a:blip r:embed="rId3">
            <a:alphaModFix/>
          </a:blip>
          <a:srcRect b="36941" l="15044" r="60903" t="29114"/>
          <a:stretch/>
        </p:blipFill>
        <p:spPr>
          <a:xfrm>
            <a:off x="4462250" y="1788825"/>
            <a:ext cx="356649" cy="309725"/>
          </a:xfrm>
          <a:prstGeom prst="rect">
            <a:avLst/>
          </a:prstGeom>
          <a:noFill/>
          <a:ln>
            <a:noFill/>
          </a:ln>
        </p:spPr>
      </p:pic>
      <p:pic>
        <p:nvPicPr>
          <p:cNvPr id="577" name="Google Shape;577;p67"/>
          <p:cNvPicPr preferRelativeResize="0"/>
          <p:nvPr/>
        </p:nvPicPr>
        <p:blipFill rotWithShape="1">
          <a:blip r:embed="rId3">
            <a:alphaModFix/>
          </a:blip>
          <a:srcRect b="36941" l="15044" r="60903" t="29114"/>
          <a:stretch/>
        </p:blipFill>
        <p:spPr>
          <a:xfrm>
            <a:off x="4462250" y="2485475"/>
            <a:ext cx="356649" cy="309725"/>
          </a:xfrm>
          <a:prstGeom prst="rect">
            <a:avLst/>
          </a:prstGeom>
          <a:noFill/>
          <a:ln>
            <a:noFill/>
          </a:ln>
        </p:spPr>
      </p:pic>
      <p:pic>
        <p:nvPicPr>
          <p:cNvPr id="578" name="Google Shape;578;p67"/>
          <p:cNvPicPr preferRelativeResize="0"/>
          <p:nvPr/>
        </p:nvPicPr>
        <p:blipFill rotWithShape="1">
          <a:blip r:embed="rId3">
            <a:alphaModFix/>
          </a:blip>
          <a:srcRect b="36941" l="15044" r="60903" t="29114"/>
          <a:stretch/>
        </p:blipFill>
        <p:spPr>
          <a:xfrm>
            <a:off x="4462250" y="3182125"/>
            <a:ext cx="356649" cy="309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8"/>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it"/>
              <a:t>References</a:t>
            </a:r>
            <a:endParaRPr/>
          </a:p>
        </p:txBody>
      </p:sp>
      <p:sp>
        <p:nvSpPr>
          <p:cNvPr id="584" name="Google Shape;584;p68"/>
          <p:cNvSpPr txBox="1"/>
          <p:nvPr>
            <p:ph idx="1" type="body"/>
          </p:nvPr>
        </p:nvSpPr>
        <p:spPr>
          <a:xfrm>
            <a:off x="768096" y="1602275"/>
            <a:ext cx="7290000" cy="3017400"/>
          </a:xfrm>
          <a:prstGeom prst="rect">
            <a:avLst/>
          </a:prstGeom>
        </p:spPr>
        <p:txBody>
          <a:bodyPr anchorCtr="0" anchor="t" bIns="34275" lIns="34275" spcFirstLastPara="1" rIns="34275" wrap="square" tIns="34275">
            <a:noAutofit/>
          </a:bodyPr>
          <a:lstStyle/>
          <a:p>
            <a:pPr indent="-292100" lvl="0" marL="457200" rtl="0" algn="l">
              <a:spcBef>
                <a:spcPts val="900"/>
              </a:spcBef>
              <a:spcAft>
                <a:spcPts val="0"/>
              </a:spcAft>
              <a:buSzPts val="1000"/>
              <a:buChar char="-"/>
            </a:pPr>
            <a:r>
              <a:rPr lang="it" sz="1300"/>
              <a:t>BABYAI: A Platform to study the sample efficiency of grounded language learning</a:t>
            </a:r>
            <a:endParaRPr sz="1300"/>
          </a:p>
          <a:p>
            <a:pPr indent="0" lvl="0" marL="457200" rtl="0" algn="l">
              <a:spcBef>
                <a:spcPts val="900"/>
              </a:spcBef>
              <a:spcAft>
                <a:spcPts val="0"/>
              </a:spcAft>
              <a:buNone/>
            </a:pPr>
            <a:r>
              <a:rPr lang="it" sz="1300"/>
              <a:t>[Chevalier-Boisvert, Bahdanau, et al. - 2019]</a:t>
            </a:r>
            <a:br>
              <a:rPr lang="it" sz="1300"/>
            </a:br>
            <a:endParaRPr sz="1300"/>
          </a:p>
          <a:p>
            <a:pPr indent="-292100" lvl="0" marL="457200" rtl="0" algn="l">
              <a:spcBef>
                <a:spcPts val="900"/>
              </a:spcBef>
              <a:spcAft>
                <a:spcPts val="0"/>
              </a:spcAft>
              <a:buSzPts val="1000"/>
              <a:buChar char="-"/>
            </a:pPr>
            <a:r>
              <a:rPr lang="it" sz="1300"/>
              <a:t>Gated-Attention Architectures for Task-Oriented Language Grounding</a:t>
            </a:r>
            <a:endParaRPr sz="1300"/>
          </a:p>
          <a:p>
            <a:pPr indent="0" lvl="0" marL="457200" rtl="0" algn="l">
              <a:spcBef>
                <a:spcPts val="900"/>
              </a:spcBef>
              <a:spcAft>
                <a:spcPts val="0"/>
              </a:spcAft>
              <a:buNone/>
            </a:pPr>
            <a:r>
              <a:rPr lang="it" sz="1300"/>
              <a:t>[Chaplot, Sathyendra - 2018]</a:t>
            </a:r>
            <a:br>
              <a:rPr lang="it" sz="1300"/>
            </a:br>
            <a:endParaRPr sz="1300"/>
          </a:p>
          <a:p>
            <a:pPr indent="-292100" lvl="0" marL="457200" rtl="0" algn="l">
              <a:spcBef>
                <a:spcPts val="900"/>
              </a:spcBef>
              <a:spcAft>
                <a:spcPts val="0"/>
              </a:spcAft>
              <a:buSzPts val="1000"/>
              <a:buChar char="-"/>
            </a:pPr>
            <a:r>
              <a:rPr lang="it" sz="1300"/>
              <a:t>Synthesis of LTL formulas from natural language texts: State of the art and research directions</a:t>
            </a:r>
            <a:endParaRPr sz="1300"/>
          </a:p>
          <a:p>
            <a:pPr indent="0" lvl="0" marL="457200" rtl="0" algn="l">
              <a:spcBef>
                <a:spcPts val="900"/>
              </a:spcBef>
              <a:spcAft>
                <a:spcPts val="0"/>
              </a:spcAft>
              <a:buNone/>
            </a:pPr>
            <a:r>
              <a:rPr lang="it" sz="1300"/>
              <a:t>[Andrea Brunello, Angelo Montanari, Mark Reynolds - 2019]</a:t>
            </a:r>
            <a:br>
              <a:rPr lang="it" sz="1300"/>
            </a:br>
            <a:endParaRPr sz="1300"/>
          </a:p>
          <a:p>
            <a:pPr indent="-292100" lvl="0" marL="457200" rtl="0" algn="l">
              <a:spcBef>
                <a:spcPts val="900"/>
              </a:spcBef>
              <a:spcAft>
                <a:spcPts val="0"/>
              </a:spcAft>
              <a:buSzPts val="1000"/>
              <a:buChar char="-"/>
            </a:pPr>
            <a:r>
              <a:rPr lang="it" sz="1300"/>
              <a:t>Imitation Learning over Heterogeneous Agents with Restraining Bolts</a:t>
            </a:r>
            <a:endParaRPr sz="1300"/>
          </a:p>
          <a:p>
            <a:pPr indent="0" lvl="0" marL="457200" rtl="0" algn="l">
              <a:spcBef>
                <a:spcPts val="900"/>
              </a:spcBef>
              <a:spcAft>
                <a:spcPts val="200"/>
              </a:spcAft>
              <a:buClr>
                <a:schemeClr val="dk1"/>
              </a:buClr>
              <a:buSzPts val="1100"/>
              <a:buFont typeface="Arial"/>
              <a:buNone/>
            </a:pPr>
            <a:r>
              <a:rPr lang="it" sz="1300"/>
              <a:t>[De Giacomo, Marco Favorito, Luca Iocchi, Fabio Patrizi - 2020]</a:t>
            </a:r>
            <a:br>
              <a:rPr lang="it" sz="1300"/>
            </a:b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69"/>
          <p:cNvSpPr txBox="1"/>
          <p:nvPr>
            <p:ph type="title"/>
          </p:nvPr>
        </p:nvSpPr>
        <p:spPr>
          <a:xfrm>
            <a:off x="926996" y="2009412"/>
            <a:ext cx="7290000" cy="1124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it"/>
              <a:t>Thank you!</a:t>
            </a:r>
            <a:endParaRPr/>
          </a:p>
        </p:txBody>
      </p:sp>
      <p:sp>
        <p:nvSpPr>
          <p:cNvPr id="590" name="Google Shape;590;p69"/>
          <p:cNvSpPr/>
          <p:nvPr/>
        </p:nvSpPr>
        <p:spPr>
          <a:xfrm>
            <a:off x="381800" y="458150"/>
            <a:ext cx="324600" cy="9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Introduction</a:t>
            </a:r>
            <a:endParaRPr sz="2700"/>
          </a:p>
        </p:txBody>
      </p:sp>
      <p:pic>
        <p:nvPicPr>
          <p:cNvPr id="207" name="Google Shape;207;p29"/>
          <p:cNvPicPr preferRelativeResize="0"/>
          <p:nvPr/>
        </p:nvPicPr>
        <p:blipFill rotWithShape="1">
          <a:blip r:embed="rId3">
            <a:alphaModFix/>
          </a:blip>
          <a:srcRect b="0" l="0" r="0" t="0"/>
          <a:stretch/>
        </p:blipFill>
        <p:spPr>
          <a:xfrm>
            <a:off x="4333583" y="498178"/>
            <a:ext cx="4140044" cy="4182475"/>
          </a:xfrm>
          <a:prstGeom prst="rect">
            <a:avLst/>
          </a:prstGeom>
          <a:noFill/>
          <a:ln>
            <a:noFill/>
          </a:ln>
        </p:spPr>
      </p:pic>
      <p:sp>
        <p:nvSpPr>
          <p:cNvPr id="208" name="Google Shape;208;p29"/>
          <p:cNvSpPr txBox="1"/>
          <p:nvPr>
            <p:ph idx="1" type="body"/>
          </p:nvPr>
        </p:nvSpPr>
        <p:spPr>
          <a:xfrm>
            <a:off x="768097" y="1714500"/>
            <a:ext cx="2925968" cy="3017520"/>
          </a:xfrm>
          <a:prstGeom prst="rect">
            <a:avLst/>
          </a:prstGeom>
          <a:noFill/>
          <a:ln>
            <a:noFill/>
          </a:ln>
        </p:spPr>
        <p:txBody>
          <a:bodyPr anchorCtr="0" anchor="t" bIns="34275" lIns="34275" spcFirstLastPara="1" rIns="34275" wrap="square" tIns="34275">
            <a:noAutofit/>
          </a:bodyPr>
          <a:lstStyle/>
          <a:p>
            <a:pPr indent="-133350" lvl="0" marL="63500" rtl="0" algn="l">
              <a:lnSpc>
                <a:spcPct val="90000"/>
              </a:lnSpc>
              <a:spcBef>
                <a:spcPts val="0"/>
              </a:spcBef>
              <a:spcAft>
                <a:spcPts val="0"/>
              </a:spcAft>
              <a:buSzPts val="2100"/>
              <a:buChar char=" "/>
            </a:pPr>
            <a:r>
              <a:rPr lang="it" sz="1500"/>
              <a:t>BabyAI is a paper written in 2019 that aims to teach a bot to acquire a combinatorially rich synthetic language;</a:t>
            </a:r>
            <a:endParaRPr sz="1500"/>
          </a:p>
          <a:p>
            <a:pPr indent="0" lvl="0" marL="63500" rtl="0" algn="l">
              <a:lnSpc>
                <a:spcPct val="90000"/>
              </a:lnSpc>
              <a:spcBef>
                <a:spcPts val="1100"/>
              </a:spcBef>
              <a:spcAft>
                <a:spcPts val="0"/>
              </a:spcAft>
              <a:buSzPts val="1700"/>
              <a:buNone/>
            </a:pPr>
            <a:r>
              <a:t/>
            </a:r>
            <a:endParaRPr sz="1500"/>
          </a:p>
          <a:p>
            <a:pPr indent="-133350" lvl="0" marL="63500" rtl="0" algn="l">
              <a:lnSpc>
                <a:spcPct val="90000"/>
              </a:lnSpc>
              <a:spcBef>
                <a:spcPts val="1100"/>
              </a:spcBef>
              <a:spcAft>
                <a:spcPts val="0"/>
              </a:spcAft>
              <a:buSzPts val="2100"/>
              <a:buChar char=" "/>
            </a:pPr>
            <a:r>
              <a:rPr lang="it" sz="1500"/>
              <a:t>BabyAI is also a research platform towards including humans in the loop for grounded language learning.</a:t>
            </a:r>
            <a:endParaRPr sz="1500"/>
          </a:p>
          <a:p>
            <a:pPr indent="0" lvl="0" marL="63500" rtl="0" algn="l">
              <a:lnSpc>
                <a:spcPct val="90000"/>
              </a:lnSpc>
              <a:spcBef>
                <a:spcPts val="1100"/>
              </a:spcBef>
              <a:spcAft>
                <a:spcPts val="0"/>
              </a:spcAft>
              <a:buSzPts val="17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BabyAI – Previous works</a:t>
            </a:r>
            <a:endParaRPr sz="2700"/>
          </a:p>
        </p:txBody>
      </p:sp>
      <p:sp>
        <p:nvSpPr>
          <p:cNvPr id="214" name="Google Shape;214;p30"/>
          <p:cNvSpPr txBox="1"/>
          <p:nvPr>
            <p:ph idx="1" type="body"/>
          </p:nvPr>
        </p:nvSpPr>
        <p:spPr>
          <a:xfrm>
            <a:off x="768096" y="1441280"/>
            <a:ext cx="7290055" cy="668216"/>
          </a:xfrm>
          <a:prstGeom prst="rect">
            <a:avLst/>
          </a:prstGeom>
          <a:noFill/>
          <a:ln>
            <a:noFill/>
          </a:ln>
        </p:spPr>
        <p:txBody>
          <a:bodyPr anchorCtr="0" anchor="t" bIns="34275" lIns="34275" spcFirstLastPara="1" rIns="34275" wrap="square" tIns="34275">
            <a:noAutofit/>
          </a:bodyPr>
          <a:lstStyle/>
          <a:p>
            <a:pPr indent="-133350" lvl="0" marL="63500" rtl="0" algn="l">
              <a:lnSpc>
                <a:spcPct val="90000"/>
              </a:lnSpc>
              <a:spcBef>
                <a:spcPts val="0"/>
              </a:spcBef>
              <a:spcAft>
                <a:spcPts val="0"/>
              </a:spcAft>
              <a:buSzPts val="2100"/>
              <a:buChar char=" "/>
            </a:pPr>
            <a:r>
              <a:rPr lang="it" sz="1500"/>
              <a:t>To understand BabyAI network we have to cite some previous research in the field of grounded language learning.</a:t>
            </a:r>
            <a:endParaRPr sz="1500"/>
          </a:p>
          <a:p>
            <a:pPr indent="0" lvl="0" marL="63500" rtl="0" algn="l">
              <a:lnSpc>
                <a:spcPct val="90000"/>
              </a:lnSpc>
              <a:spcBef>
                <a:spcPts val="1100"/>
              </a:spcBef>
              <a:spcAft>
                <a:spcPts val="0"/>
              </a:spcAft>
              <a:buSzPts val="1700"/>
              <a:buNone/>
            </a:pPr>
            <a:r>
              <a:t/>
            </a:r>
            <a:endParaRPr sz="1100"/>
          </a:p>
        </p:txBody>
      </p:sp>
      <p:cxnSp>
        <p:nvCxnSpPr>
          <p:cNvPr id="215" name="Google Shape;215;p30"/>
          <p:cNvCxnSpPr/>
          <p:nvPr/>
        </p:nvCxnSpPr>
        <p:spPr>
          <a:xfrm>
            <a:off x="3772618" y="2528278"/>
            <a:ext cx="0" cy="2052638"/>
          </a:xfrm>
          <a:prstGeom prst="straightConnector1">
            <a:avLst/>
          </a:prstGeom>
          <a:noFill/>
          <a:ln cap="flat" cmpd="sng" w="9525">
            <a:solidFill>
              <a:schemeClr val="dk1"/>
            </a:solidFill>
            <a:prstDash val="solid"/>
            <a:round/>
            <a:headEnd len="sm" w="sm" type="none"/>
            <a:tailEnd len="sm" w="sm" type="none"/>
          </a:ln>
        </p:spPr>
      </p:cxnSp>
      <p:sp>
        <p:nvSpPr>
          <p:cNvPr id="216" name="Google Shape;216;p30"/>
          <p:cNvSpPr/>
          <p:nvPr/>
        </p:nvSpPr>
        <p:spPr>
          <a:xfrm>
            <a:off x="768096" y="2797777"/>
            <a:ext cx="2678489" cy="110799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FF0000"/>
              </a:buClr>
              <a:buSzPts val="1400"/>
              <a:buFont typeface="Twentieth Century"/>
              <a:buNone/>
            </a:pPr>
            <a:r>
              <a:rPr b="0" i="0" lang="it" sz="1400" u="none" cap="none" strike="noStrike">
                <a:solidFill>
                  <a:srgbClr val="FF0000"/>
                </a:solidFill>
                <a:latin typeface="Twentieth Century"/>
                <a:ea typeface="Twentieth Century"/>
                <a:cs typeface="Twentieth Century"/>
                <a:sym typeface="Twentieth Century"/>
              </a:rPr>
              <a:t>“Gated-Attention Architectures for Task-Oriented Language Grounding”</a:t>
            </a:r>
            <a:endParaRPr sz="1100"/>
          </a:p>
          <a:p>
            <a:pPr indent="0" lvl="0" marL="0" marR="0" rtl="0" algn="l">
              <a:spcBef>
                <a:spcPts val="0"/>
              </a:spcBef>
              <a:spcAft>
                <a:spcPts val="0"/>
              </a:spcAft>
              <a:buClr>
                <a:schemeClr val="dk1"/>
              </a:buClr>
              <a:buSzPts val="1400"/>
              <a:buFont typeface="Twentieth Century"/>
              <a:buNone/>
            </a:pPr>
            <a:r>
              <a:t/>
            </a:r>
            <a:endParaRPr b="0" i="0" sz="1400" u="none" cap="none" strike="noStrike">
              <a:solidFill>
                <a:srgbClr val="FF0000"/>
              </a:solidFill>
              <a:latin typeface="Twentieth Century"/>
              <a:ea typeface="Twentieth Century"/>
              <a:cs typeface="Twentieth Century"/>
              <a:sym typeface="Twentieth Century"/>
            </a:endParaRPr>
          </a:p>
          <a:p>
            <a:pPr indent="0" lvl="0" marL="0" marR="0" rtl="0" algn="l">
              <a:spcBef>
                <a:spcPts val="0"/>
              </a:spcBef>
              <a:spcAft>
                <a:spcPts val="0"/>
              </a:spcAft>
              <a:buClr>
                <a:srgbClr val="FF0000"/>
              </a:buClr>
              <a:buSzPts val="1400"/>
              <a:buFont typeface="Twentieth Century"/>
              <a:buNone/>
            </a:pPr>
            <a:r>
              <a:rPr b="0" i="1" lang="it" sz="1400" u="none" cap="none" strike="noStrike">
                <a:solidFill>
                  <a:srgbClr val="FF0000"/>
                </a:solidFill>
                <a:latin typeface="Twentieth Century"/>
                <a:ea typeface="Twentieth Century"/>
                <a:cs typeface="Twentieth Century"/>
                <a:sym typeface="Twentieth Century"/>
              </a:rPr>
              <a:t>[2018: Chaplot, Sathyendra </a:t>
            </a:r>
            <a:endParaRPr sz="1100"/>
          </a:p>
          <a:p>
            <a:pPr indent="0" lvl="0" marL="0" marR="0" rtl="0" algn="l">
              <a:spcBef>
                <a:spcPts val="0"/>
              </a:spcBef>
              <a:spcAft>
                <a:spcPts val="0"/>
              </a:spcAft>
              <a:buClr>
                <a:srgbClr val="FF0000"/>
              </a:buClr>
              <a:buSzPts val="1400"/>
              <a:buFont typeface="Twentieth Century"/>
              <a:buNone/>
            </a:pPr>
            <a:r>
              <a:rPr b="0" i="1" lang="it" sz="1400" u="none" cap="none" strike="noStrike">
                <a:solidFill>
                  <a:srgbClr val="FF0000"/>
                </a:solidFill>
                <a:latin typeface="Twentieth Century"/>
                <a:ea typeface="Twentieth Century"/>
                <a:cs typeface="Twentieth Century"/>
                <a:sym typeface="Twentieth Century"/>
              </a:rPr>
              <a:t>et others]</a:t>
            </a:r>
            <a:endParaRPr b="0" i="1" sz="1400" u="none" cap="none" strike="noStrike">
              <a:solidFill>
                <a:schemeClr val="dk1"/>
              </a:solidFill>
              <a:latin typeface="Twentieth Century"/>
              <a:ea typeface="Twentieth Century"/>
              <a:cs typeface="Twentieth Century"/>
              <a:sym typeface="Twentieth Century"/>
            </a:endParaRPr>
          </a:p>
        </p:txBody>
      </p:sp>
      <p:pic>
        <p:nvPicPr>
          <p:cNvPr id="217" name="Google Shape;217;p30"/>
          <p:cNvPicPr preferRelativeResize="0"/>
          <p:nvPr/>
        </p:nvPicPr>
        <p:blipFill rotWithShape="1">
          <a:blip r:embed="rId3">
            <a:alphaModFix/>
          </a:blip>
          <a:srcRect b="0" l="0" r="0" t="0"/>
          <a:stretch/>
        </p:blipFill>
        <p:spPr>
          <a:xfrm>
            <a:off x="3893675" y="2602588"/>
            <a:ext cx="5150326" cy="190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BabyAI – Platform Description</a:t>
            </a:r>
            <a:endParaRPr sz="2700"/>
          </a:p>
        </p:txBody>
      </p:sp>
      <p:sp>
        <p:nvSpPr>
          <p:cNvPr id="223" name="Google Shape;223;p31"/>
          <p:cNvSpPr txBox="1"/>
          <p:nvPr>
            <p:ph idx="1" type="body"/>
          </p:nvPr>
        </p:nvSpPr>
        <p:spPr>
          <a:xfrm>
            <a:off x="768096" y="1441280"/>
            <a:ext cx="7290055" cy="668216"/>
          </a:xfrm>
          <a:prstGeom prst="rect">
            <a:avLst/>
          </a:prstGeom>
          <a:noFill/>
          <a:ln>
            <a:noFill/>
          </a:ln>
        </p:spPr>
        <p:txBody>
          <a:bodyPr anchorCtr="0" anchor="t" bIns="34275" lIns="34275" spcFirstLastPara="1" rIns="34275" wrap="square" tIns="34275">
            <a:noAutofit/>
          </a:bodyPr>
          <a:lstStyle/>
          <a:p>
            <a:pPr indent="-133350" lvl="0" marL="63500" rtl="0" algn="l">
              <a:lnSpc>
                <a:spcPct val="90000"/>
              </a:lnSpc>
              <a:spcBef>
                <a:spcPts val="0"/>
              </a:spcBef>
              <a:spcAft>
                <a:spcPts val="0"/>
              </a:spcAft>
              <a:buSzPts val="2100"/>
              <a:buChar char=" "/>
            </a:pPr>
            <a:r>
              <a:rPr lang="it" sz="1500"/>
              <a:t>The elements that characterize BabyAI platform.</a:t>
            </a:r>
            <a:endParaRPr sz="1100"/>
          </a:p>
        </p:txBody>
      </p:sp>
      <p:sp>
        <p:nvSpPr>
          <p:cNvPr id="224" name="Google Shape;224;p31"/>
          <p:cNvSpPr txBox="1"/>
          <p:nvPr/>
        </p:nvSpPr>
        <p:spPr>
          <a:xfrm>
            <a:off x="1734728" y="2390306"/>
            <a:ext cx="2465784" cy="3739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822433"/>
              </a:buClr>
              <a:buSzPts val="1800"/>
              <a:buFont typeface="Arial"/>
              <a:buNone/>
            </a:pPr>
            <a:r>
              <a:rPr b="0" i="0" lang="it" sz="1800" u="none" cap="none" strike="noStrike">
                <a:solidFill>
                  <a:srgbClr val="FF0000"/>
                </a:solidFill>
                <a:latin typeface="Arial"/>
                <a:ea typeface="Arial"/>
                <a:cs typeface="Arial"/>
                <a:sym typeface="Arial"/>
              </a:rPr>
              <a:t>Minigrid</a:t>
            </a:r>
            <a:endParaRPr b="0" i="0" sz="1800" u="none" cap="none" strike="noStrike">
              <a:solidFill>
                <a:srgbClr val="000000"/>
              </a:solidFill>
              <a:latin typeface="Arial"/>
              <a:ea typeface="Arial"/>
              <a:cs typeface="Arial"/>
              <a:sym typeface="Arial"/>
            </a:endParaRPr>
          </a:p>
        </p:txBody>
      </p:sp>
      <p:cxnSp>
        <p:nvCxnSpPr>
          <p:cNvPr id="225" name="Google Shape;225;p31"/>
          <p:cNvCxnSpPr/>
          <p:nvPr/>
        </p:nvCxnSpPr>
        <p:spPr>
          <a:xfrm>
            <a:off x="4704410" y="2554056"/>
            <a:ext cx="0" cy="2052638"/>
          </a:xfrm>
          <a:prstGeom prst="straightConnector1">
            <a:avLst/>
          </a:prstGeom>
          <a:noFill/>
          <a:ln cap="flat" cmpd="sng" w="9525">
            <a:solidFill>
              <a:schemeClr val="dk1"/>
            </a:solidFill>
            <a:prstDash val="solid"/>
            <a:round/>
            <a:headEnd len="sm" w="sm" type="none"/>
            <a:tailEnd len="sm" w="sm" type="none"/>
          </a:ln>
        </p:spPr>
      </p:cxnSp>
      <p:pic>
        <p:nvPicPr>
          <p:cNvPr id="226" name="Google Shape;226;p31"/>
          <p:cNvPicPr preferRelativeResize="0"/>
          <p:nvPr/>
        </p:nvPicPr>
        <p:blipFill rotWithShape="1">
          <a:blip r:embed="rId3">
            <a:alphaModFix/>
          </a:blip>
          <a:srcRect b="0" l="0" r="0" t="0"/>
          <a:stretch/>
        </p:blipFill>
        <p:spPr>
          <a:xfrm>
            <a:off x="5310036" y="1948732"/>
            <a:ext cx="3033163" cy="2958720"/>
          </a:xfrm>
          <a:prstGeom prst="rect">
            <a:avLst/>
          </a:prstGeom>
          <a:noFill/>
          <a:ln>
            <a:noFill/>
          </a:ln>
        </p:spPr>
      </p:pic>
      <p:sp>
        <p:nvSpPr>
          <p:cNvPr id="227" name="Google Shape;227;p31"/>
          <p:cNvSpPr txBox="1"/>
          <p:nvPr/>
        </p:nvSpPr>
        <p:spPr>
          <a:xfrm>
            <a:off x="656775" y="2764250"/>
            <a:ext cx="3171300" cy="11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it">
                <a:latin typeface="Twentieth Century"/>
                <a:ea typeface="Twentieth Century"/>
                <a:cs typeface="Twentieth Century"/>
                <a:sym typeface="Twentieth Century"/>
              </a:rPr>
              <a:t>The MiniGrid environment is fast and this makes experimentation quicker and more accessible.</a:t>
            </a:r>
            <a:endParaRPr>
              <a:latin typeface="Twentieth Century"/>
              <a:ea typeface="Twentieth Century"/>
              <a:cs typeface="Twentieth Century"/>
              <a:sym typeface="Twentieth Century"/>
            </a:endParaRPr>
          </a:p>
          <a:p>
            <a:pPr indent="0" lvl="0" marL="0" rtl="0" algn="l">
              <a:spcBef>
                <a:spcPts val="1200"/>
              </a:spcBef>
              <a:spcAft>
                <a:spcPts val="0"/>
              </a:spcAft>
              <a:buNone/>
            </a:pPr>
            <a:r>
              <a:t/>
            </a:r>
            <a:endParaRPr>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BabyAI – Platform Description</a:t>
            </a:r>
            <a:endParaRPr sz="2700"/>
          </a:p>
        </p:txBody>
      </p:sp>
      <p:sp>
        <p:nvSpPr>
          <p:cNvPr id="233" name="Google Shape;233;p32"/>
          <p:cNvSpPr txBox="1"/>
          <p:nvPr>
            <p:ph idx="1" type="body"/>
          </p:nvPr>
        </p:nvSpPr>
        <p:spPr>
          <a:xfrm>
            <a:off x="768096" y="1441280"/>
            <a:ext cx="7290055" cy="668216"/>
          </a:xfrm>
          <a:prstGeom prst="rect">
            <a:avLst/>
          </a:prstGeom>
          <a:noFill/>
          <a:ln>
            <a:noFill/>
          </a:ln>
        </p:spPr>
        <p:txBody>
          <a:bodyPr anchorCtr="0" anchor="t" bIns="34275" lIns="34275" spcFirstLastPara="1" rIns="34275" wrap="square" tIns="34275">
            <a:noAutofit/>
          </a:bodyPr>
          <a:lstStyle/>
          <a:p>
            <a:pPr indent="-133350" lvl="0" marL="63500" rtl="0" algn="l">
              <a:spcBef>
                <a:spcPts val="0"/>
              </a:spcBef>
              <a:spcAft>
                <a:spcPts val="0"/>
              </a:spcAft>
              <a:buSzPts val="2100"/>
              <a:buChar char=" "/>
            </a:pPr>
            <a:r>
              <a:rPr lang="it" sz="1500"/>
              <a:t>The elements that characterize BabyAI platform.</a:t>
            </a:r>
            <a:endParaRPr sz="1100"/>
          </a:p>
        </p:txBody>
      </p:sp>
      <p:sp>
        <p:nvSpPr>
          <p:cNvPr id="234" name="Google Shape;234;p32"/>
          <p:cNvSpPr txBox="1"/>
          <p:nvPr/>
        </p:nvSpPr>
        <p:spPr>
          <a:xfrm>
            <a:off x="1483353" y="2384781"/>
            <a:ext cx="2465700" cy="37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822433"/>
              </a:buClr>
              <a:buSzPts val="1800"/>
              <a:buFont typeface="Arial"/>
              <a:buNone/>
            </a:pPr>
            <a:r>
              <a:rPr b="0" i="0" lang="it" sz="1800" u="none" cap="none" strike="noStrike">
                <a:solidFill>
                  <a:srgbClr val="FF0000"/>
                </a:solidFill>
                <a:latin typeface="Arial"/>
                <a:ea typeface="Arial"/>
                <a:cs typeface="Arial"/>
                <a:sym typeface="Arial"/>
              </a:rPr>
              <a:t>Baby Language</a:t>
            </a:r>
            <a:endParaRPr b="0" i="0" sz="18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822433"/>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35" name="Google Shape;235;p32"/>
          <p:cNvCxnSpPr/>
          <p:nvPr/>
        </p:nvCxnSpPr>
        <p:spPr>
          <a:xfrm>
            <a:off x="4704410" y="2554056"/>
            <a:ext cx="0" cy="2052638"/>
          </a:xfrm>
          <a:prstGeom prst="straightConnector1">
            <a:avLst/>
          </a:prstGeom>
          <a:noFill/>
          <a:ln cap="flat" cmpd="sng" w="9525">
            <a:solidFill>
              <a:schemeClr val="dk1"/>
            </a:solidFill>
            <a:prstDash val="solid"/>
            <a:round/>
            <a:headEnd len="sm" w="sm" type="none"/>
            <a:tailEnd len="sm" w="sm" type="none"/>
          </a:ln>
        </p:spPr>
      </p:cxnSp>
      <p:pic>
        <p:nvPicPr>
          <p:cNvPr id="236" name="Google Shape;236;p32"/>
          <p:cNvPicPr preferRelativeResize="0"/>
          <p:nvPr/>
        </p:nvPicPr>
        <p:blipFill rotWithShape="1">
          <a:blip r:embed="rId3">
            <a:alphaModFix/>
          </a:blip>
          <a:srcRect b="0" l="0" r="37181" t="0"/>
          <a:stretch/>
        </p:blipFill>
        <p:spPr>
          <a:xfrm>
            <a:off x="5016600" y="1948150"/>
            <a:ext cx="3679351" cy="2981300"/>
          </a:xfrm>
          <a:prstGeom prst="rect">
            <a:avLst/>
          </a:prstGeom>
          <a:noFill/>
          <a:ln>
            <a:noFill/>
          </a:ln>
        </p:spPr>
      </p:pic>
      <p:sp>
        <p:nvSpPr>
          <p:cNvPr id="237" name="Google Shape;237;p32"/>
          <p:cNvSpPr txBox="1"/>
          <p:nvPr/>
        </p:nvSpPr>
        <p:spPr>
          <a:xfrm>
            <a:off x="768100" y="2876450"/>
            <a:ext cx="3171300" cy="1124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it">
                <a:latin typeface="Twentieth Century"/>
                <a:ea typeface="Twentieth Century"/>
                <a:cs typeface="Twentieth Century"/>
                <a:sym typeface="Twentieth Century"/>
              </a:rPr>
              <a:t>The instructions are in a simplified subset of English and it's possible combine more instructions together.</a:t>
            </a:r>
            <a:endParaRPr>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it" sz="2700"/>
              <a:t>BabyAI – Platform Description</a:t>
            </a:r>
            <a:endParaRPr sz="2700"/>
          </a:p>
        </p:txBody>
      </p:sp>
      <p:sp>
        <p:nvSpPr>
          <p:cNvPr id="243" name="Google Shape;243;p33"/>
          <p:cNvSpPr txBox="1"/>
          <p:nvPr>
            <p:ph idx="1" type="body"/>
          </p:nvPr>
        </p:nvSpPr>
        <p:spPr>
          <a:xfrm>
            <a:off x="768096" y="1441280"/>
            <a:ext cx="7290055" cy="668216"/>
          </a:xfrm>
          <a:prstGeom prst="rect">
            <a:avLst/>
          </a:prstGeom>
          <a:noFill/>
          <a:ln>
            <a:noFill/>
          </a:ln>
        </p:spPr>
        <p:txBody>
          <a:bodyPr anchorCtr="0" anchor="t" bIns="34275" lIns="34275" spcFirstLastPara="1" rIns="34275" wrap="square" tIns="34275">
            <a:noAutofit/>
          </a:bodyPr>
          <a:lstStyle/>
          <a:p>
            <a:pPr indent="-133350" lvl="0" marL="63500" rtl="0" algn="l">
              <a:spcBef>
                <a:spcPts val="0"/>
              </a:spcBef>
              <a:spcAft>
                <a:spcPts val="0"/>
              </a:spcAft>
              <a:buSzPts val="2100"/>
              <a:buChar char=" "/>
            </a:pPr>
            <a:r>
              <a:rPr lang="it" sz="1500"/>
              <a:t>The elements that characterize BabyAI platform.</a:t>
            </a:r>
            <a:endParaRPr sz="1500"/>
          </a:p>
          <a:p>
            <a:pPr indent="0" lvl="0" marL="63500" rtl="0" algn="l">
              <a:lnSpc>
                <a:spcPct val="90000"/>
              </a:lnSpc>
              <a:spcBef>
                <a:spcPts val="1100"/>
              </a:spcBef>
              <a:spcAft>
                <a:spcPts val="0"/>
              </a:spcAft>
              <a:buSzPts val="1700"/>
              <a:buNone/>
            </a:pPr>
            <a:r>
              <a:t/>
            </a:r>
            <a:endParaRPr sz="1100"/>
          </a:p>
        </p:txBody>
      </p:sp>
      <p:sp>
        <p:nvSpPr>
          <p:cNvPr id="244" name="Google Shape;244;p33"/>
          <p:cNvSpPr txBox="1"/>
          <p:nvPr/>
        </p:nvSpPr>
        <p:spPr>
          <a:xfrm>
            <a:off x="1338325" y="2384846"/>
            <a:ext cx="2465700" cy="633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822433"/>
              </a:buClr>
              <a:buSzPts val="1800"/>
              <a:buFont typeface="Arial"/>
              <a:buNone/>
            </a:pPr>
            <a:r>
              <a:rPr b="0" i="0" lang="it" sz="1800" u="none" cap="none" strike="noStrike">
                <a:solidFill>
                  <a:srgbClr val="FF0000"/>
                </a:solidFill>
                <a:latin typeface="Arial"/>
                <a:ea typeface="Arial"/>
                <a:cs typeface="Arial"/>
                <a:sym typeface="Arial"/>
              </a:rPr>
              <a:t>Levels and Curriculum</a:t>
            </a:r>
            <a:r>
              <a:rPr lang="it" sz="1800">
                <a:solidFill>
                  <a:srgbClr val="FF0000"/>
                </a:solidFill>
              </a:rPr>
              <a:t> learning</a:t>
            </a:r>
            <a:endParaRPr b="0" i="0" sz="18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822433"/>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45" name="Google Shape;245;p33"/>
          <p:cNvCxnSpPr/>
          <p:nvPr/>
        </p:nvCxnSpPr>
        <p:spPr>
          <a:xfrm>
            <a:off x="4704410" y="2554056"/>
            <a:ext cx="0" cy="2052638"/>
          </a:xfrm>
          <a:prstGeom prst="straightConnector1">
            <a:avLst/>
          </a:prstGeom>
          <a:noFill/>
          <a:ln cap="flat" cmpd="sng" w="9525">
            <a:solidFill>
              <a:schemeClr val="dk1"/>
            </a:solidFill>
            <a:prstDash val="solid"/>
            <a:round/>
            <a:headEnd len="sm" w="sm" type="none"/>
            <a:tailEnd len="sm" w="sm" type="none"/>
          </a:ln>
        </p:spPr>
      </p:cxnSp>
      <p:pic>
        <p:nvPicPr>
          <p:cNvPr id="246" name="Google Shape;246;p33"/>
          <p:cNvPicPr preferRelativeResize="0"/>
          <p:nvPr/>
        </p:nvPicPr>
        <p:blipFill rotWithShape="1">
          <a:blip r:embed="rId3">
            <a:alphaModFix/>
          </a:blip>
          <a:srcRect b="0" l="0" r="0" t="0"/>
          <a:stretch/>
        </p:blipFill>
        <p:spPr>
          <a:xfrm>
            <a:off x="5388704" y="2109496"/>
            <a:ext cx="3176966" cy="2654804"/>
          </a:xfrm>
          <a:prstGeom prst="rect">
            <a:avLst/>
          </a:prstGeom>
          <a:noFill/>
          <a:ln>
            <a:noFill/>
          </a:ln>
        </p:spPr>
      </p:pic>
      <p:sp>
        <p:nvSpPr>
          <p:cNvPr id="247" name="Google Shape;247;p33"/>
          <p:cNvSpPr txBox="1"/>
          <p:nvPr/>
        </p:nvSpPr>
        <p:spPr>
          <a:xfrm>
            <a:off x="922775" y="3018150"/>
            <a:ext cx="3171300" cy="138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a:latin typeface="Twentieth Century"/>
                <a:ea typeface="Twentieth Century"/>
                <a:cs typeface="Twentieth Century"/>
                <a:sym typeface="Twentieth Century"/>
              </a:rPr>
              <a:t>To investigate on curriculum learning, the environment is composed by 19 levels in which the difficulty are gradually increased.</a:t>
            </a:r>
            <a:endParaRPr>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