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87409c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87409c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8740991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8740991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68740991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68740991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8740991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8740991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8740991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8740991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687409ca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687409ca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8740991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68740991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8740991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8740991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68740991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68740991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87409c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87409c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8740991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8740991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68740991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68740991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8740991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8740991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8740991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8740991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68740991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68740991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68740991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68740991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68740991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68740991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68740991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68740991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6874099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6874099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francescocastelli/aa-project" TargetMode="External"/><Relationship Id="rId4" Type="http://schemas.openxmlformats.org/officeDocument/2006/relationships/hyperlink" Target="https://en.wikipedia.org/wiki/Erd%C5%91s%E2%80%93R%C3%A9nyi_mode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761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latin typeface="Roboto"/>
                <a:ea typeface="Roboto"/>
                <a:cs typeface="Roboto"/>
                <a:sym typeface="Roboto"/>
              </a:rPr>
              <a:t>Advanced Algorithms Project</a:t>
            </a:r>
            <a:endParaRPr sz="4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Algorithmic aspect of vertex elimination on graphs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12">
                <a:latin typeface="Roboto"/>
                <a:ea typeface="Roboto"/>
                <a:cs typeface="Roboto"/>
                <a:sym typeface="Roboto"/>
              </a:rPr>
              <a:t>Donald J. Rose - R. Endre Tarjan</a:t>
            </a:r>
            <a:endParaRPr sz="171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267225" y="4608700"/>
            <a:ext cx="274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Castelli Francesco - 10563276</a:t>
            </a:r>
            <a:endParaRPr sz="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7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 B</a:t>
            </a:r>
            <a:r>
              <a:rPr lang="it">
                <a:latin typeface="Roboto"/>
                <a:ea typeface="Roboto"/>
                <a:cs typeface="Roboto"/>
                <a:sym typeface="Roboto"/>
              </a:rPr>
              <a:t>enchmark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60739" t="22857"/>
          <a:stretch/>
        </p:blipFill>
        <p:spPr>
          <a:xfrm>
            <a:off x="420550" y="893925"/>
            <a:ext cx="3327048" cy="3677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22"/>
          <p:cNvSpPr txBox="1"/>
          <p:nvPr/>
        </p:nvSpPr>
        <p:spPr>
          <a:xfrm>
            <a:off x="420575" y="4571250"/>
            <a:ext cx="3327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Time complexity: 1.20 * f(N), where N is n*e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RMS: 13%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 b="17928" l="0" r="60355" t="40054"/>
          <a:stretch/>
        </p:blipFill>
        <p:spPr>
          <a:xfrm>
            <a:off x="4484475" y="893925"/>
            <a:ext cx="3760248" cy="2241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8" name="Google Shape;118;p22"/>
          <p:cNvGrpSpPr/>
          <p:nvPr/>
        </p:nvGrpSpPr>
        <p:grpSpPr>
          <a:xfrm>
            <a:off x="4780200" y="3108075"/>
            <a:ext cx="3712100" cy="461700"/>
            <a:chOff x="4780200" y="3108075"/>
            <a:chExt cx="3712100" cy="461700"/>
          </a:xfrm>
        </p:grpSpPr>
        <p:sp>
          <p:nvSpPr>
            <p:cNvPr id="119" name="Google Shape;119;p22"/>
            <p:cNvSpPr txBox="1"/>
            <p:nvPr/>
          </p:nvSpPr>
          <p:spPr>
            <a:xfrm>
              <a:off x="4780200" y="3108075"/>
              <a:ext cx="438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e=74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0" name="Google Shape;120;p22"/>
            <p:cNvSpPr txBox="1"/>
            <p:nvPr/>
          </p:nvSpPr>
          <p:spPr>
            <a:xfrm>
              <a:off x="6065350" y="3108075"/>
              <a:ext cx="59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e=62260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1" name="Google Shape;121;p22"/>
            <p:cNvSpPr txBox="1"/>
            <p:nvPr/>
          </p:nvSpPr>
          <p:spPr>
            <a:xfrm>
              <a:off x="7510100" y="3108075"/>
              <a:ext cx="73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n=1000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e=428294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22" name="Google Shape;122;p22"/>
            <p:cNvCxnSpPr>
              <a:stCxn id="119" idx="3"/>
              <a:endCxn id="120" idx="1"/>
            </p:cNvCxnSpPr>
            <p:nvPr/>
          </p:nvCxnSpPr>
          <p:spPr>
            <a:xfrm>
              <a:off x="5219100" y="3338925"/>
              <a:ext cx="84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22"/>
            <p:cNvCxnSpPr>
              <a:stCxn id="120" idx="3"/>
              <a:endCxn id="121" idx="1"/>
            </p:cNvCxnSpPr>
            <p:nvPr/>
          </p:nvCxnSpPr>
          <p:spPr>
            <a:xfrm>
              <a:off x="6663850" y="3338925"/>
              <a:ext cx="84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22"/>
            <p:cNvCxnSpPr>
              <a:stCxn id="121" idx="3"/>
            </p:cNvCxnSpPr>
            <p:nvPr/>
          </p:nvCxnSpPr>
          <p:spPr>
            <a:xfrm flipH="1" rot="10800000">
              <a:off x="8244800" y="3335025"/>
              <a:ext cx="2475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5" name="Google Shape;125;p22"/>
          <p:cNvSpPr txBox="1"/>
          <p:nvPr/>
        </p:nvSpPr>
        <p:spPr>
          <a:xfrm>
            <a:off x="4717750" y="3651325"/>
            <a:ext cx="3293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LEXM run multiple times over graphs </a:t>
            </a: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 n and e increasing both with a constant factor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Space complexity: linear in n+e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Generate a perfect ordering for a graph G, if G has any perfect ordering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Assign the empty label to all the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For i=n step -1 until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Select an unnumbered vertex with largest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Assign to v the order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Update2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 Update2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Perfect elimination graph, the fill-in set is empty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Lemma 6, pag 18: the label of a vertex can simply be found from its monotonely adjacent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Update is simpler: 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For each unnumbered vertex w adjacent to v, add the order of v to label of 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Based on a particular data structure: List of sets where each set is a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Assign vertices to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Labels are kept in lexicographic order from highest to lowest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When a new node is numbered we move all the adjacent nodes to a new set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Iterates over all the nodes (n) and for each node goes through the adjacent list of it. This means that in total goes through all the edges (e):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Time complexity: O( n+e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number of nodes in the data structure is the number of labels, and we can add a new label every time we iterate an adjacent list: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Space complexity: O( n+e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19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LEXP Benchmark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62082" t="22112"/>
          <a:stretch/>
        </p:blipFill>
        <p:spPr>
          <a:xfrm>
            <a:off x="335500" y="770200"/>
            <a:ext cx="3373402" cy="38977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7"/>
          <p:cNvSpPr txBox="1"/>
          <p:nvPr/>
        </p:nvSpPr>
        <p:spPr>
          <a:xfrm>
            <a:off x="257750" y="4607150"/>
            <a:ext cx="352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Time complexity: 208.29 * f(N), where N is n+e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RMS: 8%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4">
            <a:alphaModFix/>
          </a:blip>
          <a:srcRect b="16164" l="0" r="61068" t="43089"/>
          <a:stretch/>
        </p:blipFill>
        <p:spPr>
          <a:xfrm>
            <a:off x="4466413" y="770200"/>
            <a:ext cx="4058866" cy="23894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58" name="Google Shape;158;p27"/>
          <p:cNvGrpSpPr/>
          <p:nvPr/>
        </p:nvGrpSpPr>
        <p:grpSpPr>
          <a:xfrm>
            <a:off x="5120200" y="3104650"/>
            <a:ext cx="3712100" cy="461700"/>
            <a:chOff x="4780200" y="3108075"/>
            <a:chExt cx="3712100" cy="461700"/>
          </a:xfrm>
        </p:grpSpPr>
        <p:sp>
          <p:nvSpPr>
            <p:cNvPr id="159" name="Google Shape;159;p27"/>
            <p:cNvSpPr txBox="1"/>
            <p:nvPr/>
          </p:nvSpPr>
          <p:spPr>
            <a:xfrm>
              <a:off x="4780200" y="3108075"/>
              <a:ext cx="438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e=68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0" name="Google Shape;160;p27"/>
            <p:cNvSpPr txBox="1"/>
            <p:nvPr/>
          </p:nvSpPr>
          <p:spPr>
            <a:xfrm>
              <a:off x="6065350" y="3108075"/>
              <a:ext cx="598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e=62400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1" name="Google Shape;161;p27"/>
            <p:cNvSpPr txBox="1"/>
            <p:nvPr/>
          </p:nvSpPr>
          <p:spPr>
            <a:xfrm>
              <a:off x="7510100" y="3108075"/>
              <a:ext cx="73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n=1000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e=428509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62" name="Google Shape;162;p27"/>
            <p:cNvCxnSpPr>
              <a:stCxn id="159" idx="3"/>
              <a:endCxn id="160" idx="1"/>
            </p:cNvCxnSpPr>
            <p:nvPr/>
          </p:nvCxnSpPr>
          <p:spPr>
            <a:xfrm>
              <a:off x="5219100" y="3338925"/>
              <a:ext cx="84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7"/>
            <p:cNvCxnSpPr>
              <a:stCxn id="160" idx="3"/>
              <a:endCxn id="161" idx="1"/>
            </p:cNvCxnSpPr>
            <p:nvPr/>
          </p:nvCxnSpPr>
          <p:spPr>
            <a:xfrm>
              <a:off x="6663850" y="3338925"/>
              <a:ext cx="84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27"/>
            <p:cNvCxnSpPr>
              <a:stCxn id="161" idx="3"/>
            </p:cNvCxnSpPr>
            <p:nvPr/>
          </p:nvCxnSpPr>
          <p:spPr>
            <a:xfrm flipH="1" rot="10800000">
              <a:off x="8244800" y="3335025"/>
              <a:ext cx="2475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5" name="Google Shape;165;p27"/>
          <p:cNvSpPr txBox="1"/>
          <p:nvPr/>
        </p:nvSpPr>
        <p:spPr>
          <a:xfrm>
            <a:off x="4849000" y="3682775"/>
            <a:ext cx="329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LEXP run multiple times over graphs with n and e increasing both with a constant factor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Space complexity: linear in n+e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Compute the fill-in set of an ordered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For i = 1 step 1 until n-1: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Select the current vertex v based on the order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Selected the vertex m(v) with the minimum order among the monotonely adjacent set of v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AutoNum type="alphaLcPeriod"/>
            </a:pPr>
            <a:r>
              <a:rPr lang="it" sz="1500"/>
              <a:t>For all w that are monotonely adjacent to v and different from m(v):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AutoNum type="romanLcPeriod"/>
            </a:pPr>
            <a:r>
              <a:rPr lang="it" sz="1500"/>
              <a:t>Add w to the adjacent set of m(v)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We need to ensure that every time statement add is executed, the adjacent list of v is free of redundancies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FILL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Lemma 4, pag 11: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G*, v-&gt;- w implies m(v) = w or m(v) -&gt;- 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/>
              <a:t>where m(v) is the vertex with minimum order among the ones monotonely adjacent to v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FILL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Number of nodes added is limited by the size of the adjacent set (no duplicates)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Total number of additions is bounded by total number of edges in the final graph (e’):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Time complexity: O( n+e’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Space complexity: O( n+e’ 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20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Benchmark results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3">
            <a:alphaModFix/>
          </a:blip>
          <a:srcRect b="0" l="0" r="56876" t="22318"/>
          <a:stretch/>
        </p:blipFill>
        <p:spPr>
          <a:xfrm>
            <a:off x="311700" y="777050"/>
            <a:ext cx="3854650" cy="3905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31"/>
          <p:cNvSpPr txBox="1"/>
          <p:nvPr/>
        </p:nvSpPr>
        <p:spPr>
          <a:xfrm>
            <a:off x="402150" y="4600275"/>
            <a:ext cx="352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Time complexity: 31.69 * f(N), where N is n+e’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RMS: 14%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4">
            <a:alphaModFix/>
          </a:blip>
          <a:srcRect b="4429" l="0" r="61012" t="54635"/>
          <a:stretch/>
        </p:blipFill>
        <p:spPr>
          <a:xfrm>
            <a:off x="4861975" y="777050"/>
            <a:ext cx="3970325" cy="23447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92" name="Google Shape;192;p31"/>
          <p:cNvGrpSpPr/>
          <p:nvPr/>
        </p:nvGrpSpPr>
        <p:grpSpPr>
          <a:xfrm>
            <a:off x="5198500" y="3121850"/>
            <a:ext cx="3791950" cy="461700"/>
            <a:chOff x="4700350" y="3108075"/>
            <a:chExt cx="3791950" cy="461700"/>
          </a:xfrm>
        </p:grpSpPr>
        <p:sp>
          <p:nvSpPr>
            <p:cNvPr id="193" name="Google Shape;193;p31"/>
            <p:cNvSpPr txBox="1"/>
            <p:nvPr/>
          </p:nvSpPr>
          <p:spPr>
            <a:xfrm>
              <a:off x="4700350" y="3108075"/>
              <a:ext cx="51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e’=316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94" name="Google Shape;194;p31"/>
            <p:cNvSpPr txBox="1"/>
            <p:nvPr/>
          </p:nvSpPr>
          <p:spPr>
            <a:xfrm>
              <a:off x="6006875" y="3108075"/>
              <a:ext cx="73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n=500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e’=123543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95" name="Google Shape;195;p31"/>
            <p:cNvSpPr txBox="1"/>
            <p:nvPr/>
          </p:nvSpPr>
          <p:spPr>
            <a:xfrm>
              <a:off x="7510100" y="3108075"/>
              <a:ext cx="73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n=1000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e’=450733</a:t>
              </a:r>
              <a:endParaRPr sz="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196" name="Google Shape;196;p31"/>
            <p:cNvCxnSpPr>
              <a:stCxn id="193" idx="3"/>
              <a:endCxn id="194" idx="1"/>
            </p:cNvCxnSpPr>
            <p:nvPr/>
          </p:nvCxnSpPr>
          <p:spPr>
            <a:xfrm>
              <a:off x="5219050" y="3338925"/>
              <a:ext cx="787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31"/>
            <p:cNvCxnSpPr>
              <a:stCxn id="194" idx="3"/>
              <a:endCxn id="195" idx="1"/>
            </p:cNvCxnSpPr>
            <p:nvPr/>
          </p:nvCxnSpPr>
          <p:spPr>
            <a:xfrm>
              <a:off x="6741575" y="3338925"/>
              <a:ext cx="768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31"/>
            <p:cNvCxnSpPr>
              <a:stCxn id="195" idx="3"/>
            </p:cNvCxnSpPr>
            <p:nvPr/>
          </p:nvCxnSpPr>
          <p:spPr>
            <a:xfrm flipH="1" rot="10800000">
              <a:off x="8244800" y="3335025"/>
              <a:ext cx="2475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99" name="Google Shape;199;p31"/>
          <p:cNvSpPr txBox="1"/>
          <p:nvPr/>
        </p:nvSpPr>
        <p:spPr>
          <a:xfrm>
            <a:off x="5200288" y="3697600"/>
            <a:ext cx="329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FILL</a:t>
            </a: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run multiple times over graphs </a:t>
            </a: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with n and e’ increasing both with a constant factor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Space complexity: linear in n+e’</a:t>
            </a:r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Abstract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Graph elimination process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Two new algorithms for finding minimal and perfect elimination orders (LEXM and LEXP)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One algorithm for computing the fill-in edges given an ordering (FILL)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2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Code and references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914550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https://github.com/francescocastelli/aa-project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Benchmarks: Google benchmarks and Valgrind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Tests: Google tests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Graph: My implementation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Random graph generation: </a:t>
            </a:r>
            <a:r>
              <a:rPr lang="it" u="sng">
                <a:solidFill>
                  <a:schemeClr val="hlink"/>
                </a:solidFill>
                <a:hlinkClick r:id="rId4"/>
              </a:rPr>
              <a:t>Erdős–Rényi model - Wikipedia</a:t>
            </a:r>
            <a:r>
              <a:rPr lang="it"/>
              <a:t> , second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Graph elimination process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Sequence of v-elimination graphs G</a:t>
            </a:r>
            <a:r>
              <a:rPr baseline="-25000" lang="it" sz="15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 following the order α of the graph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aseline="-25000" lang="it" sz="1500"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  may introduce new edges in the graph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The fill-in set of G ( F(G</a:t>
            </a:r>
            <a:r>
              <a:rPr baseline="-25000" lang="it" sz="1500"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) ) is the set of all the edges added during each step of the elimination process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it" sz="1500">
                <a:latin typeface="Roboto"/>
                <a:ea typeface="Roboto"/>
                <a:cs typeface="Roboto"/>
                <a:sym typeface="Roboto"/>
              </a:rPr>
              <a:t>Goal: minimize the fill-in set in order to make the elimination process faster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700">
                <a:latin typeface="Roboto"/>
                <a:ea typeface="Roboto"/>
                <a:cs typeface="Roboto"/>
                <a:sym typeface="Roboto"/>
              </a:rPr>
              <a:t>Graph ordering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Perfect elimination ordering: fill-in set empty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Minimal elimination ordering: no other ordering β satisfies 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F(G</a:t>
            </a:r>
            <a:r>
              <a:rPr baseline="-25000" lang="it"/>
              <a:t>β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/>
              <a:t> C 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F(G</a:t>
            </a:r>
            <a:r>
              <a:rPr baseline="-25000" lang="it" sz="1500"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it" sz="1500"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If a graph is a perfect elimination graph, any minimal ordering is perfect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LEXM and LEXP do so by using a lexicographic 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Lexicographic search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Vertices numbered from n to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Each vertex has an associated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Label is a set of numbers from 1 to n, organized in decreasing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We can define </a:t>
            </a:r>
            <a:r>
              <a:rPr lang="it"/>
              <a:t>precedences</a:t>
            </a:r>
            <a:r>
              <a:rPr lang="it"/>
              <a:t> between labels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Find a minimal ordering for any graph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Assign the empty label to all the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For i=n step -1 until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Select an unnumbered vertex with largest label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Assign to v the order 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it"/>
              <a:t>Update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 Update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Finds all the vertices w connected with v through chains with these 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 the vertices on the chain are unnumbered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 the vertices on the chain have a label which is less than the label of 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Add the order i to the labels of all the 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Necessary condition because we are trying to find minimal orderings, and so fill-in edges may be present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 Implementation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Associate to each vertex an integer number ( label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Labels are between 1 and k, where k is the number of distinct labels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Unnumbered vertices are kept in labels order, so we can alway take the one with highest label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First search though the adjacent set of v, then extend the search and increase label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Sort the unnumbered vertices by labels and re-define 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Roboto"/>
                <a:ea typeface="Roboto"/>
                <a:cs typeface="Roboto"/>
                <a:sym typeface="Roboto"/>
              </a:rPr>
              <a:t>LEXM Analysis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Search is bounded by the number of edges (e) and is repeated for every node (n):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Time complexity: O( n*e 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Space complexity: O( n + e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