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  <p:embeddedFont>
      <p:font typeface="Average"/>
      <p:regular r:id="rId30"/>
    </p:embeddedFont>
    <p:embeddedFont>
      <p:font typeface="Oswald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swald-regular.fntdata"/><Relationship Id="rId30" Type="http://schemas.openxmlformats.org/officeDocument/2006/relationships/font" Target="fonts/Average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687409c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e687409c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e687409915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e687409915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687409915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e687409915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687409915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687409915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687409915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e687409915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687409ca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e687409ca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e687409915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e687409915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687409915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e687409915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687409915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e687409915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687409ca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687409ca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68740991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68740991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e687409915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e687409915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687409915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68740991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68740991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68740991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687409915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687409915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687409915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68740991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687409915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687409915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687409915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e687409915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687409915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e687409915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github.com/francescocastelli/aa-projec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76125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4000">
                <a:latin typeface="Roboto"/>
                <a:ea typeface="Roboto"/>
                <a:cs typeface="Roboto"/>
                <a:sym typeface="Roboto"/>
              </a:rPr>
              <a:t>Advanced Algorithms Project</a:t>
            </a:r>
            <a:endParaRPr sz="4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Algorithmic aspect of vertex elimination on graphs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6267225" y="4608700"/>
            <a:ext cx="2744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Castelli Francesco - 10563276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273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LEXM B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enchmark results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5" name="Google Shape;115;p22"/>
          <p:cNvPicPr preferRelativeResize="0"/>
          <p:nvPr/>
        </p:nvPicPr>
        <p:blipFill rotWithShape="1">
          <a:blip r:embed="rId3">
            <a:alphaModFix/>
          </a:blip>
          <a:srcRect b="0" l="0" r="60739" t="22857"/>
          <a:stretch/>
        </p:blipFill>
        <p:spPr>
          <a:xfrm>
            <a:off x="420550" y="893925"/>
            <a:ext cx="3327048" cy="3677324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6" name="Google Shape;116;p22"/>
          <p:cNvSpPr txBox="1"/>
          <p:nvPr/>
        </p:nvSpPr>
        <p:spPr>
          <a:xfrm>
            <a:off x="420575" y="4571250"/>
            <a:ext cx="3327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Time complexity: 1.20 * f(N), where N is n*e</a:t>
            </a:r>
            <a:endParaRPr sz="13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RMS: 13%</a:t>
            </a:r>
            <a:endParaRPr sz="13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17" name="Google Shape;117;p22"/>
          <p:cNvPicPr preferRelativeResize="0"/>
          <p:nvPr/>
        </p:nvPicPr>
        <p:blipFill rotWithShape="1">
          <a:blip r:embed="rId4">
            <a:alphaModFix/>
          </a:blip>
          <a:srcRect b="17928" l="0" r="60355" t="40054"/>
          <a:stretch/>
        </p:blipFill>
        <p:spPr>
          <a:xfrm>
            <a:off x="4484475" y="893925"/>
            <a:ext cx="3760248" cy="22416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118" name="Google Shape;118;p22"/>
          <p:cNvGrpSpPr/>
          <p:nvPr/>
        </p:nvGrpSpPr>
        <p:grpSpPr>
          <a:xfrm>
            <a:off x="4780200" y="3108075"/>
            <a:ext cx="3712100" cy="461700"/>
            <a:chOff x="4780200" y="3108075"/>
            <a:chExt cx="3712100" cy="461700"/>
          </a:xfrm>
        </p:grpSpPr>
        <p:sp>
          <p:nvSpPr>
            <p:cNvPr id="119" name="Google Shape;119;p22"/>
            <p:cNvSpPr txBox="1"/>
            <p:nvPr/>
          </p:nvSpPr>
          <p:spPr>
            <a:xfrm>
              <a:off x="4780200" y="3108075"/>
              <a:ext cx="4389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900">
                  <a:solidFill>
                    <a:schemeClr val="accent3"/>
                  </a:solidFill>
                  <a:latin typeface="Average"/>
                  <a:ea typeface="Average"/>
                  <a:cs typeface="Average"/>
                  <a:sym typeface="Average"/>
                </a:rPr>
                <a:t>n=50</a:t>
              </a:r>
              <a:endParaRPr sz="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900">
                  <a:solidFill>
                    <a:schemeClr val="accent3"/>
                  </a:solidFill>
                  <a:latin typeface="Average"/>
                  <a:ea typeface="Average"/>
                  <a:cs typeface="Average"/>
                  <a:sym typeface="Average"/>
                </a:rPr>
                <a:t>e=74</a:t>
              </a:r>
              <a:endParaRPr sz="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120" name="Google Shape;120;p22"/>
            <p:cNvSpPr txBox="1"/>
            <p:nvPr/>
          </p:nvSpPr>
          <p:spPr>
            <a:xfrm>
              <a:off x="6065350" y="3108075"/>
              <a:ext cx="598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900">
                  <a:solidFill>
                    <a:schemeClr val="accent3"/>
                  </a:solidFill>
                  <a:latin typeface="Average"/>
                  <a:ea typeface="Average"/>
                  <a:cs typeface="Average"/>
                  <a:sym typeface="Average"/>
                </a:rPr>
                <a:t>n=500</a:t>
              </a:r>
              <a:endParaRPr sz="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900">
                  <a:solidFill>
                    <a:schemeClr val="accent3"/>
                  </a:solidFill>
                  <a:latin typeface="Average"/>
                  <a:ea typeface="Average"/>
                  <a:cs typeface="Average"/>
                  <a:sym typeface="Average"/>
                </a:rPr>
                <a:t>e=62260</a:t>
              </a:r>
              <a:endParaRPr sz="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121" name="Google Shape;121;p22"/>
            <p:cNvSpPr txBox="1"/>
            <p:nvPr/>
          </p:nvSpPr>
          <p:spPr>
            <a:xfrm>
              <a:off x="7510100" y="3108075"/>
              <a:ext cx="734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900">
                  <a:solidFill>
                    <a:schemeClr val="accent3"/>
                  </a:solidFill>
                  <a:latin typeface="Average"/>
                  <a:ea typeface="Average"/>
                  <a:cs typeface="Average"/>
                  <a:sym typeface="Average"/>
                </a:rPr>
                <a:t>n=1000</a:t>
              </a:r>
              <a:endParaRPr sz="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900">
                  <a:solidFill>
                    <a:schemeClr val="accent3"/>
                  </a:solidFill>
                  <a:latin typeface="Average"/>
                  <a:ea typeface="Average"/>
                  <a:cs typeface="Average"/>
                  <a:sym typeface="Average"/>
                </a:rPr>
                <a:t>e=428294</a:t>
              </a:r>
              <a:endParaRPr sz="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cxnSp>
          <p:nvCxnSpPr>
            <p:cNvPr id="122" name="Google Shape;122;p22"/>
            <p:cNvCxnSpPr>
              <a:stCxn id="119" idx="3"/>
              <a:endCxn id="120" idx="1"/>
            </p:cNvCxnSpPr>
            <p:nvPr/>
          </p:nvCxnSpPr>
          <p:spPr>
            <a:xfrm>
              <a:off x="5219100" y="3338925"/>
              <a:ext cx="846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" name="Google Shape;123;p22"/>
            <p:cNvCxnSpPr>
              <a:stCxn id="120" idx="3"/>
              <a:endCxn id="121" idx="1"/>
            </p:cNvCxnSpPr>
            <p:nvPr/>
          </p:nvCxnSpPr>
          <p:spPr>
            <a:xfrm>
              <a:off x="6663850" y="3338925"/>
              <a:ext cx="846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" name="Google Shape;124;p22"/>
            <p:cNvCxnSpPr>
              <a:stCxn id="121" idx="3"/>
            </p:cNvCxnSpPr>
            <p:nvPr/>
          </p:nvCxnSpPr>
          <p:spPr>
            <a:xfrm flipH="1" rot="10800000">
              <a:off x="8244800" y="3335025"/>
              <a:ext cx="247500" cy="3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25" name="Google Shape;125;p22"/>
          <p:cNvSpPr txBox="1"/>
          <p:nvPr/>
        </p:nvSpPr>
        <p:spPr>
          <a:xfrm>
            <a:off x="4717750" y="3651325"/>
            <a:ext cx="32937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LEXM run multiple times over graphs </a:t>
            </a:r>
            <a:r>
              <a:rPr lang="it"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with n and e increasing both with a constant factor</a:t>
            </a:r>
            <a:endParaRPr sz="13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Space complexity: linear in n+e</a:t>
            </a:r>
            <a:endParaRPr sz="13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LEXP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Generate a perfect ordering for a graph G, if G has any perfect ordering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Assign the empty label to all the nodes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For i=n step -1 until 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it"/>
              <a:t>Select an unnumbered vertex with largest label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it"/>
              <a:t>Assign to v the order 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it"/>
              <a:t>Update2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LEXP Update2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Perfect elimination graph, the fill-in set is empty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Lemma 6, pag 18: the label of a vertex can simply be found from its monotonely adjacent set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Update is simpler: </a:t>
            </a:r>
            <a:endParaRPr/>
          </a:p>
          <a:p>
            <a:pPr indent="0" lvl="0" marL="45720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For each unnumbered vertex w adjacent to v, add the order of v to label of w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LEXP Implementation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Based on a particular data structure: List of sets where each set is a label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Assign vertices to labels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Labels are kept in lexicographic order from highest to lowest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When a new node is numbered we move all the adjacent nodes to a new set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LEXP Analysis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Iterates over all the nodes (n) and for each node goes through the adjacent list of it. This means that in total goes through all the edges (e): 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Time complexity: O( n+e 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The number of nodes in the data structure is the number of labels, and we can add a new label every time we iterate an adjacent list: 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Space complexity: O( n+e 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311700" y="197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LEXP Benchmark results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5" name="Google Shape;155;p27"/>
          <p:cNvPicPr preferRelativeResize="0"/>
          <p:nvPr/>
        </p:nvPicPr>
        <p:blipFill rotWithShape="1">
          <a:blip r:embed="rId3">
            <a:alphaModFix/>
          </a:blip>
          <a:srcRect b="0" l="0" r="62082" t="22112"/>
          <a:stretch/>
        </p:blipFill>
        <p:spPr>
          <a:xfrm>
            <a:off x="335500" y="770200"/>
            <a:ext cx="3373402" cy="3897774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6" name="Google Shape;156;p27"/>
          <p:cNvSpPr txBox="1"/>
          <p:nvPr/>
        </p:nvSpPr>
        <p:spPr>
          <a:xfrm>
            <a:off x="257750" y="4607150"/>
            <a:ext cx="3528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Time complexity: 208.29 * f(N), where N is n+e</a:t>
            </a:r>
            <a:endParaRPr sz="13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RMS: 8%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57" name="Google Shape;157;p27"/>
          <p:cNvPicPr preferRelativeResize="0"/>
          <p:nvPr/>
        </p:nvPicPr>
        <p:blipFill rotWithShape="1">
          <a:blip r:embed="rId4">
            <a:alphaModFix/>
          </a:blip>
          <a:srcRect b="16164" l="0" r="61068" t="43089"/>
          <a:stretch/>
        </p:blipFill>
        <p:spPr>
          <a:xfrm>
            <a:off x="4466413" y="770200"/>
            <a:ext cx="4058866" cy="2389476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158" name="Google Shape;158;p27"/>
          <p:cNvGrpSpPr/>
          <p:nvPr/>
        </p:nvGrpSpPr>
        <p:grpSpPr>
          <a:xfrm>
            <a:off x="5120200" y="3104650"/>
            <a:ext cx="3712100" cy="461700"/>
            <a:chOff x="4780200" y="3108075"/>
            <a:chExt cx="3712100" cy="461700"/>
          </a:xfrm>
        </p:grpSpPr>
        <p:sp>
          <p:nvSpPr>
            <p:cNvPr id="159" name="Google Shape;159;p27"/>
            <p:cNvSpPr txBox="1"/>
            <p:nvPr/>
          </p:nvSpPr>
          <p:spPr>
            <a:xfrm>
              <a:off x="4780200" y="3108075"/>
              <a:ext cx="4389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900">
                  <a:solidFill>
                    <a:schemeClr val="accent3"/>
                  </a:solidFill>
                  <a:latin typeface="Average"/>
                  <a:ea typeface="Average"/>
                  <a:cs typeface="Average"/>
                  <a:sym typeface="Average"/>
                </a:rPr>
                <a:t>n=50</a:t>
              </a:r>
              <a:endParaRPr sz="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900">
                  <a:solidFill>
                    <a:schemeClr val="accent3"/>
                  </a:solidFill>
                  <a:latin typeface="Average"/>
                  <a:ea typeface="Average"/>
                  <a:cs typeface="Average"/>
                  <a:sym typeface="Average"/>
                </a:rPr>
                <a:t>e=68</a:t>
              </a:r>
              <a:endParaRPr sz="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160" name="Google Shape;160;p27"/>
            <p:cNvSpPr txBox="1"/>
            <p:nvPr/>
          </p:nvSpPr>
          <p:spPr>
            <a:xfrm>
              <a:off x="6065350" y="3108075"/>
              <a:ext cx="598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900">
                  <a:solidFill>
                    <a:schemeClr val="accent3"/>
                  </a:solidFill>
                  <a:latin typeface="Average"/>
                  <a:ea typeface="Average"/>
                  <a:cs typeface="Average"/>
                  <a:sym typeface="Average"/>
                </a:rPr>
                <a:t>n=500</a:t>
              </a:r>
              <a:endParaRPr sz="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900">
                  <a:solidFill>
                    <a:schemeClr val="accent3"/>
                  </a:solidFill>
                  <a:latin typeface="Average"/>
                  <a:ea typeface="Average"/>
                  <a:cs typeface="Average"/>
                  <a:sym typeface="Average"/>
                </a:rPr>
                <a:t>e=62400</a:t>
              </a:r>
              <a:endParaRPr sz="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161" name="Google Shape;161;p27"/>
            <p:cNvSpPr txBox="1"/>
            <p:nvPr/>
          </p:nvSpPr>
          <p:spPr>
            <a:xfrm>
              <a:off x="7510100" y="3108075"/>
              <a:ext cx="734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900">
                  <a:solidFill>
                    <a:schemeClr val="accent3"/>
                  </a:solidFill>
                  <a:latin typeface="Average"/>
                  <a:ea typeface="Average"/>
                  <a:cs typeface="Average"/>
                  <a:sym typeface="Average"/>
                </a:rPr>
                <a:t>n=1000</a:t>
              </a:r>
              <a:endParaRPr sz="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900">
                  <a:solidFill>
                    <a:schemeClr val="accent3"/>
                  </a:solidFill>
                  <a:latin typeface="Average"/>
                  <a:ea typeface="Average"/>
                  <a:cs typeface="Average"/>
                  <a:sym typeface="Average"/>
                </a:rPr>
                <a:t>e=428509</a:t>
              </a:r>
              <a:endParaRPr sz="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cxnSp>
          <p:nvCxnSpPr>
            <p:cNvPr id="162" name="Google Shape;162;p27"/>
            <p:cNvCxnSpPr>
              <a:stCxn id="159" idx="3"/>
              <a:endCxn id="160" idx="1"/>
            </p:cNvCxnSpPr>
            <p:nvPr/>
          </p:nvCxnSpPr>
          <p:spPr>
            <a:xfrm>
              <a:off x="5219100" y="3338925"/>
              <a:ext cx="846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" name="Google Shape;163;p27"/>
            <p:cNvCxnSpPr>
              <a:stCxn id="160" idx="3"/>
              <a:endCxn id="161" idx="1"/>
            </p:cNvCxnSpPr>
            <p:nvPr/>
          </p:nvCxnSpPr>
          <p:spPr>
            <a:xfrm>
              <a:off x="6663850" y="3338925"/>
              <a:ext cx="846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" name="Google Shape;164;p27"/>
            <p:cNvCxnSpPr>
              <a:stCxn id="161" idx="3"/>
            </p:cNvCxnSpPr>
            <p:nvPr/>
          </p:nvCxnSpPr>
          <p:spPr>
            <a:xfrm flipH="1" rot="10800000">
              <a:off x="8244800" y="3335025"/>
              <a:ext cx="247500" cy="3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65" name="Google Shape;165;p27"/>
          <p:cNvSpPr txBox="1"/>
          <p:nvPr/>
        </p:nvSpPr>
        <p:spPr>
          <a:xfrm>
            <a:off x="4849000" y="3682775"/>
            <a:ext cx="32937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LEXP run multiple times over graphs with n and e increasing both with a constant factor</a:t>
            </a:r>
            <a:endParaRPr sz="13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Space complexity: linear in n+e</a:t>
            </a:r>
            <a:endParaRPr sz="13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FILL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28"/>
          <p:cNvSpPr txBox="1"/>
          <p:nvPr>
            <p:ph idx="1" type="body"/>
          </p:nvPr>
        </p:nvSpPr>
        <p:spPr>
          <a:xfrm>
            <a:off x="311700" y="1152475"/>
            <a:ext cx="8520600" cy="3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Compute the fill-in set of an ordered graph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For i = 1 step 1 until n-1: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it" sz="1500"/>
              <a:t>Select the current vertex v based on the order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it" sz="1500"/>
              <a:t>Selected the vertex m(v) with the minimum order among the monotonely adjacent set of v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it" sz="1500"/>
              <a:t>For all w that are monotonely adjacent to v and different from m(v):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AutoNum type="romanLcPeriod"/>
            </a:pPr>
            <a:r>
              <a:rPr lang="it" sz="1500"/>
              <a:t>Add w to the adjacent set of m(v)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it" sz="1500"/>
              <a:t>We need to ensure that every time statement add is executed, the adjacent list of v is free of redundancies</a:t>
            </a:r>
            <a:endParaRPr sz="15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FILL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Lemma 4, pag 11: 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In G*, v-&gt;- w implies m(v) = w or m(v) -&gt;- 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700"/>
              <a:t>where m(v) is the vertex with minimum order among the ones monotonely adjacent to v</a:t>
            </a:r>
            <a:endParaRPr sz="17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FILL Analysis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Number of nodes added is limited by the size of the adjacent set (no duplicates)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Total number of additions is bounded by total number of edges in the final graph (e’):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Time complexity: O( n+e’ 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Space complexity: O( n+e’ 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/>
          <p:nvPr>
            <p:ph type="title"/>
          </p:nvPr>
        </p:nvSpPr>
        <p:spPr>
          <a:xfrm>
            <a:off x="311700" y="204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Benchmark results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9" name="Google Shape;189;p31"/>
          <p:cNvPicPr preferRelativeResize="0"/>
          <p:nvPr/>
        </p:nvPicPr>
        <p:blipFill rotWithShape="1">
          <a:blip r:embed="rId3">
            <a:alphaModFix/>
          </a:blip>
          <a:srcRect b="0" l="0" r="56876" t="22318"/>
          <a:stretch/>
        </p:blipFill>
        <p:spPr>
          <a:xfrm>
            <a:off x="311700" y="777050"/>
            <a:ext cx="3854650" cy="39057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0" name="Google Shape;190;p31"/>
          <p:cNvSpPr txBox="1"/>
          <p:nvPr/>
        </p:nvSpPr>
        <p:spPr>
          <a:xfrm>
            <a:off x="402150" y="4600275"/>
            <a:ext cx="3528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Time complexity: 31.69 * f(N), where N is n+e’</a:t>
            </a:r>
            <a:endParaRPr sz="13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RMS: 14%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91" name="Google Shape;191;p31"/>
          <p:cNvPicPr preferRelativeResize="0"/>
          <p:nvPr/>
        </p:nvPicPr>
        <p:blipFill rotWithShape="1">
          <a:blip r:embed="rId4">
            <a:alphaModFix/>
          </a:blip>
          <a:srcRect b="4429" l="0" r="61012" t="54635"/>
          <a:stretch/>
        </p:blipFill>
        <p:spPr>
          <a:xfrm>
            <a:off x="4861975" y="777050"/>
            <a:ext cx="3970325" cy="234479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192" name="Google Shape;192;p31"/>
          <p:cNvGrpSpPr/>
          <p:nvPr/>
        </p:nvGrpSpPr>
        <p:grpSpPr>
          <a:xfrm>
            <a:off x="5198500" y="3121850"/>
            <a:ext cx="3791950" cy="461700"/>
            <a:chOff x="4700350" y="3108075"/>
            <a:chExt cx="3791950" cy="461700"/>
          </a:xfrm>
        </p:grpSpPr>
        <p:sp>
          <p:nvSpPr>
            <p:cNvPr id="193" name="Google Shape;193;p31"/>
            <p:cNvSpPr txBox="1"/>
            <p:nvPr/>
          </p:nvSpPr>
          <p:spPr>
            <a:xfrm>
              <a:off x="4700350" y="3108075"/>
              <a:ext cx="518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900">
                  <a:solidFill>
                    <a:schemeClr val="accent3"/>
                  </a:solidFill>
                  <a:latin typeface="Average"/>
                  <a:ea typeface="Average"/>
                  <a:cs typeface="Average"/>
                  <a:sym typeface="Average"/>
                </a:rPr>
                <a:t>n=50</a:t>
              </a:r>
              <a:endParaRPr sz="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900">
                  <a:solidFill>
                    <a:schemeClr val="accent3"/>
                  </a:solidFill>
                  <a:latin typeface="Average"/>
                  <a:ea typeface="Average"/>
                  <a:cs typeface="Average"/>
                  <a:sym typeface="Average"/>
                </a:rPr>
                <a:t>e’=316</a:t>
              </a:r>
              <a:endParaRPr sz="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194" name="Google Shape;194;p31"/>
            <p:cNvSpPr txBox="1"/>
            <p:nvPr/>
          </p:nvSpPr>
          <p:spPr>
            <a:xfrm>
              <a:off x="6006875" y="3108075"/>
              <a:ext cx="734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900">
                  <a:solidFill>
                    <a:schemeClr val="accent3"/>
                  </a:solidFill>
                  <a:latin typeface="Average"/>
                  <a:ea typeface="Average"/>
                  <a:cs typeface="Average"/>
                  <a:sym typeface="Average"/>
                </a:rPr>
                <a:t>n=500</a:t>
              </a:r>
              <a:endParaRPr sz="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900">
                  <a:solidFill>
                    <a:schemeClr val="accent3"/>
                  </a:solidFill>
                  <a:latin typeface="Average"/>
                  <a:ea typeface="Average"/>
                  <a:cs typeface="Average"/>
                  <a:sym typeface="Average"/>
                </a:rPr>
                <a:t>e’=123543</a:t>
              </a:r>
              <a:endParaRPr sz="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195" name="Google Shape;195;p31"/>
            <p:cNvSpPr txBox="1"/>
            <p:nvPr/>
          </p:nvSpPr>
          <p:spPr>
            <a:xfrm>
              <a:off x="7510100" y="3108075"/>
              <a:ext cx="734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900">
                  <a:solidFill>
                    <a:schemeClr val="accent3"/>
                  </a:solidFill>
                  <a:latin typeface="Average"/>
                  <a:ea typeface="Average"/>
                  <a:cs typeface="Average"/>
                  <a:sym typeface="Average"/>
                </a:rPr>
                <a:t>n=1000</a:t>
              </a:r>
              <a:endParaRPr sz="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900">
                  <a:solidFill>
                    <a:schemeClr val="accent3"/>
                  </a:solidFill>
                  <a:latin typeface="Average"/>
                  <a:ea typeface="Average"/>
                  <a:cs typeface="Average"/>
                  <a:sym typeface="Average"/>
                </a:rPr>
                <a:t>e’=450733</a:t>
              </a:r>
              <a:endParaRPr sz="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cxnSp>
          <p:nvCxnSpPr>
            <p:cNvPr id="196" name="Google Shape;196;p31"/>
            <p:cNvCxnSpPr>
              <a:stCxn id="193" idx="3"/>
              <a:endCxn id="194" idx="1"/>
            </p:cNvCxnSpPr>
            <p:nvPr/>
          </p:nvCxnSpPr>
          <p:spPr>
            <a:xfrm>
              <a:off x="5219050" y="3338925"/>
              <a:ext cx="787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7" name="Google Shape;197;p31"/>
            <p:cNvCxnSpPr>
              <a:stCxn id="194" idx="3"/>
              <a:endCxn id="195" idx="1"/>
            </p:cNvCxnSpPr>
            <p:nvPr/>
          </p:nvCxnSpPr>
          <p:spPr>
            <a:xfrm>
              <a:off x="6741575" y="3338925"/>
              <a:ext cx="768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8" name="Google Shape;198;p31"/>
            <p:cNvCxnSpPr>
              <a:stCxn id="195" idx="3"/>
            </p:cNvCxnSpPr>
            <p:nvPr/>
          </p:nvCxnSpPr>
          <p:spPr>
            <a:xfrm flipH="1" rot="10800000">
              <a:off x="8244800" y="3335025"/>
              <a:ext cx="247500" cy="3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99" name="Google Shape;199;p31"/>
          <p:cNvSpPr txBox="1"/>
          <p:nvPr/>
        </p:nvSpPr>
        <p:spPr>
          <a:xfrm>
            <a:off x="5200288" y="3697600"/>
            <a:ext cx="32937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FILL</a:t>
            </a:r>
            <a:r>
              <a:rPr lang="it"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run multiple times over graphs </a:t>
            </a:r>
            <a:r>
              <a:rPr lang="it"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with n and e’ increasing both with a constant factor</a:t>
            </a:r>
            <a:endParaRPr sz="13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Space complexity: linear in n+e’</a:t>
            </a:r>
            <a:endParaRPr sz="13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Abstract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it" sz="1500">
                <a:latin typeface="Roboto"/>
                <a:ea typeface="Roboto"/>
                <a:cs typeface="Roboto"/>
                <a:sym typeface="Roboto"/>
              </a:rPr>
              <a:t>Graph elimination process 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it" sz="1500">
                <a:latin typeface="Roboto"/>
                <a:ea typeface="Roboto"/>
                <a:cs typeface="Roboto"/>
                <a:sym typeface="Roboto"/>
              </a:rPr>
              <a:t>Two new algorithms for finding minimal and perfect elimination orders (LEXM and LEXP)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it" sz="1500">
                <a:latin typeface="Roboto"/>
                <a:ea typeface="Roboto"/>
                <a:cs typeface="Roboto"/>
                <a:sym typeface="Roboto"/>
              </a:rPr>
              <a:t>One algorithm for computing the fill-in edges given an ordering (FILL)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Code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" name="Google Shape;205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u="sng">
                <a:solidFill>
                  <a:schemeClr val="hlink"/>
                </a:solidFill>
                <a:hlinkClick r:id="rId3"/>
              </a:rPr>
              <a:t>https://github.com/francescocastelli/aa-project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Benchmarks: Google benchmarks and Valgrind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Tests: Google tests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Graph: My implementation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Graph elimination process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it" sz="1500">
                <a:latin typeface="Roboto"/>
                <a:ea typeface="Roboto"/>
                <a:cs typeface="Roboto"/>
                <a:sym typeface="Roboto"/>
              </a:rPr>
              <a:t>Sequence of v-elimination graphs G</a:t>
            </a:r>
            <a:r>
              <a:rPr baseline="-25000" lang="it" sz="1500">
                <a:latin typeface="Roboto"/>
                <a:ea typeface="Roboto"/>
                <a:cs typeface="Roboto"/>
                <a:sym typeface="Roboto"/>
              </a:rPr>
              <a:t>v</a:t>
            </a:r>
            <a:r>
              <a:rPr lang="it" sz="1500">
                <a:latin typeface="Roboto"/>
                <a:ea typeface="Roboto"/>
                <a:cs typeface="Roboto"/>
                <a:sym typeface="Roboto"/>
              </a:rPr>
              <a:t> following the order α of the graph 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it" sz="1500">
                <a:latin typeface="Roboto"/>
                <a:ea typeface="Roboto"/>
                <a:cs typeface="Roboto"/>
                <a:sym typeface="Roboto"/>
              </a:rPr>
              <a:t>G</a:t>
            </a:r>
            <a:r>
              <a:rPr baseline="-25000" lang="it" sz="1500">
                <a:latin typeface="Roboto"/>
                <a:ea typeface="Roboto"/>
                <a:cs typeface="Roboto"/>
                <a:sym typeface="Roboto"/>
              </a:rPr>
              <a:t>v</a:t>
            </a:r>
            <a:r>
              <a:rPr lang="it" sz="1500">
                <a:latin typeface="Roboto"/>
                <a:ea typeface="Roboto"/>
                <a:cs typeface="Roboto"/>
                <a:sym typeface="Roboto"/>
              </a:rPr>
              <a:t>  may introduce new edges in the graph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it" sz="1500">
                <a:latin typeface="Roboto"/>
                <a:ea typeface="Roboto"/>
                <a:cs typeface="Roboto"/>
                <a:sym typeface="Roboto"/>
              </a:rPr>
              <a:t>The fill-in set of G ( F(G</a:t>
            </a:r>
            <a:r>
              <a:rPr baseline="-25000" lang="it" sz="1500">
                <a:latin typeface="Roboto"/>
                <a:ea typeface="Roboto"/>
                <a:cs typeface="Roboto"/>
                <a:sym typeface="Roboto"/>
              </a:rPr>
              <a:t>α</a:t>
            </a:r>
            <a:r>
              <a:rPr lang="it" sz="1500">
                <a:latin typeface="Roboto"/>
                <a:ea typeface="Roboto"/>
                <a:cs typeface="Roboto"/>
                <a:sym typeface="Roboto"/>
              </a:rPr>
              <a:t>) ) is the set of all the edges added during each step of the elimination process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it" sz="1500">
                <a:latin typeface="Roboto"/>
                <a:ea typeface="Roboto"/>
                <a:cs typeface="Roboto"/>
                <a:sym typeface="Roboto"/>
              </a:rPr>
              <a:t>Goal: minimize the fill-in set in order to make the elimination process faster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700">
                <a:latin typeface="Roboto"/>
                <a:ea typeface="Roboto"/>
                <a:cs typeface="Roboto"/>
                <a:sym typeface="Roboto"/>
              </a:rPr>
              <a:t>Graph ordering</a:t>
            </a:r>
            <a:endParaRPr sz="2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Perfect elimination ordering: fill-in set empty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Minimal elimination ordering: no other ordering β satisfies </a:t>
            </a:r>
            <a:r>
              <a:rPr lang="it" sz="1500">
                <a:latin typeface="Roboto"/>
                <a:ea typeface="Roboto"/>
                <a:cs typeface="Roboto"/>
                <a:sym typeface="Roboto"/>
              </a:rPr>
              <a:t>F(G</a:t>
            </a:r>
            <a:r>
              <a:rPr baseline="-25000" lang="it"/>
              <a:t>β</a:t>
            </a:r>
            <a:r>
              <a:rPr lang="it" sz="1500"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it"/>
              <a:t> C </a:t>
            </a:r>
            <a:r>
              <a:rPr lang="it" sz="1500">
                <a:latin typeface="Roboto"/>
                <a:ea typeface="Roboto"/>
                <a:cs typeface="Roboto"/>
                <a:sym typeface="Roboto"/>
              </a:rPr>
              <a:t>F(G</a:t>
            </a:r>
            <a:r>
              <a:rPr baseline="-25000" lang="it" sz="1500">
                <a:latin typeface="Roboto"/>
                <a:ea typeface="Roboto"/>
                <a:cs typeface="Roboto"/>
                <a:sym typeface="Roboto"/>
              </a:rPr>
              <a:t>α</a:t>
            </a:r>
            <a:r>
              <a:rPr lang="it" sz="1500"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it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If a graph is a perfect elimination graph, any minimal ordering is perfect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LEXM and LEXP do so by using a lexicographic search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Lexicographic search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Vertices numbered from n to 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Each vertex has an associated label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Label is a set of numbers from 1 to n, organized in decreasing order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We can define </a:t>
            </a:r>
            <a:r>
              <a:rPr lang="it"/>
              <a:t>precedences</a:t>
            </a:r>
            <a:r>
              <a:rPr lang="it"/>
              <a:t> between labels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LEXM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Find a minimal ordering for any graph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Assign the empty label to all the nodes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For i=n step -1 until 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it"/>
              <a:t>Select an unnumbered vertex with largest label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it"/>
              <a:t>Assign to v the order 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it"/>
              <a:t>Update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LEXM Update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Finds all the vertices w connected with v through chains with these properties: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All the vertices on the chain are unnumbered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All the vertices on the chain have a label which is less than the label of 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Add the order i to the labels of all the 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Necessary condition because we are trying to find minimal orderings, and so fill-in edges may be present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LEXM Implementation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8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Associate to each vertex an integer number ( label 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Labels are between 1 and k, where k is the number of distinct labels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Unnumbered vertices are kept in labels order, so we can alway take the one with highest label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First search though the adjacent set of v, then extend the search and increase label value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Sort the unnumbered vertices by labels and re-define 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LEXM Analysis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Search is bounded by the number of edges (e) and is repeated for every node (n):</a:t>
            </a:r>
            <a:endParaRPr/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Time complexity: O( n*e )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Space complexity: O( n + e 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