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jpeg" ContentType="image/jpeg"/>
  <Override PartName="/ppt/media/image8.png" ContentType="image/png"/>
  <Override PartName="/ppt/media/image12.png" ContentType="image/png"/>
  <Override PartName="/ppt/media/image9.png" ContentType="image/png"/>
  <Override PartName="/ppt/media/image11.jpeg" ContentType="image/jpeg"/>
  <Override PartName="/ppt/media/image10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9144000" cy="6858000"/>
  <p:notesSz cx="6797675" cy="992663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4D078-F209-475C-9F88-2B02FB79C122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693FC708-A1AC-4636-A8E8-B63617509FE3}" type="pres">
      <dgm:prSet presAssocID="{B174D078-F209-475C-9F88-2B02FB79C122}" presName="Name0" presStyleCnt="0">
        <dgm:presLayoutVars>
          <dgm:dir/>
          <dgm:resizeHandles val="exact"/>
        </dgm:presLayoutVars>
      </dgm:prSet>
      <dgm:spPr/>
    </dgm:pt>
  </dgm:ptLst>
  <dgm:cxnLst>
    <dgm:cxn modelId="{931B6B03-B378-4A4D-86BE-F6F968D7EDED}" type="presOf" srcId="{B174D078-F209-475C-9F88-2B02FB79C122}" destId="{693FC708-A1AC-4636-A8E8-B63617509FE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Fai clic per spostare la diapositiva</a:t>
            </a: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Fai clic per modificare il formato delle note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&lt;intestazione&gt;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84A86FC-D321-42AE-895B-A2991ECAA109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166760" y="1241280"/>
            <a:ext cx="4463640" cy="334944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800" cy="390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45"/>
          </p:nvPr>
        </p:nvSpPr>
        <p:spPr>
          <a:xfrm>
            <a:off x="3850560" y="9428760"/>
            <a:ext cx="2945160" cy="49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D23923C-926E-4052-A346-785BF022F521}" type="slidenum">
              <a:rPr b="0" lang="it-IT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1166760" y="1241280"/>
            <a:ext cx="4463640" cy="334944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800" cy="390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37"/>
          </p:nvPr>
        </p:nvSpPr>
        <p:spPr>
          <a:xfrm>
            <a:off x="3850560" y="9428760"/>
            <a:ext cx="2945160" cy="49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6DAAACF-3B5E-433A-B733-2263A7D4B492}" type="slidenum">
              <a:rPr b="0" lang="it-IT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1166760" y="1241280"/>
            <a:ext cx="4463640" cy="334944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800" cy="390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38"/>
          </p:nvPr>
        </p:nvSpPr>
        <p:spPr>
          <a:xfrm>
            <a:off x="3850560" y="9428760"/>
            <a:ext cx="2945160" cy="49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B27D64F-AB63-45C5-A6CD-2A1D9072572B}" type="slidenum">
              <a:rPr b="0" lang="it-IT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1166760" y="1241280"/>
            <a:ext cx="4463640" cy="334944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800" cy="390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39"/>
          </p:nvPr>
        </p:nvSpPr>
        <p:spPr>
          <a:xfrm>
            <a:off x="3850560" y="9428760"/>
            <a:ext cx="2945160" cy="49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86508AF-3FB5-4F89-9665-AF717338177A}" type="slidenum">
              <a:rPr b="0" lang="it-IT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1166760" y="1241280"/>
            <a:ext cx="4463640" cy="334944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800" cy="390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40"/>
          </p:nvPr>
        </p:nvSpPr>
        <p:spPr>
          <a:xfrm>
            <a:off x="3850560" y="9428760"/>
            <a:ext cx="2945160" cy="49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CB7ADC-08ED-4E5D-A069-C9D0291821C3}" type="slidenum">
              <a:rPr b="0" lang="it-IT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1166760" y="1241280"/>
            <a:ext cx="4463640" cy="334944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800" cy="390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41"/>
          </p:nvPr>
        </p:nvSpPr>
        <p:spPr>
          <a:xfrm>
            <a:off x="3850560" y="9428760"/>
            <a:ext cx="2945160" cy="49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1F94730-C6DC-4AD3-B74D-7D2B4E799C11}" type="slidenum">
              <a:rPr b="0" lang="it-IT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1166760" y="1241280"/>
            <a:ext cx="4463640" cy="334944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800" cy="390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42"/>
          </p:nvPr>
        </p:nvSpPr>
        <p:spPr>
          <a:xfrm>
            <a:off x="3850560" y="9428760"/>
            <a:ext cx="2945160" cy="49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F89D7B4-433E-48BA-B3CE-10ACD9288BFC}" type="slidenum">
              <a:rPr b="0" lang="it-IT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1166760" y="1241280"/>
            <a:ext cx="4463640" cy="334944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800" cy="390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43"/>
          </p:nvPr>
        </p:nvSpPr>
        <p:spPr>
          <a:xfrm>
            <a:off x="3850560" y="9428760"/>
            <a:ext cx="2945160" cy="49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A2B09DC-EE57-44D2-BB11-936C5B901E62}" type="slidenum">
              <a:rPr b="0" lang="it-IT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166760" y="1241280"/>
            <a:ext cx="4463640" cy="334944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800" cy="390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44"/>
          </p:nvPr>
        </p:nvSpPr>
        <p:spPr>
          <a:xfrm>
            <a:off x="3850560" y="9428760"/>
            <a:ext cx="2945160" cy="49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59AE78E-9EED-4590-8F4B-D29CA857A49A}" type="slidenum">
              <a:rPr b="0" lang="it-IT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C027BE-5F4F-4BCC-ACD0-A71A28EB99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115E711-ADB5-41BF-A1F8-C85565A926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5FB00B1B-50EA-494A-B2BC-A16A1DF100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FC4A92-9AE7-4DBB-9C39-F1D231476D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4D579D2-CEAB-43E0-A79A-25424B8EBD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3FDA18C-37C3-476A-9D8C-547CC2F89C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B0621C9-95E5-4A6B-A99E-E3761783A5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1B4E584-6CFB-4829-9213-956DAC0A12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D46A571-F49D-46DC-B600-ED14BC04DE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A6D95C4-01F6-4BE4-8AE0-4364C7CB00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3C2ECA1-20EB-43A0-BD32-A771B8BE5A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it-IT" sz="6000" spc="-1" strike="noStrike">
                <a:solidFill>
                  <a:schemeClr val="dk1"/>
                </a:solidFill>
                <a:latin typeface="Calibri Light"/>
              </a:rPr>
              <a:t>Fare </a:t>
            </a:r>
            <a:r>
              <a:rPr b="0" lang="it-IT" sz="6000" spc="-1" strike="noStrike">
                <a:solidFill>
                  <a:schemeClr val="dk1"/>
                </a:solidFill>
                <a:latin typeface="Calibri Light"/>
              </a:rPr>
              <a:t>clic </a:t>
            </a:r>
            <a:r>
              <a:rPr b="0" lang="it-IT" sz="6000" spc="-1" strike="noStrike">
                <a:solidFill>
                  <a:schemeClr val="dk1"/>
                </a:solidFill>
                <a:latin typeface="Calibri Light"/>
              </a:rPr>
              <a:t>per </a:t>
            </a:r>
            <a:r>
              <a:rPr b="0" lang="it-IT" sz="6000" spc="-1" strike="noStrike">
                <a:solidFill>
                  <a:schemeClr val="dk1"/>
                </a:solidFill>
                <a:latin typeface="Calibri Light"/>
              </a:rPr>
              <a:t>modifi</a:t>
            </a:r>
            <a:r>
              <a:rPr b="0" lang="it-IT" sz="6000" spc="-1" strike="noStrike">
                <a:solidFill>
                  <a:schemeClr val="dk1"/>
                </a:solidFill>
                <a:latin typeface="Calibri Light"/>
              </a:rPr>
              <a:t>care </a:t>
            </a:r>
            <a:r>
              <a:rPr b="0" lang="it-IT" sz="6000" spc="-1" strike="noStrike">
                <a:solidFill>
                  <a:schemeClr val="dk1"/>
                </a:solidFill>
                <a:latin typeface="Calibri Light"/>
              </a:rPr>
              <a:t>stile</a:t>
            </a:r>
            <a:endParaRPr b="0" lang="it-IT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ED28FF9-7CA2-4B70-83A0-5DB1BC8535D2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Calibri"/>
              </a:rPr>
              <a:t>Fai clic per modificare il formato del testo della struttura</a:t>
            </a:r>
            <a:endParaRPr b="0" lang="it-IT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Secondo livello struttura</a:t>
            </a:r>
            <a:endParaRPr b="0" lang="it-IT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Terzo livello struttura</a:t>
            </a: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Quarto livello struttura</a:t>
            </a: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Quinto livello struttura</a:t>
            </a:r>
            <a:endParaRPr b="0" lang="it-IT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Sesto livello struttura</a:t>
            </a:r>
            <a:endParaRPr b="0" lang="it-IT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Settimo livello struttura</a:t>
            </a:r>
            <a:endParaRPr b="0" lang="it-IT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3200" spc="-1" strike="noStrike">
                <a:solidFill>
                  <a:schemeClr val="dk1"/>
                </a:solidFill>
                <a:latin typeface="Calibri Light"/>
              </a:rPr>
              <a:t>Fare clic per modificare stile</a:t>
            </a:r>
            <a:endParaRPr b="0" lang="it-IT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32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it-IT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Calibri"/>
              </a:rPr>
              <a:t>Secondo livello</a:t>
            </a:r>
            <a:endParaRPr b="0" lang="it-IT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Calibri"/>
              </a:rPr>
              <a:t>Terzo livello</a:t>
            </a:r>
            <a:endParaRPr b="0" lang="it-IT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Quarto livello</a:t>
            </a:r>
            <a:endParaRPr b="0" lang="it-IT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Quinto livello</a:t>
            </a:r>
            <a:endParaRPr b="0" lang="it-IT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it-IT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D51191D-AC2C-4E24-9F00-BDC9B0DA5AD7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3200" spc="-1" strike="noStrike">
                <a:solidFill>
                  <a:schemeClr val="dk1"/>
                </a:solidFill>
                <a:latin typeface="Calibri Light"/>
              </a:rPr>
              <a:t>Fare clic per modificare stile</a:t>
            </a:r>
            <a:endParaRPr b="0" lang="it-IT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pc="-1" strike="noStrike">
                <a:solidFill>
                  <a:schemeClr val="dk1"/>
                </a:solidFill>
                <a:latin typeface="Calibri"/>
              </a:rPr>
              <a:t>Trascinare l'immagine su un segnaposto o fare clic sull'icona per aggiungerla</a:t>
            </a:r>
            <a:endParaRPr b="0" lang="it-IT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it-IT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5AD499F-7D1B-46DD-9089-64CF99F0ECB6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Calibri Light"/>
              </a:rPr>
              <a:t>Fare clic per modificare stile</a:t>
            </a:r>
            <a:endParaRPr b="0" lang="it-IT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it-IT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Calibri"/>
              </a:rPr>
              <a:t>Secondo livello</a:t>
            </a:r>
            <a:endParaRPr b="0" lang="it-IT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Terzo livello</a:t>
            </a:r>
            <a:endParaRPr b="0" lang="it-IT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Quarto livello</a:t>
            </a: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Quinto livello</a:t>
            </a: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CCA297D-70F6-41FC-B4BD-F527E8A5B211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43720" y="365040"/>
            <a:ext cx="197136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Calibri Light"/>
              </a:rPr>
              <a:t>Fare clic per modificare stile</a:t>
            </a:r>
            <a:endParaRPr b="0" lang="it-IT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28560" y="365040"/>
            <a:ext cx="58003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it-IT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Calibri"/>
              </a:rPr>
              <a:t>Secondo livello</a:t>
            </a:r>
            <a:endParaRPr b="0" lang="it-IT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Terzo livello</a:t>
            </a:r>
            <a:endParaRPr b="0" lang="it-IT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Quarto livello</a:t>
            </a: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Quinto livello</a:t>
            </a: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5C7E434-315E-4A54-830B-488DC5F6F532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Calibri Light"/>
              </a:rPr>
              <a:t>Fare clic per modificare stile</a:t>
            </a:r>
            <a:endParaRPr b="0" lang="it-IT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it-IT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Calibri"/>
              </a:rPr>
              <a:t>Secondo livello</a:t>
            </a:r>
            <a:endParaRPr b="0" lang="it-IT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Terzo livello</a:t>
            </a:r>
            <a:endParaRPr b="0" lang="it-IT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Quarto livello</a:t>
            </a: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Quinto livello</a:t>
            </a: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1DE510C-2FD8-4F33-8186-79032D52D6CE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6000" spc="-1" strike="noStrike">
                <a:solidFill>
                  <a:schemeClr val="dk1"/>
                </a:solidFill>
                <a:latin typeface="Calibri Light"/>
              </a:rPr>
              <a:t>Fare clic per modificare stile</a:t>
            </a:r>
            <a:endParaRPr b="0" lang="it-IT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it-IT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99A175A-8F0F-47EE-BFD9-1FD3E2E71A89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Calibri Light"/>
              </a:rPr>
              <a:t>Fare clic per modificare stile</a:t>
            </a:r>
            <a:endParaRPr b="0" lang="it-IT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it-IT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Calibri"/>
              </a:rPr>
              <a:t>Secondo livello</a:t>
            </a:r>
            <a:endParaRPr b="0" lang="it-IT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Terzo livello</a:t>
            </a:r>
            <a:endParaRPr b="0" lang="it-IT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Quarto livello</a:t>
            </a: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Quinto livello</a:t>
            </a: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it-IT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Calibri"/>
              </a:rPr>
              <a:t>Secondo livello</a:t>
            </a:r>
            <a:endParaRPr b="0" lang="it-IT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Terzo livello</a:t>
            </a:r>
            <a:endParaRPr b="0" lang="it-IT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Quarto livello</a:t>
            </a: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Quinto livello</a:t>
            </a: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6E5DA1F-D4B0-4C0C-AF1A-374E6552904B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3000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Calibri Light"/>
              </a:rPr>
              <a:t>Fare clic per modificare stile</a:t>
            </a:r>
            <a:endParaRPr b="0" lang="it-IT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30000" y="1681200"/>
            <a:ext cx="386784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it-IT" sz="24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it-IT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30000" y="2505240"/>
            <a:ext cx="386784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it-IT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Calibri"/>
              </a:rPr>
              <a:t>Secondo livello</a:t>
            </a:r>
            <a:endParaRPr b="0" lang="it-IT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Terzo livello</a:t>
            </a:r>
            <a:endParaRPr b="0" lang="it-IT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Quarto livello</a:t>
            </a: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Quinto livello</a:t>
            </a: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29240" y="1681200"/>
            <a:ext cx="3886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it-IT" sz="24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it-IT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29240" y="2505240"/>
            <a:ext cx="3886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it-IT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Calibri"/>
              </a:rPr>
              <a:t>Secondo livello</a:t>
            </a:r>
            <a:endParaRPr b="0" lang="it-IT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Terzo livello</a:t>
            </a:r>
            <a:endParaRPr b="0" lang="it-IT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Quarto livello</a:t>
            </a: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Quinto livello</a:t>
            </a: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166991-4BF6-4AC1-A2D4-7A5909E6C722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Calibri Light"/>
              </a:rPr>
              <a:t>Fare clic per modificare stile</a:t>
            </a:r>
            <a:endParaRPr b="0" lang="it-IT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D8C5D50-F6A5-4655-ABCD-031E5E02C4F3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907ACF-B91C-4920-A957-B5258BDFA1A3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openxmlformats.org/officeDocument/2006/relationships/image" Target="../media/image7.jpeg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tangolo 3"/>
          <p:cNvSpPr/>
          <p:nvPr/>
        </p:nvSpPr>
        <p:spPr>
          <a:xfrm>
            <a:off x="0" y="0"/>
            <a:ext cx="9143640" cy="6916320"/>
          </a:xfrm>
          <a:prstGeom prst="rect">
            <a:avLst/>
          </a:prstGeom>
          <a:solidFill>
            <a:srgbClr val="005eb8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36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CasellaDiTesto 1"/>
          <p:cNvSpPr/>
          <p:nvPr/>
        </p:nvSpPr>
        <p:spPr>
          <a:xfrm>
            <a:off x="3703320" y="6329160"/>
            <a:ext cx="1737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2400" spc="-1" strike="noStrike">
                <a:solidFill>
                  <a:schemeClr val="lt1"/>
                </a:solidFill>
                <a:latin typeface="Calibri"/>
              </a:rPr>
              <a:t>23.10.2024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Immagine 4" descr=""/>
          <p:cNvPicPr/>
          <p:nvPr/>
        </p:nvPicPr>
        <p:blipFill>
          <a:blip r:embed="rId1"/>
          <a:stretch/>
        </p:blipFill>
        <p:spPr>
          <a:xfrm>
            <a:off x="3325320" y="124200"/>
            <a:ext cx="2493000" cy="943920"/>
          </a:xfrm>
          <a:prstGeom prst="rect">
            <a:avLst/>
          </a:prstGeom>
          <a:ln w="0">
            <a:noFill/>
          </a:ln>
        </p:spPr>
      </p:pic>
      <p:sp>
        <p:nvSpPr>
          <p:cNvPr id="75" name="CasellaDiTesto 7"/>
          <p:cNvSpPr/>
          <p:nvPr/>
        </p:nvSpPr>
        <p:spPr>
          <a:xfrm>
            <a:off x="2030760" y="1285200"/>
            <a:ext cx="5082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Calibri"/>
              </a:rPr>
              <a:t>3D PERCEPTION, LEARNING-BASED DATA FUSION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CasellaDiTesto 10"/>
          <p:cNvSpPr/>
          <p:nvPr/>
        </p:nvSpPr>
        <p:spPr>
          <a:xfrm>
            <a:off x="1655640" y="2241000"/>
            <a:ext cx="58320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3600" spc="-1" strike="noStrike">
                <a:solidFill>
                  <a:schemeClr val="lt1"/>
                </a:solidFill>
                <a:latin typeface="Calibri"/>
              </a:rPr>
              <a:t>Real-Time Face Detection and Distance Measurement Using Kinect and YOLOv3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CasellaDiTesto 11"/>
          <p:cNvSpPr/>
          <p:nvPr/>
        </p:nvSpPr>
        <p:spPr>
          <a:xfrm>
            <a:off x="1441800" y="4845600"/>
            <a:ext cx="6260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lt1"/>
                </a:solidFill>
                <a:latin typeface="Calibri"/>
              </a:rPr>
              <a:t>Made by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lt1"/>
                </a:solidFill>
                <a:latin typeface="Calibri"/>
              </a:rPr>
              <a:t>Francesco De Patre and Davide Faroldi Lo Presti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uppo 12"/>
          <p:cNvGrpSpPr/>
          <p:nvPr/>
        </p:nvGrpSpPr>
        <p:grpSpPr>
          <a:xfrm>
            <a:off x="0" y="6150600"/>
            <a:ext cx="9143640" cy="765720"/>
            <a:chOff x="0" y="6150600"/>
            <a:chExt cx="9143640" cy="765720"/>
          </a:xfrm>
        </p:grpSpPr>
        <p:sp>
          <p:nvSpPr>
            <p:cNvPr id="146" name="Rettangolo 4"/>
            <p:cNvSpPr/>
            <p:nvPr/>
          </p:nvSpPr>
          <p:spPr>
            <a:xfrm>
              <a:off x="0" y="6150600"/>
              <a:ext cx="9143640" cy="765720"/>
            </a:xfrm>
            <a:prstGeom prst="rect">
              <a:avLst/>
            </a:prstGeom>
            <a:solidFill>
              <a:srgbClr val="005eb8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pic>
          <p:nvPicPr>
            <p:cNvPr id="147" name="Immagine 8" descr=""/>
            <p:cNvPicPr/>
            <p:nvPr/>
          </p:nvPicPr>
          <p:blipFill>
            <a:blip r:embed="rId1"/>
            <a:stretch/>
          </p:blipFill>
          <p:spPr>
            <a:xfrm>
              <a:off x="7479360" y="6287040"/>
              <a:ext cx="1546920" cy="492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8" name="CasellaDiTesto 1"/>
          <p:cNvSpPr/>
          <p:nvPr/>
        </p:nvSpPr>
        <p:spPr>
          <a:xfrm>
            <a:off x="0" y="-4320"/>
            <a:ext cx="9143640" cy="516600"/>
          </a:xfrm>
          <a:prstGeom prst="rect">
            <a:avLst/>
          </a:prstGeom>
          <a:noFill/>
          <a:ln w="0">
            <a:noFill/>
          </a:ln>
          <a:effectLst>
            <a:outerShdw algn="ctr" blurRad="44280" dir="5400000" dist="2808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it-IT" sz="2800" spc="-1" strike="noStrike">
                <a:solidFill>
                  <a:schemeClr val="dk1"/>
                </a:solidFill>
                <a:latin typeface="Calibri"/>
              </a:rPr>
              <a:t>Problems Faced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Rettangolo 23"/>
          <p:cNvSpPr/>
          <p:nvPr/>
        </p:nvSpPr>
        <p:spPr>
          <a:xfrm>
            <a:off x="78120" y="6348960"/>
            <a:ext cx="2851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lt1"/>
                </a:solidFill>
                <a:latin typeface="Calibri"/>
              </a:rPr>
              <a:t>3D Perception: 1° project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asellaDiTesto 6"/>
          <p:cNvSpPr/>
          <p:nvPr/>
        </p:nvSpPr>
        <p:spPr>
          <a:xfrm>
            <a:off x="533520" y="914400"/>
            <a:ext cx="803880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Difficulty installing the freenect library on the machine due to poor documentation (only works on linux for us)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Cannot decrease below 2% the avg.loss during training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Detection of false positives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Running on inefficient machines results in significant overheating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Picture 2" descr="C:\Users\flopp\Desktop\Progetto training\ohno.PNG"/>
          <p:cNvPicPr/>
          <p:nvPr/>
        </p:nvPicPr>
        <p:blipFill>
          <a:blip r:embed="rId2"/>
          <a:stretch/>
        </p:blipFill>
        <p:spPr>
          <a:xfrm>
            <a:off x="4572000" y="3332880"/>
            <a:ext cx="3718080" cy="2536560"/>
          </a:xfrm>
          <a:prstGeom prst="rect">
            <a:avLst/>
          </a:prstGeom>
          <a:ln w="0">
            <a:noFill/>
          </a:ln>
        </p:spPr>
      </p:pic>
      <p:sp>
        <p:nvSpPr>
          <p:cNvPr id="152" name="CasellaDiTesto 2"/>
          <p:cNvSpPr/>
          <p:nvPr/>
        </p:nvSpPr>
        <p:spPr>
          <a:xfrm>
            <a:off x="533520" y="3482640"/>
            <a:ext cx="403812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Depth detection is still very inaccurate at very short distances from the sensor, this is a physical limitation of the device, designed to operate in a certain range of distances from 0.80m to 2.5m.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ttangolo 3"/>
          <p:cNvSpPr/>
          <p:nvPr/>
        </p:nvSpPr>
        <p:spPr>
          <a:xfrm>
            <a:off x="0" y="0"/>
            <a:ext cx="9143640" cy="6916320"/>
          </a:xfrm>
          <a:prstGeom prst="rect">
            <a:avLst/>
          </a:prstGeom>
          <a:solidFill>
            <a:srgbClr val="005eb8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54" name="Immagine 5" descr=""/>
          <p:cNvPicPr/>
          <p:nvPr/>
        </p:nvPicPr>
        <p:blipFill>
          <a:blip r:embed="rId1"/>
          <a:stretch/>
        </p:blipFill>
        <p:spPr>
          <a:xfrm>
            <a:off x="3597840" y="5294880"/>
            <a:ext cx="1947960" cy="737640"/>
          </a:xfrm>
          <a:prstGeom prst="rect">
            <a:avLst/>
          </a:prstGeom>
          <a:ln w="0">
            <a:noFill/>
          </a:ln>
        </p:spPr>
      </p:pic>
      <p:sp>
        <p:nvSpPr>
          <p:cNvPr id="155" name="CasellaDiTesto 4"/>
          <p:cNvSpPr/>
          <p:nvPr/>
        </p:nvSpPr>
        <p:spPr>
          <a:xfrm>
            <a:off x="2491920" y="1845360"/>
            <a:ext cx="41598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it-IT" sz="4800" spc="-1" strike="noStrike">
                <a:solidFill>
                  <a:schemeClr val="lt1"/>
                </a:solidFill>
                <a:latin typeface="Calibri"/>
              </a:rPr>
              <a:t>THANK YOU FOR YOUR ATTENTION</a:t>
            </a:r>
            <a:endParaRPr b="0" lang="it-IT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o 12"/>
          <p:cNvGrpSpPr/>
          <p:nvPr/>
        </p:nvGrpSpPr>
        <p:grpSpPr>
          <a:xfrm>
            <a:off x="0" y="6150600"/>
            <a:ext cx="9143640" cy="765720"/>
            <a:chOff x="0" y="6150600"/>
            <a:chExt cx="9143640" cy="765720"/>
          </a:xfrm>
        </p:grpSpPr>
        <p:sp>
          <p:nvSpPr>
            <p:cNvPr id="79" name="Rettangolo 4"/>
            <p:cNvSpPr/>
            <p:nvPr/>
          </p:nvSpPr>
          <p:spPr>
            <a:xfrm>
              <a:off x="0" y="6150600"/>
              <a:ext cx="9143640" cy="765720"/>
            </a:xfrm>
            <a:prstGeom prst="rect">
              <a:avLst/>
            </a:prstGeom>
            <a:solidFill>
              <a:srgbClr val="005eb8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pic>
          <p:nvPicPr>
            <p:cNvPr id="80" name="Immagine 8" descr=""/>
            <p:cNvPicPr/>
            <p:nvPr/>
          </p:nvPicPr>
          <p:blipFill>
            <a:blip r:embed="rId1"/>
            <a:stretch/>
          </p:blipFill>
          <p:spPr>
            <a:xfrm>
              <a:off x="7479360" y="6287040"/>
              <a:ext cx="1546920" cy="492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1" name="CasellaDiTesto 7"/>
          <p:cNvSpPr/>
          <p:nvPr/>
        </p:nvSpPr>
        <p:spPr>
          <a:xfrm>
            <a:off x="0" y="15480"/>
            <a:ext cx="9143640" cy="516600"/>
          </a:xfrm>
          <a:prstGeom prst="rect">
            <a:avLst/>
          </a:prstGeom>
          <a:noFill/>
          <a:ln w="0">
            <a:noFill/>
          </a:ln>
          <a:effectLst>
            <a:outerShdw algn="ctr" blurRad="44280" dir="5400000" dist="2808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it-IT" sz="2800" spc="-1" strike="noStrike">
                <a:solidFill>
                  <a:schemeClr val="dk1"/>
                </a:solidFill>
                <a:latin typeface="Calibri"/>
              </a:rPr>
              <a:t>Project Overview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Rettangolo 6"/>
          <p:cNvSpPr/>
          <p:nvPr/>
        </p:nvSpPr>
        <p:spPr>
          <a:xfrm>
            <a:off x="78120" y="6348960"/>
            <a:ext cx="2851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lt1"/>
                </a:solidFill>
                <a:latin typeface="Calibri"/>
              </a:rPr>
              <a:t>3D Perception: 1° project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asellaDiTesto 9"/>
          <p:cNvSpPr/>
          <p:nvPr/>
        </p:nvSpPr>
        <p:spPr>
          <a:xfrm>
            <a:off x="123480" y="700200"/>
            <a:ext cx="890280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Main Objectives: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Develop a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Python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program that uses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Kinect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to capture real time video and depth data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Analyze the video using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YOLOv3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to detect human faces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Calculate the distance of each detected face from the Kinect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KEY TOOLS: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85840" defTabSz="9144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FREENECT </a:t>
            </a: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library for python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85840" defTabSz="9144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OPENCV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85840" defTabSz="9144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YOLOv3 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85840" defTabSz="9144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Darknet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Immagine 2" descr="Immagine che contiene aria aperta, edificio, albero, cielo&#10;&#10;Descrizione generata automaticamente"/>
          <p:cNvPicPr/>
          <p:nvPr/>
        </p:nvPicPr>
        <p:blipFill>
          <a:blip r:embed="rId2"/>
          <a:stretch/>
        </p:blipFill>
        <p:spPr>
          <a:xfrm>
            <a:off x="3888360" y="3200760"/>
            <a:ext cx="4811040" cy="260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uppo 12"/>
          <p:cNvGrpSpPr/>
          <p:nvPr/>
        </p:nvGrpSpPr>
        <p:grpSpPr>
          <a:xfrm>
            <a:off x="0" y="6150600"/>
            <a:ext cx="9143640" cy="765720"/>
            <a:chOff x="0" y="6150600"/>
            <a:chExt cx="9143640" cy="765720"/>
          </a:xfrm>
        </p:grpSpPr>
        <p:sp>
          <p:nvSpPr>
            <p:cNvPr id="86" name="Rettangolo 4"/>
            <p:cNvSpPr/>
            <p:nvPr/>
          </p:nvSpPr>
          <p:spPr>
            <a:xfrm>
              <a:off x="0" y="6150600"/>
              <a:ext cx="9143640" cy="765720"/>
            </a:xfrm>
            <a:prstGeom prst="rect">
              <a:avLst/>
            </a:prstGeom>
            <a:solidFill>
              <a:srgbClr val="005eb8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pic>
          <p:nvPicPr>
            <p:cNvPr id="87" name="Immagine 8" descr=""/>
            <p:cNvPicPr/>
            <p:nvPr/>
          </p:nvPicPr>
          <p:blipFill>
            <a:blip r:embed="rId1"/>
            <a:stretch/>
          </p:blipFill>
          <p:spPr>
            <a:xfrm>
              <a:off x="7479360" y="6287040"/>
              <a:ext cx="1546920" cy="492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8" name="CasellaDiTesto 7"/>
          <p:cNvSpPr/>
          <p:nvPr/>
        </p:nvSpPr>
        <p:spPr>
          <a:xfrm>
            <a:off x="0" y="0"/>
            <a:ext cx="9143640" cy="516600"/>
          </a:xfrm>
          <a:prstGeom prst="rect">
            <a:avLst/>
          </a:prstGeom>
          <a:noFill/>
          <a:ln w="0">
            <a:noFill/>
          </a:ln>
          <a:effectLst>
            <a:outerShdw algn="ctr" blurRad="44280" dir="5400000" dist="2808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it-IT" sz="2800" spc="-1" strike="noStrike">
                <a:solidFill>
                  <a:schemeClr val="dk1"/>
                </a:solidFill>
                <a:latin typeface="Calibri"/>
              </a:rPr>
              <a:t>Tools and Libraries Used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asellaDiTesto 6"/>
          <p:cNvSpPr/>
          <p:nvPr/>
        </p:nvSpPr>
        <p:spPr>
          <a:xfrm>
            <a:off x="433080" y="948600"/>
            <a:ext cx="83062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KINECT:  </a:t>
            </a: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RGB color camera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Depth sensor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Multi-array microphone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FREENECT (OpenKinect) : Drivers and libraries open source for the Xbox Kinect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OPENCV (Open Source Computer Vision Library): Library for computer vision and machine learning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ettangolo 10"/>
          <p:cNvSpPr/>
          <p:nvPr/>
        </p:nvSpPr>
        <p:spPr>
          <a:xfrm>
            <a:off x="78120" y="6348960"/>
            <a:ext cx="2851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lt1"/>
                </a:solidFill>
                <a:latin typeface="Calibri"/>
              </a:rPr>
              <a:t>3D Perception: 1° project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Picture 2" descr="C:\Users\flopp\Documents\Progetto3d\presentazione\Progetto 1\Xbox-360-Kinect-Standalone.png"/>
          <p:cNvPicPr/>
          <p:nvPr/>
        </p:nvPicPr>
        <p:blipFill>
          <a:blip r:embed="rId2"/>
          <a:stretch/>
        </p:blipFill>
        <p:spPr>
          <a:xfrm>
            <a:off x="4500000" y="948600"/>
            <a:ext cx="3748320" cy="129600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3" descr="C:\Users\flopp\Documents\Progetto3d\presentazione\Progetto 1\487px-OpenCV_Logo_with_text-2.png"/>
          <p:cNvPicPr/>
          <p:nvPr/>
        </p:nvPicPr>
        <p:blipFill>
          <a:blip r:embed="rId3"/>
          <a:stretch/>
        </p:blipFill>
        <p:spPr>
          <a:xfrm>
            <a:off x="3467160" y="4088160"/>
            <a:ext cx="2838240" cy="141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uppo 12"/>
          <p:cNvGrpSpPr/>
          <p:nvPr/>
        </p:nvGrpSpPr>
        <p:grpSpPr>
          <a:xfrm>
            <a:off x="0" y="6150600"/>
            <a:ext cx="9143640" cy="765720"/>
            <a:chOff x="0" y="6150600"/>
            <a:chExt cx="9143640" cy="765720"/>
          </a:xfrm>
        </p:grpSpPr>
        <p:sp>
          <p:nvSpPr>
            <p:cNvPr id="94" name="Rettangolo 4"/>
            <p:cNvSpPr/>
            <p:nvPr/>
          </p:nvSpPr>
          <p:spPr>
            <a:xfrm>
              <a:off x="0" y="6150600"/>
              <a:ext cx="9143640" cy="765720"/>
            </a:xfrm>
            <a:prstGeom prst="rect">
              <a:avLst/>
            </a:prstGeom>
            <a:solidFill>
              <a:srgbClr val="005eb8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pic>
          <p:nvPicPr>
            <p:cNvPr id="95" name="Immagine 8" descr=""/>
            <p:cNvPicPr/>
            <p:nvPr/>
          </p:nvPicPr>
          <p:blipFill>
            <a:blip r:embed="rId1"/>
            <a:stretch/>
          </p:blipFill>
          <p:spPr>
            <a:xfrm>
              <a:off x="7479360" y="6287040"/>
              <a:ext cx="1546920" cy="492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6" name="CasellaDiTesto 6"/>
          <p:cNvSpPr/>
          <p:nvPr/>
        </p:nvSpPr>
        <p:spPr>
          <a:xfrm>
            <a:off x="421200" y="1321920"/>
            <a:ext cx="34923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YOLO: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«You Only Look Once» 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Real-Time object 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detection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It uses a CNN to divide the image into a grid. Each grid cell predicts bounding boxes and probability classes for objects that fall within that cell.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asellaDiTesto 9"/>
          <p:cNvSpPr/>
          <p:nvPr/>
        </p:nvSpPr>
        <p:spPr>
          <a:xfrm>
            <a:off x="0" y="0"/>
            <a:ext cx="9143640" cy="516600"/>
          </a:xfrm>
          <a:prstGeom prst="rect">
            <a:avLst/>
          </a:prstGeom>
          <a:noFill/>
          <a:ln w="0">
            <a:noFill/>
          </a:ln>
          <a:effectLst>
            <a:outerShdw algn="ctr" blurRad="44280" dir="5400000" dist="2808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it-IT" sz="2800" spc="-1" strike="noStrike">
                <a:solidFill>
                  <a:schemeClr val="dk1"/>
                </a:solidFill>
                <a:latin typeface="Calibri"/>
              </a:rPr>
              <a:t>YOLOv3 Overview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Rettangolo 10"/>
          <p:cNvSpPr/>
          <p:nvPr/>
        </p:nvSpPr>
        <p:spPr>
          <a:xfrm>
            <a:off x="78120" y="6348960"/>
            <a:ext cx="2851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lt1"/>
                </a:solidFill>
                <a:latin typeface="Calibri"/>
              </a:rPr>
              <a:t>3D Perception: 1° project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asellaDiTesto 1"/>
          <p:cNvSpPr/>
          <p:nvPr/>
        </p:nvSpPr>
        <p:spPr>
          <a:xfrm>
            <a:off x="464760" y="4757040"/>
            <a:ext cx="84009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yolo algorithm is trained using the Darknet deep learning framework 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Immagine 11" descr="Immagine che contiene disegno, arte&#10;&#10;Descrizione generata automaticamente"/>
          <p:cNvPicPr/>
          <p:nvPr/>
        </p:nvPicPr>
        <p:blipFill>
          <a:blip r:embed="rId2"/>
          <a:stretch/>
        </p:blipFill>
        <p:spPr>
          <a:xfrm>
            <a:off x="4462200" y="495000"/>
            <a:ext cx="4260240" cy="2640240"/>
          </a:xfrm>
          <a:prstGeom prst="rect">
            <a:avLst/>
          </a:prstGeom>
          <a:ln w="0">
            <a:noFill/>
          </a:ln>
        </p:spPr>
      </p:pic>
      <p:sp>
        <p:nvSpPr>
          <p:cNvPr id="101" name="CasellaDiTesto 14"/>
          <p:cNvSpPr/>
          <p:nvPr/>
        </p:nvSpPr>
        <p:spPr>
          <a:xfrm>
            <a:off x="4462200" y="3285360"/>
            <a:ext cx="4403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YOLO is a single-step algorithm; it predicts the positions of objects and their classes simultaneously.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uppo 12"/>
          <p:cNvGrpSpPr/>
          <p:nvPr/>
        </p:nvGrpSpPr>
        <p:grpSpPr>
          <a:xfrm>
            <a:off x="0" y="6150600"/>
            <a:ext cx="9143640" cy="765720"/>
            <a:chOff x="0" y="6150600"/>
            <a:chExt cx="9143640" cy="765720"/>
          </a:xfrm>
        </p:grpSpPr>
        <p:sp>
          <p:nvSpPr>
            <p:cNvPr id="103" name="Rettangolo 4"/>
            <p:cNvSpPr/>
            <p:nvPr/>
          </p:nvSpPr>
          <p:spPr>
            <a:xfrm>
              <a:off x="0" y="6150600"/>
              <a:ext cx="9143640" cy="765720"/>
            </a:xfrm>
            <a:prstGeom prst="rect">
              <a:avLst/>
            </a:prstGeom>
            <a:solidFill>
              <a:srgbClr val="005eb8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pic>
          <p:nvPicPr>
            <p:cNvPr id="104" name="Immagine 8" descr=""/>
            <p:cNvPicPr/>
            <p:nvPr/>
          </p:nvPicPr>
          <p:blipFill>
            <a:blip r:embed="rId1"/>
            <a:stretch/>
          </p:blipFill>
          <p:spPr>
            <a:xfrm>
              <a:off x="7479360" y="6287040"/>
              <a:ext cx="1546920" cy="492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5" name="CasellaDiTesto 7"/>
          <p:cNvSpPr/>
          <p:nvPr/>
        </p:nvSpPr>
        <p:spPr>
          <a:xfrm>
            <a:off x="0" y="0"/>
            <a:ext cx="9143640" cy="516600"/>
          </a:xfrm>
          <a:prstGeom prst="rect">
            <a:avLst/>
          </a:prstGeom>
          <a:noFill/>
          <a:ln w="0">
            <a:noFill/>
          </a:ln>
          <a:effectLst>
            <a:outerShdw algn="ctr" blurRad="44280" dir="5400000" dist="2808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it-IT" sz="2800" spc="-1" strike="noStrike">
                <a:solidFill>
                  <a:schemeClr val="dk1"/>
                </a:solidFill>
                <a:latin typeface="Calibri"/>
              </a:rPr>
              <a:t>How It Works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Rettangolo 13"/>
          <p:cNvSpPr/>
          <p:nvPr/>
        </p:nvSpPr>
        <p:spPr>
          <a:xfrm>
            <a:off x="78120" y="6348960"/>
            <a:ext cx="2851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lt1"/>
                </a:solidFill>
                <a:latin typeface="Calibri"/>
              </a:rPr>
              <a:t>3D Perception: 1° project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739327636"/>
              </p:ext>
            </p:extLst>
          </p:nvPr>
        </p:nvGraphicFramePr>
        <p:xfrm>
          <a:off x="868680" y="1082160"/>
          <a:ext cx="7916760" cy="437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7" name="CasellaDiTesto 1"/>
          <p:cNvSpPr/>
          <p:nvPr/>
        </p:nvSpPr>
        <p:spPr>
          <a:xfrm>
            <a:off x="3273120" y="720000"/>
            <a:ext cx="2460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Rgb data &amp; depth data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Immagine 9" descr=""/>
          <p:cNvPicPr/>
          <p:nvPr/>
        </p:nvPicPr>
        <p:blipFill>
          <a:blip r:embed="rId6"/>
          <a:stretch/>
        </p:blipFill>
        <p:spPr>
          <a:xfrm>
            <a:off x="285840" y="790560"/>
            <a:ext cx="2832840" cy="1258920"/>
          </a:xfrm>
          <a:prstGeom prst="rect">
            <a:avLst/>
          </a:prstGeom>
          <a:ln w="0">
            <a:noFill/>
          </a:ln>
        </p:spPr>
      </p:pic>
      <p:sp>
        <p:nvSpPr>
          <p:cNvPr id="109" name="Freccia a destra 14"/>
          <p:cNvSpPr/>
          <p:nvPr/>
        </p:nvSpPr>
        <p:spPr>
          <a:xfrm>
            <a:off x="3273120" y="1397160"/>
            <a:ext cx="2460960" cy="17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2840" bIns="428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0" name="Rettangolo 15"/>
          <p:cNvSpPr/>
          <p:nvPr/>
        </p:nvSpPr>
        <p:spPr>
          <a:xfrm>
            <a:off x="5990760" y="897480"/>
            <a:ext cx="2700000" cy="99108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lt1"/>
                </a:solidFill>
                <a:latin typeface="Calibri"/>
              </a:rPr>
              <a:t>Python process with 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lt1"/>
                </a:solidFill>
                <a:latin typeface="Calibri"/>
              </a:rPr>
              <a:t>YOLOv3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Freccia a destra 16"/>
          <p:cNvSpPr/>
          <p:nvPr/>
        </p:nvSpPr>
        <p:spPr>
          <a:xfrm rot="5400000">
            <a:off x="6327000" y="2982960"/>
            <a:ext cx="2028240" cy="17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2840" bIns="428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2" name="CasellaDiTesto 17"/>
          <p:cNvSpPr/>
          <p:nvPr/>
        </p:nvSpPr>
        <p:spPr>
          <a:xfrm>
            <a:off x="5507280" y="2497320"/>
            <a:ext cx="18115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YOLO Detections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Positions &amp; 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YOLO Detections Classes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Rettangolo 18"/>
          <p:cNvSpPr/>
          <p:nvPr/>
        </p:nvSpPr>
        <p:spPr>
          <a:xfrm>
            <a:off x="5990760" y="4278960"/>
            <a:ext cx="2700000" cy="99108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lt1"/>
                </a:solidFill>
                <a:latin typeface="Calibri"/>
              </a:rPr>
              <a:t>OpenCV python module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Freccia a destra 19"/>
          <p:cNvSpPr/>
          <p:nvPr/>
        </p:nvSpPr>
        <p:spPr>
          <a:xfrm rot="12317400">
            <a:off x="3765600" y="4157640"/>
            <a:ext cx="2028240" cy="17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2840" bIns="428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5" name="Freccia a destra 20"/>
          <p:cNvSpPr/>
          <p:nvPr/>
        </p:nvSpPr>
        <p:spPr>
          <a:xfrm rot="10800000">
            <a:off x="3706200" y="4979520"/>
            <a:ext cx="2028240" cy="17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2840" bIns="428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6" name="Rettangolo 21"/>
          <p:cNvSpPr/>
          <p:nvPr/>
        </p:nvSpPr>
        <p:spPr>
          <a:xfrm>
            <a:off x="1005480" y="2717640"/>
            <a:ext cx="2700000" cy="99108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lt1"/>
                </a:solidFill>
                <a:latin typeface="Calibri"/>
              </a:rPr>
              <a:t>Bounding box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Rettangolo 22"/>
          <p:cNvSpPr/>
          <p:nvPr/>
        </p:nvSpPr>
        <p:spPr>
          <a:xfrm>
            <a:off x="749160" y="4483440"/>
            <a:ext cx="2700000" cy="99108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lt1"/>
                </a:solidFill>
                <a:latin typeface="Calibri"/>
              </a:rPr>
              <a:t>Distance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po 12"/>
          <p:cNvGrpSpPr/>
          <p:nvPr/>
        </p:nvGrpSpPr>
        <p:grpSpPr>
          <a:xfrm>
            <a:off x="0" y="6150600"/>
            <a:ext cx="9143640" cy="765720"/>
            <a:chOff x="0" y="6150600"/>
            <a:chExt cx="9143640" cy="765720"/>
          </a:xfrm>
        </p:grpSpPr>
        <p:sp>
          <p:nvSpPr>
            <p:cNvPr id="119" name="Rettangolo 4"/>
            <p:cNvSpPr/>
            <p:nvPr/>
          </p:nvSpPr>
          <p:spPr>
            <a:xfrm>
              <a:off x="0" y="6150600"/>
              <a:ext cx="9143640" cy="765720"/>
            </a:xfrm>
            <a:prstGeom prst="rect">
              <a:avLst/>
            </a:prstGeom>
            <a:solidFill>
              <a:srgbClr val="005eb8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pic>
          <p:nvPicPr>
            <p:cNvPr id="120" name="Immagine 8" descr=""/>
            <p:cNvPicPr/>
            <p:nvPr/>
          </p:nvPicPr>
          <p:blipFill>
            <a:blip r:embed="rId1"/>
            <a:stretch/>
          </p:blipFill>
          <p:spPr>
            <a:xfrm>
              <a:off x="7479360" y="6287040"/>
              <a:ext cx="1546920" cy="492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1" name="CasellaDiTesto 10"/>
          <p:cNvSpPr/>
          <p:nvPr/>
        </p:nvSpPr>
        <p:spPr>
          <a:xfrm>
            <a:off x="0" y="0"/>
            <a:ext cx="9143640" cy="516600"/>
          </a:xfrm>
          <a:prstGeom prst="rect">
            <a:avLst/>
          </a:prstGeom>
          <a:noFill/>
          <a:ln w="0">
            <a:noFill/>
          </a:ln>
          <a:effectLst>
            <a:outerShdw algn="ctr" blurRad="44280" dir="5400000" dist="2808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it-IT" sz="2800" spc="-1" strike="noStrike">
                <a:solidFill>
                  <a:schemeClr val="dk1"/>
                </a:solidFill>
                <a:latin typeface="Calibri"/>
              </a:rPr>
              <a:t>Challenges in Real-Time Processing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Rettangolo 7"/>
          <p:cNvSpPr/>
          <p:nvPr/>
        </p:nvSpPr>
        <p:spPr>
          <a:xfrm>
            <a:off x="78120" y="6348960"/>
            <a:ext cx="2851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lt1"/>
                </a:solidFill>
                <a:latin typeface="Calibri"/>
              </a:rPr>
              <a:t>3D Perception: 1° project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asellaDiTesto 11"/>
          <p:cNvSpPr/>
          <p:nvPr/>
        </p:nvSpPr>
        <p:spPr>
          <a:xfrm>
            <a:off x="446760" y="822960"/>
            <a:ext cx="8249760" cy="621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9"/>
              </a:spcBef>
            </a:pPr>
            <a:r>
              <a:rPr b="1" lang="it-IT" sz="2600" spc="-1" strike="noStrike">
                <a:solidFill>
                  <a:schemeClr val="dk1"/>
                </a:solidFill>
                <a:latin typeface="Calibri"/>
              </a:rPr>
              <a:t>N°1 PROBLEM: </a:t>
            </a:r>
            <a:endParaRPr b="0" lang="it-IT" sz="26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16000" algn="just" defTabSz="9144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1" lang="it-IT" sz="2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it-IT" sz="2600" spc="-1" strike="noStrike">
                <a:solidFill>
                  <a:schemeClr val="dk1"/>
                </a:solidFill>
                <a:latin typeface="Calibri"/>
              </a:rPr>
              <a:t>COMPUTATIONALLY HEAVY even with CUDA</a:t>
            </a:r>
            <a:endParaRPr b="0" lang="it-IT" sz="26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9"/>
              </a:spcBef>
            </a:pP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Solution: Yolov3-tiny 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9"/>
              </a:spcBef>
            </a:pP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Trade-off: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A small increase in speed but with a large loss of accuracy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9"/>
              </a:spcBef>
            </a:pPr>
            <a:r>
              <a:rPr b="1" lang="it-IT" sz="2600" spc="-1" strike="noStrike">
                <a:solidFill>
                  <a:schemeClr val="dk1"/>
                </a:solidFill>
                <a:latin typeface="Calibri"/>
              </a:rPr>
              <a:t>N°2 PROBLEM:</a:t>
            </a:r>
            <a:endParaRPr b="0" lang="it-IT" sz="2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algn="just" defTabSz="9144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1" lang="it-IT" sz="2600" spc="-1" strike="noStrike">
                <a:solidFill>
                  <a:schemeClr val="dk1"/>
                </a:solidFill>
                <a:latin typeface="Calibri"/>
              </a:rPr>
              <a:t>SENSORS ARE NOISY</a:t>
            </a:r>
            <a:endParaRPr b="0" lang="it-IT" sz="26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9"/>
              </a:spcBef>
            </a:pP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Changes in brightness or atmospheric phenomena (such as rain, fog...) 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9"/>
              </a:spcBef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can affect perception, also  if the object or scene is moving rapidly the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perception of the object and on its depth may be inaccurate.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9"/>
              </a:spcBef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9"/>
              </a:spcBef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9"/>
              </a:spcBef>
            </a:pP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po 12"/>
          <p:cNvGrpSpPr/>
          <p:nvPr/>
        </p:nvGrpSpPr>
        <p:grpSpPr>
          <a:xfrm>
            <a:off x="0" y="6150600"/>
            <a:ext cx="9143640" cy="765720"/>
            <a:chOff x="0" y="6150600"/>
            <a:chExt cx="9143640" cy="765720"/>
          </a:xfrm>
        </p:grpSpPr>
        <p:sp>
          <p:nvSpPr>
            <p:cNvPr id="125" name="Rettangolo 4"/>
            <p:cNvSpPr/>
            <p:nvPr/>
          </p:nvSpPr>
          <p:spPr>
            <a:xfrm>
              <a:off x="0" y="6150600"/>
              <a:ext cx="9143640" cy="765720"/>
            </a:xfrm>
            <a:prstGeom prst="rect">
              <a:avLst/>
            </a:prstGeom>
            <a:solidFill>
              <a:srgbClr val="005eb8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pic>
          <p:nvPicPr>
            <p:cNvPr id="126" name="Immagine 8" descr=""/>
            <p:cNvPicPr/>
            <p:nvPr/>
          </p:nvPicPr>
          <p:blipFill>
            <a:blip r:embed="rId1"/>
            <a:stretch/>
          </p:blipFill>
          <p:spPr>
            <a:xfrm>
              <a:off x="7479360" y="6287040"/>
              <a:ext cx="1546920" cy="492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CasellaDiTesto 10"/>
          <p:cNvSpPr/>
          <p:nvPr/>
        </p:nvSpPr>
        <p:spPr>
          <a:xfrm>
            <a:off x="0" y="0"/>
            <a:ext cx="9143640" cy="516600"/>
          </a:xfrm>
          <a:prstGeom prst="rect">
            <a:avLst/>
          </a:prstGeom>
          <a:noFill/>
          <a:ln w="0">
            <a:noFill/>
          </a:ln>
          <a:effectLst>
            <a:outerShdw algn="ctr" blurRad="44280" dir="5400000" dist="2808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it-IT" sz="2800" spc="-1" strike="noStrike">
                <a:solidFill>
                  <a:schemeClr val="dk1"/>
                </a:solidFill>
                <a:latin typeface="Calibri"/>
              </a:rPr>
              <a:t>Dataset and YOLOv3 Training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Rettangolo 7"/>
          <p:cNvSpPr/>
          <p:nvPr/>
        </p:nvSpPr>
        <p:spPr>
          <a:xfrm>
            <a:off x="78120" y="6348960"/>
            <a:ext cx="2851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lt1"/>
                </a:solidFill>
                <a:latin typeface="Calibri"/>
              </a:rPr>
              <a:t>3D Perception: 1° project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asellaDiTesto 11"/>
          <p:cNvSpPr/>
          <p:nvPr/>
        </p:nvSpPr>
        <p:spPr>
          <a:xfrm>
            <a:off x="446760" y="891720"/>
            <a:ext cx="8249760" cy="48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9"/>
              </a:spcBef>
            </a:pP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Dataset used: 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16000" algn="just" defTabSz="9144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Wider Face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16000" algn="just" defTabSz="9144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Open Images Dataset V7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16000" algn="just" defTabSz="9144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4500+ negatives 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9"/>
              </a:spcBef>
            </a:pP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9"/>
              </a:spcBef>
            </a:pP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Annotations: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 needed .txt file for every image file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9"/>
              </a:spcBef>
            </a:pP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&lt;class_id&gt; &lt;x_center&gt; &lt;y_center&gt; &lt;width&gt; &lt;height&gt;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9"/>
              </a:spcBef>
            </a:pP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9"/>
              </a:spcBef>
            </a:pP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How to train: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16000" algn="just" defTabSz="9144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Install Darknet and OpenCV  (with CUDA if possible)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16000" algn="just" defTabSz="9144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Gain dataset and annotation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16000" algn="just" defTabSz="9144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1" lang="it-IT" sz="1800" spc="-1" strike="noStrike">
                <a:solidFill>
                  <a:schemeClr val="dk1"/>
                </a:solidFill>
                <a:latin typeface="Calibri"/>
              </a:rPr>
              <a:t>Modify yolov3.cfg, train.txt, obj.data and obj.names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uppo 12"/>
          <p:cNvGrpSpPr/>
          <p:nvPr/>
        </p:nvGrpSpPr>
        <p:grpSpPr>
          <a:xfrm>
            <a:off x="0" y="6150600"/>
            <a:ext cx="9143640" cy="765720"/>
            <a:chOff x="0" y="6150600"/>
            <a:chExt cx="9143640" cy="765720"/>
          </a:xfrm>
        </p:grpSpPr>
        <p:sp>
          <p:nvSpPr>
            <p:cNvPr id="131" name="Rettangolo 4"/>
            <p:cNvSpPr/>
            <p:nvPr/>
          </p:nvSpPr>
          <p:spPr>
            <a:xfrm>
              <a:off x="0" y="6150600"/>
              <a:ext cx="9143640" cy="765720"/>
            </a:xfrm>
            <a:prstGeom prst="rect">
              <a:avLst/>
            </a:prstGeom>
            <a:solidFill>
              <a:srgbClr val="005eb8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pic>
          <p:nvPicPr>
            <p:cNvPr id="132" name="Immagine 8" descr=""/>
            <p:cNvPicPr/>
            <p:nvPr/>
          </p:nvPicPr>
          <p:blipFill>
            <a:blip r:embed="rId1"/>
            <a:stretch/>
          </p:blipFill>
          <p:spPr>
            <a:xfrm>
              <a:off x="7479360" y="6287040"/>
              <a:ext cx="1546920" cy="492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3" name="CasellaDiTesto 10"/>
          <p:cNvSpPr/>
          <p:nvPr/>
        </p:nvSpPr>
        <p:spPr>
          <a:xfrm>
            <a:off x="0" y="0"/>
            <a:ext cx="9143640" cy="516600"/>
          </a:xfrm>
          <a:prstGeom prst="rect">
            <a:avLst/>
          </a:prstGeom>
          <a:noFill/>
          <a:ln w="0">
            <a:noFill/>
          </a:ln>
          <a:effectLst>
            <a:outerShdw algn="ctr" blurRad="44280" dir="5400000" dist="2808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it-IT" sz="2800" spc="-1" strike="noStrike">
                <a:solidFill>
                  <a:schemeClr val="dk1"/>
                </a:solidFill>
                <a:latin typeface="Calibri"/>
              </a:rPr>
              <a:t>Training Results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Rettangolo 7"/>
          <p:cNvSpPr/>
          <p:nvPr/>
        </p:nvSpPr>
        <p:spPr>
          <a:xfrm>
            <a:off x="78120" y="6348960"/>
            <a:ext cx="2851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lt1"/>
                </a:solidFill>
                <a:latin typeface="Calibri"/>
              </a:rPr>
              <a:t>3D Perception: 1° project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Picture 2" descr="C:\Users\flopp\Desktop\Progetto training\chart-4000x16000.png"/>
          <p:cNvPicPr/>
          <p:nvPr/>
        </p:nvPicPr>
        <p:blipFill>
          <a:blip r:embed="rId2"/>
          <a:stretch/>
        </p:blipFill>
        <p:spPr>
          <a:xfrm>
            <a:off x="762120" y="1581120"/>
            <a:ext cx="3892320" cy="389232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3" descr="C:\Users\flopp\Desktop\Progetto training\chart.png"/>
          <p:cNvPicPr/>
          <p:nvPr/>
        </p:nvPicPr>
        <p:blipFill>
          <a:blip r:embed="rId3"/>
          <a:stretch/>
        </p:blipFill>
        <p:spPr>
          <a:xfrm>
            <a:off x="4923000" y="1314360"/>
            <a:ext cx="4158720" cy="415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uppo 12"/>
          <p:cNvGrpSpPr/>
          <p:nvPr/>
        </p:nvGrpSpPr>
        <p:grpSpPr>
          <a:xfrm>
            <a:off x="0" y="6150600"/>
            <a:ext cx="9143640" cy="765720"/>
            <a:chOff x="0" y="6150600"/>
            <a:chExt cx="9143640" cy="765720"/>
          </a:xfrm>
        </p:grpSpPr>
        <p:sp>
          <p:nvSpPr>
            <p:cNvPr id="138" name="Rettangolo 4"/>
            <p:cNvSpPr/>
            <p:nvPr/>
          </p:nvSpPr>
          <p:spPr>
            <a:xfrm>
              <a:off x="0" y="6150600"/>
              <a:ext cx="9143640" cy="765720"/>
            </a:xfrm>
            <a:prstGeom prst="rect">
              <a:avLst/>
            </a:prstGeom>
            <a:solidFill>
              <a:srgbClr val="005eb8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pic>
          <p:nvPicPr>
            <p:cNvPr id="139" name="Immagine 8" descr=""/>
            <p:cNvPicPr/>
            <p:nvPr/>
          </p:nvPicPr>
          <p:blipFill>
            <a:blip r:embed="rId1"/>
            <a:stretch/>
          </p:blipFill>
          <p:spPr>
            <a:xfrm>
              <a:off x="7479360" y="6287040"/>
              <a:ext cx="1546920" cy="492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0" name="CasellaDiTesto 5"/>
          <p:cNvSpPr/>
          <p:nvPr/>
        </p:nvSpPr>
        <p:spPr>
          <a:xfrm>
            <a:off x="0" y="0"/>
            <a:ext cx="9143640" cy="516600"/>
          </a:xfrm>
          <a:prstGeom prst="rect">
            <a:avLst/>
          </a:prstGeom>
          <a:noFill/>
          <a:ln w="0">
            <a:noFill/>
          </a:ln>
          <a:effectLst>
            <a:outerShdw algn="ctr" blurRad="44280" dir="5400000" dist="2808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it-IT" sz="2800" spc="-1" strike="noStrike">
                <a:solidFill>
                  <a:schemeClr val="dk1"/>
                </a:solidFill>
                <a:latin typeface="Calibri"/>
              </a:rPr>
              <a:t>Future Improvements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asellaDiTesto 6"/>
          <p:cNvSpPr/>
          <p:nvPr/>
        </p:nvSpPr>
        <p:spPr>
          <a:xfrm>
            <a:off x="482760" y="921960"/>
            <a:ext cx="8177760" cy="261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Use of more advanced detection models such as YOLOv4 or YOLOv5 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Improved training using a better dataset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Implementation of algorithms to handle partial/total occlusions in crowded environments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Integration with other sensors to improve perception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Running the algorithms on high-performance computing (HPC) systems.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Rettangolo 11"/>
          <p:cNvSpPr/>
          <p:nvPr/>
        </p:nvSpPr>
        <p:spPr>
          <a:xfrm>
            <a:off x="78120" y="6348960"/>
            <a:ext cx="2851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lt1"/>
                </a:solidFill>
                <a:latin typeface="Calibri"/>
              </a:rPr>
              <a:t>3D Perception: 1° project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Immagine 2" descr="Immagine che contiene interno, server, macchina, computer&#10;&#10;Descrizione generata automaticamente"/>
          <p:cNvPicPr/>
          <p:nvPr/>
        </p:nvPicPr>
        <p:blipFill>
          <a:blip r:embed="rId2"/>
          <a:stretch/>
        </p:blipFill>
        <p:spPr>
          <a:xfrm>
            <a:off x="6083280" y="3762720"/>
            <a:ext cx="2169360" cy="2169360"/>
          </a:xfrm>
          <a:prstGeom prst="rect">
            <a:avLst/>
          </a:prstGeom>
          <a:ln w="0">
            <a:noFill/>
          </a:ln>
        </p:spPr>
      </p:pic>
      <p:pic>
        <p:nvPicPr>
          <p:cNvPr id="144" name="Immagine 10" descr="Immagine che contiene testo, schermata, aria aperta, cielo&#10;&#10;Descrizione generata automaticamente"/>
          <p:cNvPicPr/>
          <p:nvPr/>
        </p:nvPicPr>
        <p:blipFill>
          <a:blip r:embed="rId3"/>
          <a:stretch/>
        </p:blipFill>
        <p:spPr>
          <a:xfrm>
            <a:off x="601200" y="3835080"/>
            <a:ext cx="3970440" cy="19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3212</TotalTime>
  <Application>LibreOffice/24.2.6.2$Linux_X86_64 LibreOffice_project/8e9a753d9daaea75c34b417ba1bdf556bf2fc5b3</Application>
  <AppVersion>15.0000</AppVersion>
  <Words>607</Words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2016-12-13T13:19:46Z</dcterms:created>
  <dc:creator>Utente di Microsoft Office</dc:creator>
  <dc:description/>
  <dc:language>it-IT</dc:language>
  <cp:lastModifiedBy/>
  <cp:lastPrinted>2018-01-17T12:16:18Z</cp:lastPrinted>
  <dcterms:modified xsi:type="dcterms:W3CDTF">2024-10-18T12:36:55Z</dcterms:modified>
  <cp:revision>293</cp:revision>
  <dc:subject/>
  <dc:title>Presentazione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Presentazione su schermo (4:3)</vt:lpwstr>
  </property>
  <property fmtid="{D5CDD505-2E9C-101B-9397-08002B2CF9AE}" pid="4" name="Slides">
    <vt:i4>11</vt:i4>
  </property>
</Properties>
</file>