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4" r:id="rId3"/>
    <p:sldId id="267" r:id="rId4"/>
    <p:sldId id="263" r:id="rId5"/>
    <p:sldId id="259" r:id="rId6"/>
    <p:sldId id="257" r:id="rId7"/>
    <p:sldId id="279" r:id="rId8"/>
    <p:sldId id="261" r:id="rId9"/>
    <p:sldId id="265" r:id="rId10"/>
    <p:sldId id="278" r:id="rId11"/>
  </p:sldIdLst>
  <p:sldSz cx="18288000" cy="10287000"/>
  <p:notesSz cx="7099300" cy="10234613"/>
  <p:embeddedFontLst>
    <p:embeddedFont>
      <p:font typeface="Oswald" charset="0"/>
      <p:regular r:id="rId13"/>
      <p:bold r:id="rId14"/>
    </p:embeddedFont>
    <p:embeddedFont>
      <p:font typeface="Titillium Web" charset="0"/>
      <p:regular r:id="rId15"/>
      <p:bold r:id="rId16"/>
      <p:italic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Bricolage Grotesque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F72"/>
    <a:srgbClr val="D4D4D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294" autoAdjust="0"/>
    <p:restoredTop sz="94713" autoAdjust="0"/>
  </p:normalViewPr>
  <p:slideViewPr>
    <p:cSldViewPr snapToGrid="0">
      <p:cViewPr varScale="1">
        <p:scale>
          <a:sx n="69" d="100"/>
          <a:sy n="69" d="100"/>
        </p:scale>
        <p:origin x="-198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32" tIns="99032" rIns="99032" bIns="99032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3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87" name="Google Shape;4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79" name="Google Shape;2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11" name="Google Shape;3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02967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50" name="Google Shape;2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0">
  <p:cSld name="CUSTOM_9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9935575" y="447700"/>
            <a:ext cx="8114700" cy="310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/>
          <p:nvPr/>
        </p:nvSpPr>
        <p:spPr>
          <a:xfrm>
            <a:off x="10015952" y="4028022"/>
            <a:ext cx="559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10015952" y="5880577"/>
            <a:ext cx="559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/>
          </a:p>
        </p:txBody>
      </p:sp>
      <p:sp>
        <p:nvSpPr>
          <p:cNvPr id="101" name="Google Shape;101;p12"/>
          <p:cNvSpPr txBox="1"/>
          <p:nvPr/>
        </p:nvSpPr>
        <p:spPr>
          <a:xfrm>
            <a:off x="10015952" y="7733132"/>
            <a:ext cx="734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383127" cy="6105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11172775" y="4237425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11172775" y="6081550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11172775" y="7905831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">
  <p:cSld name="CUSTOM_10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659586" y="1028700"/>
            <a:ext cx="16968827" cy="5748463"/>
          </a:xfrm>
          <a:custGeom>
            <a:avLst/>
            <a:gdLst/>
            <a:ahLst/>
            <a:cxnLst/>
            <a:rect l="l" t="t" r="r" b="b"/>
            <a:pathLst>
              <a:path w="16968827" h="5748463" extrusionOk="0">
                <a:moveTo>
                  <a:pt x="0" y="0"/>
                </a:moveTo>
                <a:lnTo>
                  <a:pt x="16968828" y="0"/>
                </a:lnTo>
                <a:lnTo>
                  <a:pt x="16968828" y="5748463"/>
                </a:lnTo>
                <a:lnTo>
                  <a:pt x="0" y="57484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 l="-189" r="-179"/>
            </a:stretch>
          </a:blipFill>
          <a:ln>
            <a:noFill/>
          </a:ln>
        </p:spPr>
      </p:sp>
      <p:sp>
        <p:nvSpPr>
          <p:cNvPr id="108" name="Google Shape;108;p13"/>
          <p:cNvSpPr txBox="1"/>
          <p:nvPr/>
        </p:nvSpPr>
        <p:spPr>
          <a:xfrm>
            <a:off x="2611023" y="2579664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2070127" y="2028220"/>
            <a:ext cx="215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STRENGTHS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14603414" y="2545029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4062517" y="2031224"/>
            <a:ext cx="215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THREATS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6696256" y="2580663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5456457" y="2031224"/>
            <a:ext cx="355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WEAKNESSES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10781490" y="2580663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9972710" y="2031224"/>
            <a:ext cx="269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OPPORTUNITIES</a:t>
            </a:r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 rot="10800000">
            <a:off x="9144000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3"/>
          <p:cNvCxnSpPr/>
          <p:nvPr/>
        </p:nvCxnSpPr>
        <p:spPr>
          <a:xfrm rot="10800000">
            <a:off x="5147963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3"/>
          <p:cNvCxnSpPr/>
          <p:nvPr/>
        </p:nvCxnSpPr>
        <p:spPr>
          <a:xfrm rot="10800000">
            <a:off x="13140037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1504350" y="7676731"/>
            <a:ext cx="152793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8950"/>
              <a:buNone/>
              <a:defRPr sz="895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2pPr>
            <a:lvl3pPr lvl="2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3pPr>
            <a:lvl4pPr lvl="3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4pPr>
            <a:lvl5pPr lvl="4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5pPr>
            <a:lvl6pPr lvl="5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6pPr>
            <a:lvl7pPr lvl="6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7pPr>
            <a:lvl8pPr lvl="7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8pPr>
            <a:lvl9pPr lvl="8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1719275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2"/>
          </p:nvPr>
        </p:nvSpPr>
        <p:spPr>
          <a:xfrm>
            <a:off x="5804650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3"/>
          </p:nvPr>
        </p:nvSpPr>
        <p:spPr>
          <a:xfrm>
            <a:off x="9713563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4"/>
          </p:nvPr>
        </p:nvSpPr>
        <p:spPr>
          <a:xfrm>
            <a:off x="13622488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">
  <p:cSld name="CUSTOM_1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>
            <a:spLocks noGrp="1"/>
          </p:cNvSpPr>
          <p:nvPr>
            <p:ph type="pic" idx="2"/>
          </p:nvPr>
        </p:nvSpPr>
        <p:spPr>
          <a:xfrm>
            <a:off x="7794475" y="3226125"/>
            <a:ext cx="10493400" cy="70608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6" name="Google Shape;126;p14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8288000" cy="59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971550" y="1306450"/>
            <a:ext cx="163449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1282200" y="5690050"/>
            <a:ext cx="5226600" cy="39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3"/>
          </p:nvPr>
        </p:nvSpPr>
        <p:spPr>
          <a:xfrm>
            <a:off x="2362350" y="4393975"/>
            <a:ext cx="3066300" cy="156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800"/>
              <a:buNone/>
              <a:defRPr sz="2800"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747281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18" name="Google Shape;18;p4"/>
          <p:cNvSpPr/>
          <p:nvPr/>
        </p:nvSpPr>
        <p:spPr>
          <a:xfrm>
            <a:off x="0" y="5997892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0" y="-503675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20" name="Google Shape;20;p4"/>
          <p:cNvSpPr txBox="1"/>
          <p:nvPr/>
        </p:nvSpPr>
        <p:spPr>
          <a:xfrm>
            <a:off x="1723690" y="1235384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1723690" y="4486345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1723690" y="7708731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3361225" y="1200575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2"/>
          </p:nvPr>
        </p:nvSpPr>
        <p:spPr>
          <a:xfrm>
            <a:off x="3361225" y="4429200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3"/>
          </p:nvPr>
        </p:nvSpPr>
        <p:spPr>
          <a:xfrm>
            <a:off x="3361225" y="7651575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 rot="5400000">
            <a:off x="10534650" y="3581400"/>
            <a:ext cx="99060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3000"/>
              <a:buNone/>
              <a:defRPr sz="13000" b="1">
                <a:solidFill>
                  <a:srgbClr val="D4D4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1281250"/>
            <a:ext cx="9144002" cy="822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2958625" y="1281250"/>
            <a:ext cx="5329374" cy="8227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>
            <a:spLocks noGrp="1"/>
          </p:cNvSpPr>
          <p:nvPr>
            <p:ph type="pic" idx="2"/>
          </p:nvPr>
        </p:nvSpPr>
        <p:spPr>
          <a:xfrm>
            <a:off x="-323850" y="1962150"/>
            <a:ext cx="11792100" cy="832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5400000">
            <a:off x="6762750" y="3581400"/>
            <a:ext cx="100965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8450"/>
              <a:buNone/>
              <a:defRPr sz="8450" b="1">
                <a:solidFill>
                  <a:srgbClr val="D4D4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3"/>
          </p:nvPr>
        </p:nvSpPr>
        <p:spPr>
          <a:xfrm>
            <a:off x="15364088" y="4344750"/>
            <a:ext cx="1600200" cy="15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9000"/>
              <a:buNone/>
              <a:defRPr sz="9000">
                <a:solidFill>
                  <a:srgbClr val="C1FF7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0" y="7900550"/>
            <a:ext cx="106941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350"/>
              <a:buNone/>
              <a:defRPr sz="10350" b="1">
                <a:solidFill>
                  <a:srgbClr val="D4D4D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1038400" y="3019150"/>
            <a:ext cx="7249599" cy="726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08076" cy="79771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828050" y="1466375"/>
            <a:ext cx="45768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6450"/>
              <a:buFont typeface="Oswald"/>
              <a:buNone/>
              <a:defRPr sz="645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828050" y="2923950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12811825" y="5608650"/>
            <a:ext cx="45768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6450"/>
              <a:buFont typeface="Oswald"/>
              <a:buNone/>
              <a:defRPr sz="645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12811825" y="7066225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25505" y="1028700"/>
            <a:ext cx="13036990" cy="8229600"/>
          </a:xfrm>
          <a:custGeom>
            <a:avLst/>
            <a:gdLst/>
            <a:ahLst/>
            <a:cxnLst/>
            <a:rect l="l" t="t" r="r" b="b"/>
            <a:pathLst>
              <a:path w="13036990" h="8229600" extrusionOk="0">
                <a:moveTo>
                  <a:pt x="0" y="0"/>
                </a:moveTo>
                <a:lnTo>
                  <a:pt x="13036990" y="0"/>
                </a:lnTo>
                <a:lnTo>
                  <a:pt x="130369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3" name="Google Shape;43;p7"/>
          <p:cNvSpPr txBox="1"/>
          <p:nvPr/>
        </p:nvSpPr>
        <p:spPr>
          <a:xfrm>
            <a:off x="8537847" y="1383062"/>
            <a:ext cx="1212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16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860000" y="2999275"/>
            <a:ext cx="8568000" cy="428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7750"/>
              <a:buNone/>
              <a:defRPr sz="7750">
                <a:solidFill>
                  <a:srgbClr val="D4D4D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6782100" y="7795877"/>
            <a:ext cx="4723800" cy="59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3428997"/>
            <a:ext cx="716190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563100" y="1151425"/>
            <a:ext cx="12724900" cy="913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1292550" y="1151425"/>
            <a:ext cx="4576800" cy="10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5500"/>
              <a:buFont typeface="Oswald"/>
              <a:buNone/>
              <a:defRPr sz="550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1292550" y="2483625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445775" y="3152304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1400"/>
              <a:buNone/>
              <a:defRPr sz="11400" b="1">
                <a:solidFill>
                  <a:srgbClr val="D4D4D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 idx="3"/>
          </p:nvPr>
        </p:nvSpPr>
        <p:spPr>
          <a:xfrm>
            <a:off x="8445775" y="5533541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11400"/>
              <a:buNone/>
              <a:defRPr sz="11400" b="1">
                <a:solidFill>
                  <a:srgbClr val="C1FF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 idx="4"/>
          </p:nvPr>
        </p:nvSpPr>
        <p:spPr>
          <a:xfrm>
            <a:off x="8445775" y="7914779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1400"/>
              <a:buNone/>
              <a:defRPr sz="1140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CUSTOM_6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32925" y="7883050"/>
            <a:ext cx="6731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011163" y="781366"/>
            <a:ext cx="6475586" cy="6467492"/>
          </a:xfrm>
          <a:custGeom>
            <a:avLst/>
            <a:gdLst/>
            <a:ahLst/>
            <a:cxnLst/>
            <a:rect l="l" t="t" r="r" b="b"/>
            <a:pathLst>
              <a:path w="6475586" h="6467492" extrusionOk="0">
                <a:moveTo>
                  <a:pt x="0" y="0"/>
                </a:moveTo>
                <a:lnTo>
                  <a:pt x="6475586" y="0"/>
                </a:lnTo>
                <a:lnTo>
                  <a:pt x="6475586" y="6467491"/>
                </a:lnTo>
                <a:lnTo>
                  <a:pt x="0" y="64674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" name="Google Shape;57;p9"/>
          <p:cNvSpPr/>
          <p:nvPr/>
        </p:nvSpPr>
        <p:spPr>
          <a:xfrm>
            <a:off x="8918507" y="352728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8" name="Google Shape;58;p9"/>
          <p:cNvSpPr/>
          <p:nvPr/>
        </p:nvSpPr>
        <p:spPr>
          <a:xfrm>
            <a:off x="8918507" y="5190156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6"/>
                </a:lnTo>
                <a:lnTo>
                  <a:pt x="0" y="383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9" name="Google Shape;59;p9"/>
          <p:cNvSpPr/>
          <p:nvPr/>
        </p:nvSpPr>
        <p:spPr>
          <a:xfrm>
            <a:off x="13436151" y="352728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13436151" y="5190156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6"/>
                </a:lnTo>
                <a:lnTo>
                  <a:pt x="0" y="383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1" name="Google Shape;61;p9"/>
          <p:cNvSpPr/>
          <p:nvPr/>
        </p:nvSpPr>
        <p:spPr>
          <a:xfrm>
            <a:off x="1550421" y="1214479"/>
            <a:ext cx="5381625" cy="5558142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9238343" y="609608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9238343" y="5447037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13755987" y="609608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13755987" y="5447037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1975724" y="2240927"/>
            <a:ext cx="72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1FF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CEO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1975724" y="1854212"/>
            <a:ext cx="149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rPr>
              <a:t>John Doe</a:t>
            </a:r>
            <a:endParaRPr/>
          </a:p>
        </p:txBody>
      </p:sp>
      <p:sp>
        <p:nvSpPr>
          <p:cNvPr id="68" name="Google Shape;68;p9"/>
          <p:cNvSpPr>
            <a:spLocks noGrp="1"/>
          </p:cNvSpPr>
          <p:nvPr>
            <p:ph type="pic" idx="2"/>
          </p:nvPr>
        </p:nvSpPr>
        <p:spPr>
          <a:xfrm>
            <a:off x="1686738" y="1439050"/>
            <a:ext cx="5109000" cy="510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9" name="Google Shape;69;p9"/>
          <p:cNvSpPr>
            <a:spLocks noGrp="1"/>
          </p:cNvSpPr>
          <p:nvPr>
            <p:ph type="pic" idx="3"/>
          </p:nvPr>
        </p:nvSpPr>
        <p:spPr>
          <a:xfrm>
            <a:off x="9362838" y="781375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0" name="Google Shape;70;p9"/>
          <p:cNvSpPr>
            <a:spLocks noGrp="1"/>
          </p:cNvSpPr>
          <p:nvPr>
            <p:ph type="pic" idx="4"/>
          </p:nvPr>
        </p:nvSpPr>
        <p:spPr>
          <a:xfrm>
            <a:off x="13880475" y="781375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1" name="Google Shape;71;p9"/>
          <p:cNvSpPr>
            <a:spLocks noGrp="1"/>
          </p:cNvSpPr>
          <p:nvPr>
            <p:ph type="pic" idx="5"/>
          </p:nvPr>
        </p:nvSpPr>
        <p:spPr>
          <a:xfrm>
            <a:off x="9362838" y="5623856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" name="Google Shape;72;p9"/>
          <p:cNvSpPr>
            <a:spLocks noGrp="1"/>
          </p:cNvSpPr>
          <p:nvPr>
            <p:ph type="pic" idx="6"/>
          </p:nvPr>
        </p:nvSpPr>
        <p:spPr>
          <a:xfrm>
            <a:off x="13880475" y="5623856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9362850" y="402182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7"/>
          </p:nvPr>
        </p:nvSpPr>
        <p:spPr>
          <a:xfrm>
            <a:off x="9362850" y="445740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8"/>
          </p:nvPr>
        </p:nvSpPr>
        <p:spPr>
          <a:xfrm>
            <a:off x="13880475" y="402182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9"/>
          </p:nvPr>
        </p:nvSpPr>
        <p:spPr>
          <a:xfrm>
            <a:off x="13880475" y="445740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3"/>
          </p:nvPr>
        </p:nvSpPr>
        <p:spPr>
          <a:xfrm>
            <a:off x="9362850" y="888317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4"/>
          </p:nvPr>
        </p:nvSpPr>
        <p:spPr>
          <a:xfrm>
            <a:off x="9362850" y="931875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5"/>
          </p:nvPr>
        </p:nvSpPr>
        <p:spPr>
          <a:xfrm>
            <a:off x="13880475" y="888317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6"/>
          </p:nvPr>
        </p:nvSpPr>
        <p:spPr>
          <a:xfrm>
            <a:off x="13880475" y="931875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CUSTOM_7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0075775" y="0"/>
            <a:ext cx="491312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>
            <a:spLocks noGrp="1"/>
          </p:cNvSpPr>
          <p:nvPr>
            <p:ph type="pic" idx="2"/>
          </p:nvPr>
        </p:nvSpPr>
        <p:spPr>
          <a:xfrm>
            <a:off x="11997225" y="75"/>
            <a:ext cx="62907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1374125" y="671900"/>
            <a:ext cx="92490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350"/>
              <a:buNone/>
              <a:defRPr sz="1035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214087" y="3917032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7056679" y="3917032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7" name="Google Shape;87;p10"/>
          <p:cNvSpPr txBox="1">
            <a:spLocks noGrp="1"/>
          </p:cNvSpPr>
          <p:nvPr>
            <p:ph type="subTitle" idx="1"/>
          </p:nvPr>
        </p:nvSpPr>
        <p:spPr>
          <a:xfrm>
            <a:off x="1544163" y="3192900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3"/>
          </p:nvPr>
        </p:nvSpPr>
        <p:spPr>
          <a:xfrm>
            <a:off x="7386738" y="3192900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4"/>
          </p:nvPr>
        </p:nvSpPr>
        <p:spPr>
          <a:xfrm>
            <a:off x="1335000" y="7915050"/>
            <a:ext cx="34845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5"/>
          </p:nvPr>
        </p:nvSpPr>
        <p:spPr>
          <a:xfrm>
            <a:off x="7177650" y="7915050"/>
            <a:ext cx="34845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">
  <p:cSld name="CUSTOM_8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841800" y="7466425"/>
            <a:ext cx="65346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ct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algn="ct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algn="ct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9118950" y="1343175"/>
            <a:ext cx="8114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1028700" y="954147"/>
            <a:ext cx="6160732" cy="6153031"/>
          </a:xfrm>
          <a:custGeom>
            <a:avLst/>
            <a:gdLst/>
            <a:ahLst/>
            <a:cxnLst/>
            <a:rect l="l" t="t" r="r" b="b"/>
            <a:pathLst>
              <a:path w="6160732" h="6153031" extrusionOk="0">
                <a:moveTo>
                  <a:pt x="0" y="0"/>
                </a:moveTo>
                <a:lnTo>
                  <a:pt x="6160732" y="0"/>
                </a:lnTo>
                <a:lnTo>
                  <a:pt x="6160732" y="6153031"/>
                </a:lnTo>
                <a:lnTo>
                  <a:pt x="0" y="6153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>
            <a:off x="8009074" y="4064127"/>
            <a:ext cx="10572576" cy="6673939"/>
          </a:xfrm>
          <a:custGeom>
            <a:avLst/>
            <a:gdLst/>
            <a:ahLst/>
            <a:cxnLst/>
            <a:rect l="l" t="t" r="r" b="b"/>
            <a:pathLst>
              <a:path w="10572576" h="6673939" extrusionOk="0">
                <a:moveTo>
                  <a:pt x="0" y="0"/>
                </a:moveTo>
                <a:lnTo>
                  <a:pt x="10572576" y="0"/>
                </a:lnTo>
                <a:lnTo>
                  <a:pt x="10572576" y="6673939"/>
                </a:lnTo>
                <a:lnTo>
                  <a:pt x="0" y="66739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10028063" y="7466425"/>
            <a:ext cx="65346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2750" algn="ctr" rtl="0">
              <a:spcBef>
                <a:spcPts val="640"/>
              </a:spcBef>
              <a:spcAft>
                <a:spcPts val="0"/>
              </a:spcAft>
              <a:buSzPts val="2900"/>
              <a:buChar char="•"/>
              <a:defRPr sz="2900"/>
            </a:lvl1pPr>
            <a:lvl2pPr marL="914400" lvl="1" indent="-412750" algn="ctr" rtl="0">
              <a:spcBef>
                <a:spcPts val="560"/>
              </a:spcBef>
              <a:spcAft>
                <a:spcPts val="0"/>
              </a:spcAft>
              <a:buSzPts val="2900"/>
              <a:buChar char="–"/>
              <a:defRPr sz="2900"/>
            </a:lvl2pPr>
            <a:lvl3pPr marL="1371600" lvl="2" indent="-412750" algn="ctr" rtl="0">
              <a:spcBef>
                <a:spcPts val="480"/>
              </a:spcBef>
              <a:spcAft>
                <a:spcPts val="0"/>
              </a:spcAft>
              <a:buSzPts val="2900"/>
              <a:buChar char="•"/>
              <a:defRPr sz="2900"/>
            </a:lvl3pPr>
            <a:lvl4pPr marL="1828800" lvl="3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–"/>
              <a:defRPr sz="2900"/>
            </a:lvl4pPr>
            <a:lvl5pPr marL="2286000" lvl="4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»"/>
              <a:defRPr sz="2900"/>
            </a:lvl5pPr>
            <a:lvl6pPr marL="2743200" lvl="5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6pPr>
            <a:lvl7pPr marL="3200400" lvl="6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7pPr>
            <a:lvl8pPr marL="3657600" lvl="7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8pPr>
            <a:lvl9pPr marL="4114800" lvl="8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0550" y="1303350"/>
            <a:ext cx="16344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0550" y="30099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–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–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»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8.jpe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1028700" y="1694498"/>
            <a:ext cx="16230600" cy="6898005"/>
          </a:xfrm>
          <a:custGeom>
            <a:avLst/>
            <a:gdLst/>
            <a:ahLst/>
            <a:cxnLst/>
            <a:rect l="l" t="t" r="r" b="b"/>
            <a:pathLst>
              <a:path w="16230600" h="6898005" extrusionOk="0">
                <a:moveTo>
                  <a:pt x="0" y="0"/>
                </a:moveTo>
                <a:lnTo>
                  <a:pt x="16230600" y="0"/>
                </a:lnTo>
                <a:lnTo>
                  <a:pt x="16230600" y="6898004"/>
                </a:lnTo>
                <a:lnTo>
                  <a:pt x="0" y="6898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x-none"/>
          </a:p>
        </p:txBody>
      </p:sp>
      <p:sp>
        <p:nvSpPr>
          <p:cNvPr id="135" name="Google Shape;135;p15"/>
          <p:cNvSpPr/>
          <p:nvPr/>
        </p:nvSpPr>
        <p:spPr>
          <a:xfrm>
            <a:off x="1" y="772000"/>
            <a:ext cx="7587295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 l="-73991"/>
            </a:stretch>
          </a:blipFill>
          <a:ln>
            <a:noFill/>
          </a:ln>
        </p:spPr>
        <p:txBody>
          <a:bodyPr/>
          <a:lstStyle/>
          <a:p>
            <a:endParaRPr lang="x-none"/>
          </a:p>
        </p:txBody>
      </p:sp>
      <p:sp>
        <p:nvSpPr>
          <p:cNvPr id="136" name="Google Shape;136;p15"/>
          <p:cNvSpPr/>
          <p:nvPr/>
        </p:nvSpPr>
        <p:spPr>
          <a:xfrm>
            <a:off x="9144000" y="8488225"/>
            <a:ext cx="9132855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 r="-73991"/>
            </a:stretch>
          </a:blipFill>
          <a:ln>
            <a:noFill/>
          </a:ln>
        </p:spPr>
        <p:txBody>
          <a:bodyPr/>
          <a:lstStyle/>
          <a:p>
            <a:endParaRPr lang="x-none"/>
          </a:p>
        </p:txBody>
      </p:sp>
      <p:sp>
        <p:nvSpPr>
          <p:cNvPr id="137" name="Google Shape;137;p15"/>
          <p:cNvSpPr txBox="1"/>
          <p:nvPr/>
        </p:nvSpPr>
        <p:spPr>
          <a:xfrm>
            <a:off x="3954000" y="3083635"/>
            <a:ext cx="10380000" cy="372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GB" sz="5500" dirty="0" smtClean="0">
                <a:solidFill>
                  <a:srgbClr val="C2FF72"/>
                </a:solidFill>
                <a:latin typeface="Oswald" charset="0"/>
              </a:rPr>
              <a:t>Face detection, distance measurement and global position using </a:t>
            </a:r>
            <a:r>
              <a:rPr lang="en-GB" sz="5500" dirty="0" smtClean="0">
                <a:solidFill>
                  <a:srgbClr val="C2FF72"/>
                </a:solidFill>
                <a:latin typeface="Oswald" charset="0"/>
              </a:rPr>
              <a:t>KINECT, YOLO </a:t>
            </a:r>
            <a:r>
              <a:rPr lang="en-GB" sz="5500" dirty="0" smtClean="0">
                <a:solidFill>
                  <a:srgbClr val="C2FF72"/>
                </a:solidFill>
                <a:latin typeface="Oswald" charset="0"/>
              </a:rPr>
              <a:t>and LSTM neural </a:t>
            </a:r>
            <a:r>
              <a:rPr lang="en-GB" sz="5500" dirty="0" smtClean="0">
                <a:solidFill>
                  <a:srgbClr val="C2FF72"/>
                </a:solidFill>
                <a:latin typeface="Oswald" charset="0"/>
              </a:rPr>
              <a:t>network</a:t>
            </a:r>
            <a:endParaRPr lang="en-GB" sz="5500" dirty="0" smtClean="0">
              <a:solidFill>
                <a:schemeClr val="bg1"/>
              </a:solidFill>
              <a:latin typeface="Oswald" charset="0"/>
            </a:endParaRPr>
          </a:p>
          <a:p>
            <a:pPr lvl="0" algn="ctr">
              <a:lnSpc>
                <a:spcPct val="110000"/>
              </a:lnSpc>
            </a:pPr>
            <a:r>
              <a:rPr lang="en-GB" sz="5500" dirty="0" smtClean="0">
                <a:solidFill>
                  <a:schemeClr val="bg1"/>
                </a:solidFill>
                <a:latin typeface="Oswald" charset="0"/>
              </a:rPr>
              <a:t>Proof </a:t>
            </a:r>
            <a:r>
              <a:rPr lang="en-GB" sz="5500" dirty="0" smtClean="0">
                <a:solidFill>
                  <a:schemeClr val="bg1"/>
                </a:solidFill>
                <a:latin typeface="Oswald" charset="0"/>
              </a:rPr>
              <a:t>of concept</a:t>
            </a:r>
            <a:endParaRPr sz="5500" dirty="0">
              <a:solidFill>
                <a:schemeClr val="bg1"/>
              </a:solidFill>
              <a:latin typeface="Oswald" charset="0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9488557" y="8748757"/>
            <a:ext cx="8269355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Made by Francesco De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Patre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Davide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Faroldi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Lo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Presti</a:t>
            </a:r>
            <a:endParaRPr sz="2400" dirty="0"/>
          </a:p>
        </p:txBody>
      </p:sp>
      <p:sp>
        <p:nvSpPr>
          <p:cNvPr id="139" name="Google Shape;139;p15"/>
          <p:cNvSpPr txBox="1"/>
          <p:nvPr/>
        </p:nvSpPr>
        <p:spPr>
          <a:xfrm>
            <a:off x="1028700" y="1028584"/>
            <a:ext cx="53148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Titillium Web"/>
                <a:sym typeface="Titillium Web"/>
              </a:rPr>
              <a:t>3D Perception, Learning-Based Data Fusion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  <p:bldP spid="137" grpId="0" uiExpand="1" build="allAtOnce"/>
      <p:bldP spid="138" grpId="0"/>
      <p:bldP spid="1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37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939650" y="3097654"/>
            <a:ext cx="16408673" cy="7189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7"/>
          <p:cNvSpPr txBox="1"/>
          <p:nvPr/>
        </p:nvSpPr>
        <p:spPr>
          <a:xfrm>
            <a:off x="1359970" y="783714"/>
            <a:ext cx="15568031" cy="209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dirty="0">
                <a:solidFill>
                  <a:srgbClr val="FFFFFF"/>
                </a:solidFill>
                <a:latin typeface="Oswald"/>
                <a:sym typeface="Oswald"/>
              </a:rPr>
              <a:t>Thank you for your attention</a:t>
            </a:r>
            <a:endParaRPr sz="11000" dirty="0"/>
          </a:p>
        </p:txBody>
      </p:sp>
      <p:sp>
        <p:nvSpPr>
          <p:cNvPr id="494" name="Google Shape;494;p37"/>
          <p:cNvSpPr txBox="1"/>
          <p:nvPr/>
        </p:nvSpPr>
        <p:spPr>
          <a:xfrm>
            <a:off x="2849535" y="7468752"/>
            <a:ext cx="5644063" cy="17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71" dirty="0">
                <a:solidFill>
                  <a:srgbClr val="F3F2EE"/>
                </a:solidFill>
                <a:latin typeface="Bricolage Grotesque"/>
                <a:sym typeface="Bricolage Grotesque"/>
              </a:rPr>
              <a:t>Francesco De </a:t>
            </a:r>
            <a:r>
              <a:rPr lang="en-US" sz="2571" dirty="0" err="1">
                <a:solidFill>
                  <a:srgbClr val="F3F2EE"/>
                </a:solidFill>
                <a:latin typeface="Bricolage Grotesque"/>
                <a:sym typeface="Bricolage Grotesque"/>
              </a:rPr>
              <a:t>Patre</a:t>
            </a:r>
            <a:r>
              <a:rPr lang="en-US" sz="2571" dirty="0">
                <a:solidFill>
                  <a:srgbClr val="F3F2EE"/>
                </a:solidFill>
                <a:latin typeface="Bricolage Grotesque"/>
                <a:sym typeface="Bricolage Grotesque"/>
              </a:rPr>
              <a:t> </a:t>
            </a:r>
          </a:p>
          <a:p>
            <a:pPr marL="0" marR="0" lvl="0" indent="0" algn="ctr" rtl="0">
              <a:lnSpc>
                <a:spcPct val="14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71" dirty="0">
                <a:solidFill>
                  <a:srgbClr val="F3F2EE"/>
                </a:solidFill>
                <a:latin typeface="Bricolage Grotesque"/>
                <a:sym typeface="Bricolage Grotesque"/>
              </a:rPr>
              <a:t>and </a:t>
            </a:r>
          </a:p>
          <a:p>
            <a:pPr marL="0" marR="0" lvl="0" indent="0" algn="ctr" rtl="0">
              <a:lnSpc>
                <a:spcPct val="147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71" dirty="0">
                <a:solidFill>
                  <a:srgbClr val="F3F2EE"/>
                </a:solidFill>
                <a:latin typeface="Bricolage Grotesque"/>
                <a:sym typeface="Bricolage Grotesque"/>
              </a:rPr>
              <a:t>Davide </a:t>
            </a:r>
            <a:r>
              <a:rPr lang="en-US" sz="2571" dirty="0" err="1">
                <a:solidFill>
                  <a:srgbClr val="F3F2EE"/>
                </a:solidFill>
                <a:latin typeface="Bricolage Grotesque"/>
                <a:sym typeface="Bricolage Grotesque"/>
              </a:rPr>
              <a:t>Faroldi</a:t>
            </a:r>
            <a:r>
              <a:rPr lang="en-US" sz="2571" dirty="0">
                <a:solidFill>
                  <a:srgbClr val="F3F2EE"/>
                </a:solidFill>
                <a:latin typeface="Bricolage Grotesque"/>
                <a:sym typeface="Bricolage Grotesque"/>
              </a:rPr>
              <a:t> Lo </a:t>
            </a:r>
            <a:r>
              <a:rPr lang="en-US" sz="2571" dirty="0" err="1">
                <a:solidFill>
                  <a:srgbClr val="F3F2EE"/>
                </a:solidFill>
                <a:latin typeface="Bricolage Grotesque"/>
                <a:sym typeface="Bricolage Grotesque"/>
              </a:rPr>
              <a:t>Presti</a:t>
            </a:r>
            <a:endParaRPr dirty="0"/>
          </a:p>
        </p:txBody>
      </p:sp>
      <p:cxnSp>
        <p:nvCxnSpPr>
          <p:cNvPr id="495" name="Google Shape;495;p37"/>
          <p:cNvCxnSpPr/>
          <p:nvPr/>
        </p:nvCxnSpPr>
        <p:spPr>
          <a:xfrm rot="10800000">
            <a:off x="9144000" y="5626499"/>
            <a:ext cx="0" cy="3247006"/>
          </a:xfrm>
          <a:prstGeom prst="straightConnector1">
            <a:avLst/>
          </a:prstGeom>
          <a:noFill/>
          <a:ln w="38100" cap="flat" cmpd="sng">
            <a:solidFill>
              <a:srgbClr val="C1FF7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493;p37">
            <a:extLst>
              <a:ext uri="{FF2B5EF4-FFF2-40B4-BE49-F238E27FC236}">
                <a16:creationId xmlns="" xmlns:a16="http://schemas.microsoft.com/office/drawing/2014/main" id="{DE8628D9-A202-BD4E-9C9A-5F1C2A207AE9}"/>
              </a:ext>
            </a:extLst>
          </p:cNvPr>
          <p:cNvSpPr txBox="1"/>
          <p:nvPr/>
        </p:nvSpPr>
        <p:spPr>
          <a:xfrm>
            <a:off x="2577730" y="6224962"/>
            <a:ext cx="6187674" cy="102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86" b="1" dirty="0">
                <a:solidFill>
                  <a:srgbClr val="FFFFFF"/>
                </a:solidFill>
                <a:latin typeface="Oswald"/>
                <a:sym typeface="Oswald"/>
              </a:rPr>
              <a:t>CREDITS</a:t>
            </a:r>
            <a:endParaRPr dirty="0"/>
          </a:p>
        </p:txBody>
      </p:sp>
      <p:pic>
        <p:nvPicPr>
          <p:cNvPr id="3" name="Immagine 5">
            <a:extLst>
              <a:ext uri="{FF2B5EF4-FFF2-40B4-BE49-F238E27FC236}">
                <a16:creationId xmlns="" xmlns:a16="http://schemas.microsoft.com/office/drawing/2014/main" id="{8E8DBFCD-1E13-77D1-72C8-A0273E964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5487" y="6242870"/>
            <a:ext cx="5332978" cy="2019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49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0075775" y="0"/>
            <a:ext cx="491312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1997224" y="0"/>
            <a:ext cx="6290776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/>
          <p:nvPr/>
        </p:nvSpPr>
        <p:spPr>
          <a:xfrm>
            <a:off x="4022602" y="3917032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x-none"/>
          </a:p>
        </p:txBody>
      </p:sp>
      <p:sp>
        <p:nvSpPr>
          <p:cNvPr id="243" name="Google Shape;243;p23"/>
          <p:cNvSpPr txBox="1"/>
          <p:nvPr/>
        </p:nvSpPr>
        <p:spPr>
          <a:xfrm>
            <a:off x="0" y="778697"/>
            <a:ext cx="11997224" cy="190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1" i="0" u="none" strike="noStrike" cap="none" dirty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PROJECT OVERVIEW</a:t>
            </a:r>
            <a:endParaRPr dirty="0"/>
          </a:p>
        </p:txBody>
      </p:sp>
      <p:sp>
        <p:nvSpPr>
          <p:cNvPr id="244" name="Google Shape;244;p23"/>
          <p:cNvSpPr txBox="1"/>
          <p:nvPr/>
        </p:nvSpPr>
        <p:spPr>
          <a:xfrm>
            <a:off x="2732247" y="2635641"/>
            <a:ext cx="6365176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C1FF7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Main Objectives</a:t>
            </a:r>
            <a:endParaRPr sz="2800" dirty="0"/>
          </a:p>
        </p:txBody>
      </p:sp>
      <p:sp>
        <p:nvSpPr>
          <p:cNvPr id="246" name="Google Shape;246;p23"/>
          <p:cNvSpPr txBox="1"/>
          <p:nvPr/>
        </p:nvSpPr>
        <p:spPr>
          <a:xfrm>
            <a:off x="4169545" y="7896006"/>
            <a:ext cx="3423439" cy="126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Integrate the previous project </a:t>
            </a:r>
            <a:r>
              <a:rPr lang="en-US" sz="2000" b="0" i="0" u="none" strike="noStrike" cap="none" dirty="0" smtClean="0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compass data and LSTM neural network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5BB9439-4287-6B17-5603-329F55226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399" y="4776262"/>
            <a:ext cx="2012726" cy="2002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6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-1220250" y="1315027"/>
            <a:ext cx="20835605" cy="89719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26"/>
          <p:cNvGrpSpPr/>
          <p:nvPr/>
        </p:nvGrpSpPr>
        <p:grpSpPr>
          <a:xfrm>
            <a:off x="1118715" y="4469151"/>
            <a:ext cx="2989201" cy="3134804"/>
            <a:chOff x="0" y="-38100"/>
            <a:chExt cx="688601" cy="722143"/>
          </a:xfrm>
        </p:grpSpPr>
        <p:sp>
          <p:nvSpPr>
            <p:cNvPr id="283" name="Google Shape;283;p26"/>
            <p:cNvSpPr/>
            <p:nvPr/>
          </p:nvSpPr>
          <p:spPr>
            <a:xfrm>
              <a:off x="0" y="0"/>
              <a:ext cx="688601" cy="684043"/>
            </a:xfrm>
            <a:custGeom>
              <a:avLst/>
              <a:gdLst/>
              <a:ahLst/>
              <a:cxnLst/>
              <a:rect l="l" t="t" r="r" b="b"/>
              <a:pathLst>
                <a:path w="688601" h="684043" extrusionOk="0">
                  <a:moveTo>
                    <a:pt x="0" y="0"/>
                  </a:moveTo>
                  <a:lnTo>
                    <a:pt x="688601" y="0"/>
                  </a:lnTo>
                  <a:lnTo>
                    <a:pt x="688601" y="684043"/>
                  </a:lnTo>
                  <a:lnTo>
                    <a:pt x="0" y="684043"/>
                  </a:lnTo>
                  <a:close/>
                </a:path>
              </a:pathLst>
            </a:custGeom>
            <a:solidFill>
              <a:srgbClr val="C1FF72"/>
            </a:solidFill>
            <a:ln>
              <a:noFill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284" name="Google Shape;284;p26"/>
            <p:cNvSpPr txBox="1"/>
            <p:nvPr/>
          </p:nvSpPr>
          <p:spPr>
            <a:xfrm>
              <a:off x="0" y="-38100"/>
              <a:ext cx="688601" cy="722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26"/>
          <p:cNvGrpSpPr/>
          <p:nvPr/>
        </p:nvGrpSpPr>
        <p:grpSpPr>
          <a:xfrm>
            <a:off x="5472505" y="4469151"/>
            <a:ext cx="2989201" cy="3134804"/>
            <a:chOff x="0" y="-38100"/>
            <a:chExt cx="688601" cy="722143"/>
          </a:xfrm>
        </p:grpSpPr>
        <p:sp>
          <p:nvSpPr>
            <p:cNvPr id="286" name="Google Shape;286;p26"/>
            <p:cNvSpPr/>
            <p:nvPr/>
          </p:nvSpPr>
          <p:spPr>
            <a:xfrm>
              <a:off x="0" y="0"/>
              <a:ext cx="688601" cy="684043"/>
            </a:xfrm>
            <a:custGeom>
              <a:avLst/>
              <a:gdLst/>
              <a:ahLst/>
              <a:cxnLst/>
              <a:rect l="l" t="t" r="r" b="b"/>
              <a:pathLst>
                <a:path w="688601" h="684043" extrusionOk="0">
                  <a:moveTo>
                    <a:pt x="0" y="0"/>
                  </a:moveTo>
                  <a:lnTo>
                    <a:pt x="688601" y="0"/>
                  </a:lnTo>
                  <a:lnTo>
                    <a:pt x="688601" y="684043"/>
                  </a:lnTo>
                  <a:lnTo>
                    <a:pt x="0" y="684043"/>
                  </a:lnTo>
                  <a:close/>
                </a:path>
              </a:pathLst>
            </a:custGeom>
            <a:solidFill>
              <a:srgbClr val="F3F2EE"/>
            </a:solidFill>
            <a:ln>
              <a:noFill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287" name="Google Shape;287;p26"/>
            <p:cNvSpPr txBox="1"/>
            <p:nvPr/>
          </p:nvSpPr>
          <p:spPr>
            <a:xfrm>
              <a:off x="0" y="-38100"/>
              <a:ext cx="688601" cy="722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26"/>
          <p:cNvGrpSpPr/>
          <p:nvPr/>
        </p:nvGrpSpPr>
        <p:grpSpPr>
          <a:xfrm>
            <a:off x="9826294" y="4469151"/>
            <a:ext cx="2989201" cy="3134804"/>
            <a:chOff x="0" y="-38100"/>
            <a:chExt cx="688601" cy="722143"/>
          </a:xfrm>
        </p:grpSpPr>
        <p:sp>
          <p:nvSpPr>
            <p:cNvPr id="289" name="Google Shape;289;p26"/>
            <p:cNvSpPr/>
            <p:nvPr/>
          </p:nvSpPr>
          <p:spPr>
            <a:xfrm>
              <a:off x="0" y="0"/>
              <a:ext cx="688601" cy="684043"/>
            </a:xfrm>
            <a:custGeom>
              <a:avLst/>
              <a:gdLst/>
              <a:ahLst/>
              <a:cxnLst/>
              <a:rect l="l" t="t" r="r" b="b"/>
              <a:pathLst>
                <a:path w="688601" h="684043" extrusionOk="0">
                  <a:moveTo>
                    <a:pt x="0" y="0"/>
                  </a:moveTo>
                  <a:lnTo>
                    <a:pt x="688601" y="0"/>
                  </a:lnTo>
                  <a:lnTo>
                    <a:pt x="688601" y="684043"/>
                  </a:lnTo>
                  <a:lnTo>
                    <a:pt x="0" y="6840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290" name="Google Shape;290;p26"/>
            <p:cNvSpPr txBox="1"/>
            <p:nvPr/>
          </p:nvSpPr>
          <p:spPr>
            <a:xfrm>
              <a:off x="0" y="-38100"/>
              <a:ext cx="688601" cy="722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26"/>
          <p:cNvSpPr txBox="1"/>
          <p:nvPr/>
        </p:nvSpPr>
        <p:spPr>
          <a:xfrm>
            <a:off x="14161412" y="7965905"/>
            <a:ext cx="3026400" cy="73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dirty="0">
                <a:solidFill>
                  <a:srgbClr val="D4D4D4"/>
                </a:solidFill>
                <a:latin typeface="Titillium Web"/>
                <a:sym typeface="Titillium Web"/>
              </a:rPr>
              <a:t>Framework for training </a:t>
            </a:r>
            <a:r>
              <a:rPr lang="en-US" sz="1999" dirty="0" smtClean="0">
                <a:solidFill>
                  <a:srgbClr val="D4D4D4"/>
                </a:solidFill>
                <a:latin typeface="Titillium Web"/>
                <a:sym typeface="Titillium Web"/>
              </a:rPr>
              <a:t>YOLO and our custom </a:t>
            </a:r>
            <a:r>
              <a:rPr lang="en-US" sz="1999" dirty="0" err="1" smtClean="0">
                <a:solidFill>
                  <a:srgbClr val="D4D4D4"/>
                </a:solidFill>
                <a:latin typeface="Titillium Web"/>
                <a:sym typeface="Titillium Web"/>
              </a:rPr>
              <a:t>nn</a:t>
            </a:r>
            <a:endParaRPr dirty="0"/>
          </a:p>
        </p:txBody>
      </p:sp>
      <p:sp>
        <p:nvSpPr>
          <p:cNvPr id="2" name="Google Shape;290;p26">
            <a:extLst>
              <a:ext uri="{FF2B5EF4-FFF2-40B4-BE49-F238E27FC236}">
                <a16:creationId xmlns="" xmlns:a16="http://schemas.microsoft.com/office/drawing/2014/main" id="{956A67F9-0D57-24BC-DA06-209984F78617}"/>
              </a:ext>
            </a:extLst>
          </p:cNvPr>
          <p:cNvSpPr txBox="1"/>
          <p:nvPr/>
        </p:nvSpPr>
        <p:spPr>
          <a:xfrm>
            <a:off x="14201978" y="4634541"/>
            <a:ext cx="2776438" cy="2969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399227" y="633674"/>
            <a:ext cx="17489546" cy="17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99" b="1" i="0" u="none" strike="noStrike" cap="none" dirty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KEY TOOLS</a:t>
            </a:r>
            <a:endParaRPr dirty="0"/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F0E196A7-1361-B67B-E3A6-7F59DB55B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953" y="4983473"/>
            <a:ext cx="2106160" cy="2106160"/>
          </a:xfrm>
          <a:prstGeom prst="rect">
            <a:avLst/>
          </a:prstGeom>
        </p:spPr>
      </p:pic>
      <p:sp>
        <p:nvSpPr>
          <p:cNvPr id="301" name="Google Shape;301;p26"/>
          <p:cNvSpPr txBox="1"/>
          <p:nvPr/>
        </p:nvSpPr>
        <p:spPr>
          <a:xfrm>
            <a:off x="1682173" y="3887369"/>
            <a:ext cx="1862285" cy="47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1" dirty="0" err="1">
                <a:solidFill>
                  <a:srgbClr val="C1FF72"/>
                </a:solidFill>
                <a:latin typeface="Titillium Web"/>
                <a:sym typeface="Titillium Web"/>
              </a:rPr>
              <a:t>Freenect</a:t>
            </a:r>
            <a:endParaRPr dirty="0"/>
          </a:p>
        </p:txBody>
      </p:sp>
      <p:sp>
        <p:nvSpPr>
          <p:cNvPr id="302" name="Google Shape;302;p26"/>
          <p:cNvSpPr txBox="1"/>
          <p:nvPr/>
        </p:nvSpPr>
        <p:spPr>
          <a:xfrm>
            <a:off x="6035963" y="3887369"/>
            <a:ext cx="1862285" cy="47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1" dirty="0">
                <a:solidFill>
                  <a:srgbClr val="C1FF72"/>
                </a:solidFill>
                <a:latin typeface="Titillium Web"/>
                <a:sym typeface="Titillium Web"/>
              </a:rPr>
              <a:t>OpenCV</a:t>
            </a:r>
            <a:endParaRPr dirty="0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2A3982B8-1CF2-3A30-BBC9-D00E8F4F5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198" y="4863957"/>
            <a:ext cx="2335625" cy="2335625"/>
          </a:xfrm>
          <a:prstGeom prst="rect">
            <a:avLst/>
          </a:prstGeom>
        </p:spPr>
      </p:pic>
      <p:sp>
        <p:nvSpPr>
          <p:cNvPr id="303" name="Google Shape;303;p26"/>
          <p:cNvSpPr txBox="1"/>
          <p:nvPr/>
        </p:nvSpPr>
        <p:spPr>
          <a:xfrm>
            <a:off x="10389752" y="3887369"/>
            <a:ext cx="1862285" cy="47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1" dirty="0">
                <a:solidFill>
                  <a:srgbClr val="C1FF72"/>
                </a:solidFill>
                <a:latin typeface="Titillium Web"/>
                <a:sym typeface="Titillium Web"/>
              </a:rPr>
              <a:t>YOLOv11</a:t>
            </a:r>
            <a:endParaRPr dirty="0"/>
          </a:p>
        </p:txBody>
      </p:sp>
      <p:sp>
        <p:nvSpPr>
          <p:cNvPr id="304" name="Google Shape;304;p26"/>
          <p:cNvSpPr txBox="1"/>
          <p:nvPr/>
        </p:nvSpPr>
        <p:spPr>
          <a:xfrm>
            <a:off x="14743542" y="3887369"/>
            <a:ext cx="1862285" cy="47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1" dirty="0" err="1">
                <a:solidFill>
                  <a:srgbClr val="C1FF72"/>
                </a:solidFill>
                <a:latin typeface="Titillium Web"/>
                <a:sym typeface="Titillium Web"/>
              </a:rPr>
              <a:t>PyTorch</a:t>
            </a:r>
            <a:endParaRPr dirty="0"/>
          </a:p>
        </p:txBody>
      </p:sp>
      <p:sp>
        <p:nvSpPr>
          <p:cNvPr id="305" name="Google Shape;305;p26"/>
          <p:cNvSpPr txBox="1"/>
          <p:nvPr/>
        </p:nvSpPr>
        <p:spPr>
          <a:xfrm>
            <a:off x="1100044" y="7965905"/>
            <a:ext cx="3026400" cy="110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dirty="0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rPr>
              <a:t>Open source d</a:t>
            </a:r>
            <a:r>
              <a:rPr lang="en-US" sz="1999" b="0" i="0" u="none" strike="noStrike" cap="none" dirty="0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rPr>
              <a:t>rivers and libraries for the Kinect sensor.</a:t>
            </a:r>
            <a:endParaRPr lang="en-US" dirty="0"/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="" xmlns:a16="http://schemas.microsoft.com/office/drawing/2014/main" id="{59C9BFA9-D2A2-48FC-23F8-1F41E0F6E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90606" y="5001552"/>
            <a:ext cx="2060433" cy="2060433"/>
          </a:xfrm>
          <a:prstGeom prst="rect">
            <a:avLst/>
          </a:prstGeom>
        </p:spPr>
      </p:pic>
      <p:sp>
        <p:nvSpPr>
          <p:cNvPr id="306" name="Google Shape;306;p26"/>
          <p:cNvSpPr txBox="1"/>
          <p:nvPr/>
        </p:nvSpPr>
        <p:spPr>
          <a:xfrm>
            <a:off x="5453833" y="7965905"/>
            <a:ext cx="3026400" cy="73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dirty="0">
                <a:solidFill>
                  <a:srgbClr val="D4D4D4"/>
                </a:solidFill>
                <a:latin typeface="Titillium Web"/>
                <a:sym typeface="Titillium Web"/>
              </a:rPr>
              <a:t>Library for computer vision and machine learning.</a:t>
            </a:r>
            <a:endParaRPr dirty="0"/>
          </a:p>
        </p:txBody>
      </p:sp>
      <p:sp>
        <p:nvSpPr>
          <p:cNvPr id="307" name="Google Shape;307;p26"/>
          <p:cNvSpPr txBox="1"/>
          <p:nvPr/>
        </p:nvSpPr>
        <p:spPr>
          <a:xfrm>
            <a:off x="9807623" y="7965905"/>
            <a:ext cx="3026400" cy="73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dirty="0">
                <a:solidFill>
                  <a:srgbClr val="D4D4D4"/>
                </a:solidFill>
                <a:latin typeface="Titillium Web"/>
                <a:sym typeface="Titillium Web"/>
              </a:rPr>
              <a:t>Latest deep learning model for fast object detection.</a:t>
            </a:r>
            <a:endParaRPr dirty="0"/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03AD1D22-CF5C-281B-EEBF-37671201C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23909" y="5070218"/>
            <a:ext cx="1932576" cy="1932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  <p:bldP spid="2" grpId="0" animBg="1"/>
      <p:bldP spid="301" grpId="0"/>
      <p:bldP spid="302" grpId="0"/>
      <p:bldP spid="303" grpId="0"/>
      <p:bldP spid="304" grpId="0"/>
      <p:bldP spid="305" grpId="0"/>
      <p:bldP spid="306" grpId="0"/>
      <p:bldP spid="3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2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-165919"/>
            <a:ext cx="17535832" cy="1061883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/>
          <p:cNvSpPr txBox="1"/>
          <p:nvPr/>
        </p:nvSpPr>
        <p:spPr>
          <a:xfrm rot="5400000">
            <a:off x="12953554" y="4332573"/>
            <a:ext cx="8229600" cy="162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1" dirty="0">
                <a:solidFill>
                  <a:srgbClr val="D4D4D4"/>
                </a:solidFill>
                <a:latin typeface="Oswald"/>
                <a:sym typeface="Oswald"/>
              </a:rPr>
              <a:t>HOW IT WORKS</a:t>
            </a:r>
            <a:endParaRPr dirty="0"/>
          </a:p>
        </p:txBody>
      </p:sp>
      <p:pic>
        <p:nvPicPr>
          <p:cNvPr id="3" name="Picture 2" descr="Projector with solid fill">
            <a:extLst>
              <a:ext uri="{FF2B5EF4-FFF2-40B4-BE49-F238E27FC236}">
                <a16:creationId xmlns="" xmlns:a16="http://schemas.microsoft.com/office/drawing/2014/main" id="{6ED5E958-0BFF-B3D7-8A01-30FD263C1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82077" y="1069258"/>
            <a:ext cx="3218835" cy="321883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="" xmlns:a16="http://schemas.microsoft.com/office/drawing/2014/main" id="{66B33CF1-C06C-98EC-40C7-64B1B37C917E}"/>
              </a:ext>
            </a:extLst>
          </p:cNvPr>
          <p:cNvSpPr/>
          <p:nvPr/>
        </p:nvSpPr>
        <p:spPr>
          <a:xfrm>
            <a:off x="5029199" y="2427952"/>
            <a:ext cx="4277033" cy="501445"/>
          </a:xfrm>
          <a:prstGeom prst="rightArrow">
            <a:avLst/>
          </a:prstGeom>
          <a:solidFill>
            <a:srgbClr val="C2FF72"/>
          </a:solidFill>
          <a:ln>
            <a:solidFill>
              <a:srgbClr val="C2FF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8" name="Picture 7" descr="Computer with solid fill">
            <a:extLst>
              <a:ext uri="{FF2B5EF4-FFF2-40B4-BE49-F238E27FC236}">
                <a16:creationId xmlns="" xmlns:a16="http://schemas.microsoft.com/office/drawing/2014/main" id="{D0032C69-9863-1232-D901-EF66D8E9F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934519" y="1459474"/>
            <a:ext cx="2438400" cy="2438400"/>
          </a:xfrm>
          <a:prstGeom prst="rect">
            <a:avLst/>
          </a:prstGeom>
        </p:spPr>
      </p:pic>
      <p:pic>
        <p:nvPicPr>
          <p:cNvPr id="10" name="Picture 9" descr="Eyes outline">
            <a:extLst>
              <a:ext uri="{FF2B5EF4-FFF2-40B4-BE49-F238E27FC236}">
                <a16:creationId xmlns="" xmlns:a16="http://schemas.microsoft.com/office/drawing/2014/main" id="{6DD8706E-5F18-E0B0-FADB-7A665ABBE1E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l="50000" t="26562" b="25050"/>
          <a:stretch/>
        </p:blipFill>
        <p:spPr>
          <a:xfrm>
            <a:off x="10150828" y="6191952"/>
            <a:ext cx="2005782" cy="1941079"/>
          </a:xfrm>
          <a:prstGeom prst="rect">
            <a:avLst/>
          </a:prstGeom>
        </p:spPr>
      </p:pic>
      <p:pic>
        <p:nvPicPr>
          <p:cNvPr id="12" name="Picture 11" descr="Supply And Demand outline">
            <a:extLst>
              <a:ext uri="{FF2B5EF4-FFF2-40B4-BE49-F238E27FC236}">
                <a16:creationId xmlns="" xmlns:a16="http://schemas.microsoft.com/office/drawing/2014/main" id="{B70764AA-374A-9474-8D91-0DCD60B069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809999" y="5943291"/>
            <a:ext cx="2438400" cy="2438400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="" xmlns:a16="http://schemas.microsoft.com/office/drawing/2014/main" id="{25B153FD-DCA9-7504-1CEC-A53198420EDE}"/>
              </a:ext>
            </a:extLst>
          </p:cNvPr>
          <p:cNvSpPr/>
          <p:nvPr/>
        </p:nvSpPr>
        <p:spPr>
          <a:xfrm>
            <a:off x="5663381" y="4085303"/>
            <a:ext cx="1621854" cy="1463774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="" xmlns:a16="http://schemas.microsoft.com/office/drawing/2014/main" id="{F1C3F17C-7372-6472-1DFF-4D09112FD796}"/>
              </a:ext>
            </a:extLst>
          </p:cNvPr>
          <p:cNvSpPr/>
          <p:nvPr/>
        </p:nvSpPr>
        <p:spPr>
          <a:xfrm>
            <a:off x="7418439" y="4689987"/>
            <a:ext cx="1725561" cy="1501965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A55A64D-F7A4-FADA-7B9E-CEA0CE1E5B0D}"/>
              </a:ext>
            </a:extLst>
          </p:cNvPr>
          <p:cNvSpPr txBox="1"/>
          <p:nvPr/>
        </p:nvSpPr>
        <p:spPr>
          <a:xfrm>
            <a:off x="5663381" y="370184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chemeClr val="bg1"/>
                </a:solidFill>
              </a:rPr>
              <a:t>Human Face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51E93C7-6675-A297-F614-10D88B312030}"/>
              </a:ext>
            </a:extLst>
          </p:cNvPr>
          <p:cNvSpPr txBox="1"/>
          <p:nvPr/>
        </p:nvSpPr>
        <p:spPr>
          <a:xfrm>
            <a:off x="7418439" y="428245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chemeClr val="bg1"/>
                </a:solidFill>
              </a:rPr>
              <a:t>Human Face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="" xmlns:a16="http://schemas.microsoft.com/office/drawing/2014/main" id="{B082A10A-E2CC-BD37-6641-EFDD519569F6}"/>
              </a:ext>
            </a:extLst>
          </p:cNvPr>
          <p:cNvSpPr/>
          <p:nvPr/>
        </p:nvSpPr>
        <p:spPr>
          <a:xfrm rot="5400000">
            <a:off x="9791688" y="4794764"/>
            <a:ext cx="2687282" cy="501445"/>
          </a:xfrm>
          <a:prstGeom prst="rightArrow">
            <a:avLst/>
          </a:prstGeom>
          <a:solidFill>
            <a:srgbClr val="C2FF72"/>
          </a:solidFill>
          <a:ln>
            <a:solidFill>
              <a:srgbClr val="C2FF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8" name="Right Arrow 17">
            <a:extLst>
              <a:ext uri="{FF2B5EF4-FFF2-40B4-BE49-F238E27FC236}">
                <a16:creationId xmlns="" xmlns:a16="http://schemas.microsoft.com/office/drawing/2014/main" id="{1C3AD190-0581-8D73-49E0-7AB0C0EF6D27}"/>
              </a:ext>
            </a:extLst>
          </p:cNvPr>
          <p:cNvSpPr/>
          <p:nvPr/>
        </p:nvSpPr>
        <p:spPr>
          <a:xfrm rot="10800000">
            <a:off x="6050011" y="7162490"/>
            <a:ext cx="3952615" cy="501445"/>
          </a:xfrm>
          <a:prstGeom prst="rightArrow">
            <a:avLst/>
          </a:prstGeom>
          <a:solidFill>
            <a:srgbClr val="C2FF72"/>
          </a:solidFill>
          <a:ln>
            <a:solidFill>
              <a:srgbClr val="C2FF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9" name="Right Arrow 18">
            <a:extLst>
              <a:ext uri="{FF2B5EF4-FFF2-40B4-BE49-F238E27FC236}">
                <a16:creationId xmlns="" xmlns:a16="http://schemas.microsoft.com/office/drawing/2014/main" id="{C4E57516-0F93-DE83-CE9C-CA7F90925CC8}"/>
              </a:ext>
            </a:extLst>
          </p:cNvPr>
          <p:cNvSpPr/>
          <p:nvPr/>
        </p:nvSpPr>
        <p:spPr>
          <a:xfrm rot="12401580">
            <a:off x="9358472" y="6115313"/>
            <a:ext cx="1225056" cy="501445"/>
          </a:xfrm>
          <a:prstGeom prst="rightArrow">
            <a:avLst/>
          </a:prstGeom>
          <a:solidFill>
            <a:srgbClr val="C2FF72"/>
          </a:solidFill>
          <a:ln>
            <a:solidFill>
              <a:srgbClr val="C2FF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Curved Up Arrow 24">
            <a:extLst>
              <a:ext uri="{FF2B5EF4-FFF2-40B4-BE49-F238E27FC236}">
                <a16:creationId xmlns="" xmlns:a16="http://schemas.microsoft.com/office/drawing/2014/main" id="{760B3332-D0AC-0F5F-9F2D-C2A77326F214}"/>
              </a:ext>
            </a:extLst>
          </p:cNvPr>
          <p:cNvSpPr/>
          <p:nvPr/>
        </p:nvSpPr>
        <p:spPr>
          <a:xfrm>
            <a:off x="4719484" y="8160957"/>
            <a:ext cx="6666568" cy="1116392"/>
          </a:xfrm>
          <a:prstGeom prst="curvedUpArrow">
            <a:avLst>
              <a:gd name="adj1" fmla="val 40605"/>
              <a:gd name="adj2" fmla="val 129899"/>
              <a:gd name="adj3" fmla="val 36890"/>
            </a:avLst>
          </a:prstGeom>
          <a:solidFill>
            <a:srgbClr val="C2FF72"/>
          </a:solidFill>
          <a:ln>
            <a:solidFill>
              <a:srgbClr val="C2FF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53B96BB-0BC1-AC08-6386-A0543EA0171B}"/>
              </a:ext>
            </a:extLst>
          </p:cNvPr>
          <p:cNvSpPr txBox="1"/>
          <p:nvPr/>
        </p:nvSpPr>
        <p:spPr>
          <a:xfrm>
            <a:off x="11716198" y="4590232"/>
            <a:ext cx="3554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800" dirty="0">
                <a:solidFill>
                  <a:schemeClr val="bg1"/>
                </a:solidFill>
              </a:rPr>
              <a:t>YOLO detections positions and YOLO detections classes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E1B169B-8492-A2CB-B1BB-D60F32427FC6}"/>
              </a:ext>
            </a:extLst>
          </p:cNvPr>
          <p:cNvSpPr txBox="1"/>
          <p:nvPr/>
        </p:nvSpPr>
        <p:spPr>
          <a:xfrm>
            <a:off x="12515153" y="2346683"/>
            <a:ext cx="355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800" dirty="0">
                <a:solidFill>
                  <a:schemeClr val="bg1"/>
                </a:solidFill>
              </a:rPr>
              <a:t>Python process with YOLO11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CAC6BA0-95DA-BA36-035C-848328A9C944}"/>
              </a:ext>
            </a:extLst>
          </p:cNvPr>
          <p:cNvSpPr txBox="1"/>
          <p:nvPr/>
        </p:nvSpPr>
        <p:spPr>
          <a:xfrm>
            <a:off x="5793658" y="2129751"/>
            <a:ext cx="355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800" dirty="0">
                <a:solidFill>
                  <a:schemeClr val="bg1"/>
                </a:solidFill>
              </a:rPr>
              <a:t>Rgb, depth and GPS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395518B-D07B-5573-D5A7-038DC8937ACF}"/>
              </a:ext>
            </a:extLst>
          </p:cNvPr>
          <p:cNvSpPr txBox="1"/>
          <p:nvPr/>
        </p:nvSpPr>
        <p:spPr>
          <a:xfrm>
            <a:off x="11820832" y="7521575"/>
            <a:ext cx="355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800" dirty="0">
                <a:solidFill>
                  <a:schemeClr val="bg1"/>
                </a:solidFill>
              </a:rPr>
              <a:t>OpenCV python module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3B11B5C-B4A5-3F78-CA60-D16D3AC8AC05}"/>
              </a:ext>
            </a:extLst>
          </p:cNvPr>
          <p:cNvSpPr txBox="1"/>
          <p:nvPr/>
        </p:nvSpPr>
        <p:spPr>
          <a:xfrm>
            <a:off x="6209329" y="6215028"/>
            <a:ext cx="355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800" dirty="0">
                <a:solidFill>
                  <a:schemeClr val="bg1"/>
                </a:solidFill>
              </a:rPr>
              <a:t>Bounding boxes on video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98C404E-5D78-5C01-0D88-651AC6F715D0}"/>
              </a:ext>
            </a:extLst>
          </p:cNvPr>
          <p:cNvSpPr txBox="1"/>
          <p:nvPr/>
        </p:nvSpPr>
        <p:spPr>
          <a:xfrm>
            <a:off x="1613415" y="7479270"/>
            <a:ext cx="355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 smtClean="0">
                <a:solidFill>
                  <a:schemeClr val="bg1"/>
                </a:solidFill>
              </a:rPr>
              <a:t>Neaural</a:t>
            </a:r>
            <a:r>
              <a:rPr lang="it-IT" sz="1800" dirty="0" smtClean="0">
                <a:solidFill>
                  <a:schemeClr val="bg1"/>
                </a:solidFill>
              </a:rPr>
              <a:t> Network</a:t>
            </a:r>
            <a:endParaRPr lang="x-none" sz="18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D94E422-2558-543E-0BEF-A03378891777}"/>
              </a:ext>
            </a:extLst>
          </p:cNvPr>
          <p:cNvSpPr txBox="1"/>
          <p:nvPr/>
        </p:nvSpPr>
        <p:spPr>
          <a:xfrm>
            <a:off x="6455220" y="7655776"/>
            <a:ext cx="3554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800" dirty="0">
                <a:solidFill>
                  <a:schemeClr val="bg1"/>
                </a:solidFill>
              </a:rPr>
              <a:t>Distance + </a:t>
            </a:r>
            <a:r>
              <a:rPr lang="x-none" sz="1800">
                <a:solidFill>
                  <a:schemeClr val="bg1"/>
                </a:solidFill>
              </a:rPr>
              <a:t>GPS </a:t>
            </a:r>
            <a:r>
              <a:rPr lang="x-none" sz="1800" smtClean="0">
                <a:solidFill>
                  <a:schemeClr val="bg1"/>
                </a:solidFill>
              </a:rPr>
              <a:t>data</a:t>
            </a:r>
            <a:r>
              <a:rPr lang="it-IT" sz="1800" dirty="0" smtClean="0">
                <a:solidFill>
                  <a:schemeClr val="bg1"/>
                </a:solidFill>
              </a:rPr>
              <a:t>+ </a:t>
            </a:r>
            <a:r>
              <a:rPr lang="it-IT" sz="1800" dirty="0" err="1" smtClean="0">
                <a:solidFill>
                  <a:schemeClr val="bg1"/>
                </a:solidFill>
              </a:rPr>
              <a:t>Compass</a:t>
            </a:r>
            <a:r>
              <a:rPr lang="it-IT" sz="1800" dirty="0" smtClean="0">
                <a:solidFill>
                  <a:schemeClr val="bg1"/>
                </a:solidFill>
              </a:rPr>
              <a:t> data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19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1038400" y="3019150"/>
            <a:ext cx="7249599" cy="726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4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08076" cy="797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/>
        </p:blipFill>
        <p:spPr>
          <a:xfrm>
            <a:off x="6708076" y="241166"/>
            <a:ext cx="5503589" cy="5790924"/>
          </a:xfrm>
          <a:prstGeom prst="rect">
            <a:avLst/>
          </a:prstGeom>
        </p:spPr>
      </p:pic>
      <p:sp>
        <p:nvSpPr>
          <p:cNvPr id="170" name="Google Shape;170;p18"/>
          <p:cNvSpPr txBox="1"/>
          <p:nvPr/>
        </p:nvSpPr>
        <p:spPr>
          <a:xfrm>
            <a:off x="289979" y="1366430"/>
            <a:ext cx="5303741" cy="103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>
                <a:solidFill>
                  <a:srgbClr val="C1FF72"/>
                </a:solidFill>
                <a:latin typeface="Oswald"/>
                <a:sym typeface="Oswald"/>
              </a:rPr>
              <a:t>SMALL DATASET</a:t>
            </a:r>
            <a:endParaRPr sz="5400" dirty="0"/>
          </a:p>
        </p:txBody>
      </p:sp>
      <p:sp>
        <p:nvSpPr>
          <p:cNvPr id="171" name="Google Shape;171;p18"/>
          <p:cNvSpPr txBox="1"/>
          <p:nvPr/>
        </p:nvSpPr>
        <p:spPr>
          <a:xfrm>
            <a:off x="13896787" y="4371827"/>
            <a:ext cx="3876937" cy="248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99" dirty="0" smtClean="0">
                <a:solidFill>
                  <a:srgbClr val="C1FF72"/>
                </a:solidFill>
                <a:latin typeface="Oswald"/>
                <a:sym typeface="Oswald"/>
              </a:rPr>
              <a:t>HEAVY TRAINING</a:t>
            </a:r>
            <a:endParaRPr dirty="0"/>
          </a:p>
        </p:txBody>
      </p:sp>
      <p:sp>
        <p:nvSpPr>
          <p:cNvPr id="172" name="Google Shape;172;p18"/>
          <p:cNvSpPr txBox="1"/>
          <p:nvPr/>
        </p:nvSpPr>
        <p:spPr>
          <a:xfrm>
            <a:off x="534279" y="3019150"/>
            <a:ext cx="42276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2400" dirty="0" smtClean="0">
                <a:solidFill>
                  <a:srgbClr val="D4D4D4"/>
                </a:solidFill>
                <a:latin typeface="Titillium Web"/>
                <a:sym typeface="Titillium Web"/>
              </a:rPr>
              <a:t>We couldn’t find and put together a large dataset. </a:t>
            </a:r>
            <a:r>
              <a:rPr lang="en-US" sz="2400" dirty="0" smtClean="0">
                <a:solidFill>
                  <a:srgbClr val="D4D4D4"/>
                </a:solidFill>
                <a:latin typeface="Titillium Web" charset="0"/>
                <a:sym typeface="Titillium Web"/>
              </a:rPr>
              <a:t>T</a:t>
            </a:r>
            <a:r>
              <a:rPr lang="en-US" sz="2400" dirty="0" smtClean="0">
                <a:solidFill>
                  <a:srgbClr val="D4D4D4"/>
                </a:solidFill>
                <a:latin typeface="Titillium Web" charset="0"/>
              </a:rPr>
              <a:t>his </a:t>
            </a:r>
            <a:r>
              <a:rPr lang="en-US" sz="2400" dirty="0" smtClean="0">
                <a:solidFill>
                  <a:srgbClr val="D4D4D4"/>
                </a:solidFill>
                <a:latin typeface="Titillium Web" charset="0"/>
              </a:rPr>
              <a:t>leads the model to predict the distance based on data that, in our case, are secondary</a:t>
            </a:r>
            <a:r>
              <a:rPr lang="en-US" sz="2400" dirty="0" smtClean="0">
                <a:solidFill>
                  <a:srgbClr val="D4D4D4"/>
                </a:solidFill>
                <a:latin typeface="Titillium Web" charset="0"/>
                <a:sym typeface="Titillium Web"/>
              </a:rPr>
              <a:t> </a:t>
            </a:r>
            <a:endParaRPr dirty="0">
              <a:solidFill>
                <a:srgbClr val="D4D4D4"/>
              </a:solidFill>
              <a:latin typeface="Titillium Web" charset="0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3331016" y="7090802"/>
            <a:ext cx="4227600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D4D4D4"/>
                </a:solidFill>
                <a:latin typeface="Titillium Web"/>
                <a:sym typeface="Titillium Web"/>
              </a:rPr>
              <a:t>Even on high-performance machines, a training cycle of 10 epochs takes more than 5 hours </a:t>
            </a:r>
            <a:endParaRPr dirty="0"/>
          </a:p>
        </p:txBody>
      </p:sp>
      <p:sp>
        <p:nvSpPr>
          <p:cNvPr id="174" name="Google Shape;174;p18"/>
          <p:cNvSpPr txBox="1"/>
          <p:nvPr/>
        </p:nvSpPr>
        <p:spPr>
          <a:xfrm>
            <a:off x="200923" y="6004714"/>
            <a:ext cx="11419121" cy="396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390" b="1" dirty="0">
                <a:solidFill>
                  <a:srgbClr val="D4D4D4"/>
                </a:solidFill>
                <a:latin typeface="Oswald"/>
                <a:sym typeface="Oswald"/>
              </a:rPr>
              <a:t>Why </a:t>
            </a:r>
            <a:r>
              <a:rPr lang="en-US" sz="10390" b="1" dirty="0" smtClean="0">
                <a:solidFill>
                  <a:srgbClr val="D4D4D4"/>
                </a:solidFill>
                <a:latin typeface="Oswald"/>
                <a:sym typeface="Oswald"/>
              </a:rPr>
              <a:t>proof of concept?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3" grpId="0"/>
      <p:bldP spid="1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/>
          <p:nvPr/>
        </p:nvSpPr>
        <p:spPr>
          <a:xfrm>
            <a:off x="0" y="6293728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x-none"/>
          </a:p>
        </p:txBody>
      </p:sp>
      <p:sp>
        <p:nvSpPr>
          <p:cNvPr id="12" name="Google Shape;144;p16"/>
          <p:cNvSpPr/>
          <p:nvPr/>
        </p:nvSpPr>
        <p:spPr>
          <a:xfrm>
            <a:off x="0" y="4030002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x-none"/>
          </a:p>
        </p:txBody>
      </p:sp>
      <p:sp>
        <p:nvSpPr>
          <p:cNvPr id="144" name="Google Shape;144;p16"/>
          <p:cNvSpPr/>
          <p:nvPr/>
        </p:nvSpPr>
        <p:spPr>
          <a:xfrm>
            <a:off x="0" y="1766414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x-none"/>
          </a:p>
        </p:txBody>
      </p:sp>
      <p:sp>
        <p:nvSpPr>
          <p:cNvPr id="146" name="Google Shape;146;p16"/>
          <p:cNvSpPr/>
          <p:nvPr/>
        </p:nvSpPr>
        <p:spPr>
          <a:xfrm>
            <a:off x="0" y="-503675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x-none"/>
          </a:p>
        </p:txBody>
      </p:sp>
      <p:sp>
        <p:nvSpPr>
          <p:cNvPr id="147" name="Google Shape;147;p16"/>
          <p:cNvSpPr txBox="1"/>
          <p:nvPr/>
        </p:nvSpPr>
        <p:spPr>
          <a:xfrm rot="5400000">
            <a:off x="11998649" y="3235286"/>
            <a:ext cx="8229600" cy="38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 dirty="0" smtClean="0">
                <a:solidFill>
                  <a:srgbClr val="D4D4D4"/>
                </a:solidFill>
                <a:latin typeface="Oswald"/>
                <a:sym typeface="Oswald"/>
              </a:rPr>
              <a:t>OUR NEURAL NETWORK</a:t>
            </a:r>
            <a:endParaRPr sz="10000"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2152297" y="3543660"/>
            <a:ext cx="8595360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D4D4D4"/>
                </a:solidFill>
                <a:latin typeface="Oswald"/>
                <a:sym typeface="Oswald"/>
              </a:rPr>
              <a:t>Use ResNet18 for RGB feature extraction</a:t>
            </a:r>
            <a:endParaRPr sz="4000" dirty="0"/>
          </a:p>
        </p:txBody>
      </p:sp>
      <p:sp>
        <p:nvSpPr>
          <p:cNvPr id="149" name="Google Shape;149;p16"/>
          <p:cNvSpPr txBox="1"/>
          <p:nvPr/>
        </p:nvSpPr>
        <p:spPr>
          <a:xfrm>
            <a:off x="2191319" y="5785800"/>
            <a:ext cx="8355900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D4D4D4"/>
                </a:solidFill>
                <a:latin typeface="Oswald"/>
                <a:sym typeface="Oswald"/>
              </a:rPr>
              <a:t>Use LSTM for analyze frame sequence</a:t>
            </a:r>
            <a:endParaRPr sz="4000" dirty="0"/>
          </a:p>
        </p:txBody>
      </p:sp>
      <p:sp>
        <p:nvSpPr>
          <p:cNvPr id="150" name="Google Shape;150;p16"/>
          <p:cNvSpPr txBox="1"/>
          <p:nvPr/>
        </p:nvSpPr>
        <p:spPr>
          <a:xfrm>
            <a:off x="2175350" y="1262278"/>
            <a:ext cx="839941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D4D4D4"/>
                </a:solidFill>
                <a:latin typeface="Oswald"/>
                <a:sym typeface="Oswald"/>
              </a:rPr>
              <a:t>Puts RGB and numeric data tensors in a lists</a:t>
            </a:r>
            <a:endParaRPr sz="4000" dirty="0"/>
          </a:p>
        </p:txBody>
      </p:sp>
      <p:sp>
        <p:nvSpPr>
          <p:cNvPr id="151" name="Google Shape;151;p16"/>
          <p:cNvSpPr txBox="1"/>
          <p:nvPr/>
        </p:nvSpPr>
        <p:spPr>
          <a:xfrm>
            <a:off x="691725" y="1114361"/>
            <a:ext cx="1290000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dirty="0"/>
          </a:p>
        </p:txBody>
      </p:sp>
      <p:sp>
        <p:nvSpPr>
          <p:cNvPr id="152" name="Google Shape;152;p16"/>
          <p:cNvSpPr txBox="1"/>
          <p:nvPr/>
        </p:nvSpPr>
        <p:spPr>
          <a:xfrm>
            <a:off x="704787" y="3332972"/>
            <a:ext cx="1290000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dirty="0"/>
          </a:p>
        </p:txBody>
      </p:sp>
      <p:sp>
        <p:nvSpPr>
          <p:cNvPr id="153" name="Google Shape;153;p16"/>
          <p:cNvSpPr txBox="1"/>
          <p:nvPr/>
        </p:nvSpPr>
        <p:spPr>
          <a:xfrm>
            <a:off x="701713" y="5610990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dirty="0"/>
          </a:p>
        </p:txBody>
      </p:sp>
      <p:sp>
        <p:nvSpPr>
          <p:cNvPr id="14" name="Google Shape;153;p16"/>
          <p:cNvSpPr txBox="1"/>
          <p:nvPr/>
        </p:nvSpPr>
        <p:spPr>
          <a:xfrm>
            <a:off x="652407" y="7901473"/>
            <a:ext cx="1290000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 smtClean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dirty="0"/>
          </a:p>
        </p:txBody>
      </p:sp>
      <p:sp>
        <p:nvSpPr>
          <p:cNvPr id="15" name="Google Shape;149;p16"/>
          <p:cNvSpPr txBox="1"/>
          <p:nvPr/>
        </p:nvSpPr>
        <p:spPr>
          <a:xfrm>
            <a:off x="2222695" y="8062836"/>
            <a:ext cx="8355900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D4D4D4"/>
                </a:solidFill>
                <a:latin typeface="Oswald"/>
                <a:sym typeface="Oswald"/>
              </a:rPr>
              <a:t>Concatenate and extract prediction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2" grpId="0" animBg="1"/>
      <p:bldP spid="144" grpId="0" animBg="1"/>
      <p:bldP spid="146" grpId="0" animBg="1"/>
      <p:bldP spid="148" grpId="0"/>
      <p:bldP spid="149" grpId="0"/>
      <p:bldP spid="150" grpId="0"/>
      <p:bldP spid="151" grpId="0"/>
      <p:bldP spid="152" grpId="0"/>
      <p:bldP spid="15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/>
        </p:nvSpPr>
        <p:spPr>
          <a:xfrm rot="5400000">
            <a:off x="12030593" y="4189457"/>
            <a:ext cx="8974687" cy="190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1" dirty="0">
                <a:solidFill>
                  <a:srgbClr val="D4D4D4"/>
                </a:solidFill>
                <a:latin typeface="Oswald"/>
                <a:sym typeface="Oswald"/>
              </a:rPr>
              <a:t>OUTPUT RESULTS</a:t>
            </a:r>
            <a:endParaRPr dirty="0"/>
          </a:p>
        </p:txBody>
      </p:sp>
      <p:pic>
        <p:nvPicPr>
          <p:cNvPr id="2" name="Google Shape;188;p20">
            <a:extLst>
              <a:ext uri="{FF2B5EF4-FFF2-40B4-BE49-F238E27FC236}">
                <a16:creationId xmlns="" xmlns:a16="http://schemas.microsoft.com/office/drawing/2014/main" id="{4EAB1E76-6E74-0542-ACE0-343EF1851C38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-1" y="-1"/>
            <a:ext cx="16628533" cy="1075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Users\flopp\Downloads\proo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2881" y="2161241"/>
            <a:ext cx="10317163" cy="5438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744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3428997"/>
            <a:ext cx="716190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 rotWithShape="1">
          <a:blip r:embed="rId4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563100" y="1151425"/>
            <a:ext cx="12724900" cy="913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391875" y="1000125"/>
            <a:ext cx="4322100" cy="654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21" dirty="0" smtClean="0">
                <a:solidFill>
                  <a:srgbClr val="C1FF72"/>
                </a:solidFill>
                <a:latin typeface="Oswald"/>
                <a:sym typeface="Oswald"/>
              </a:rPr>
              <a:t>POSSIBLE FUTURE </a:t>
            </a:r>
            <a:r>
              <a:rPr lang="en-US" sz="5521" dirty="0">
                <a:solidFill>
                  <a:srgbClr val="C1FF72"/>
                </a:solidFill>
                <a:latin typeface="Oswald"/>
                <a:sym typeface="Oswald"/>
              </a:rPr>
              <a:t>IMPROVEMENTS </a:t>
            </a:r>
            <a:r>
              <a:rPr lang="en-US" sz="5521" dirty="0" smtClean="0">
                <a:solidFill>
                  <a:srgbClr val="C1FF72"/>
                </a:solidFill>
                <a:latin typeface="Oswald"/>
                <a:sym typeface="Oswald"/>
              </a:rPr>
              <a:t>AND APPLICATION FOR </a:t>
            </a:r>
            <a:r>
              <a:rPr lang="en-US" sz="5521" dirty="0">
                <a:solidFill>
                  <a:srgbClr val="C1FF72"/>
                </a:solidFill>
                <a:latin typeface="Oswald"/>
                <a:sym typeface="Oswald"/>
              </a:rPr>
              <a:t>OUR PROJECT</a:t>
            </a:r>
            <a:endParaRPr dirty="0"/>
          </a:p>
        </p:txBody>
      </p:sp>
      <p:sp>
        <p:nvSpPr>
          <p:cNvPr id="191" name="Google Shape;191;p20"/>
          <p:cNvSpPr txBox="1"/>
          <p:nvPr/>
        </p:nvSpPr>
        <p:spPr>
          <a:xfrm>
            <a:off x="7689272" y="3470581"/>
            <a:ext cx="11440916" cy="85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 smtClean="0">
                <a:solidFill>
                  <a:srgbClr val="D4D4D4"/>
                </a:solidFill>
                <a:latin typeface="Oswald"/>
                <a:sym typeface="Oswald"/>
              </a:rPr>
              <a:t>RESEARCH AND CREATE A LARGER DATASET</a:t>
            </a:r>
            <a:endParaRPr sz="4500" dirty="0"/>
          </a:p>
        </p:txBody>
      </p:sp>
      <p:sp>
        <p:nvSpPr>
          <p:cNvPr id="192" name="Google Shape;192;p20"/>
          <p:cNvSpPr txBox="1"/>
          <p:nvPr/>
        </p:nvSpPr>
        <p:spPr>
          <a:xfrm>
            <a:off x="7647709" y="4714548"/>
            <a:ext cx="11440916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1FF72"/>
                </a:solidFill>
                <a:latin typeface="Oswald"/>
                <a:sym typeface="Oswald"/>
              </a:rPr>
              <a:t>HIGH-PERFORMANCE COMPUTING SYSTEMS</a:t>
            </a:r>
            <a:endParaRPr sz="4400" dirty="0"/>
          </a:p>
        </p:txBody>
      </p:sp>
      <p:sp>
        <p:nvSpPr>
          <p:cNvPr id="193" name="Google Shape;193;p20"/>
          <p:cNvSpPr txBox="1"/>
          <p:nvPr/>
        </p:nvSpPr>
        <p:spPr>
          <a:xfrm>
            <a:off x="7647708" y="6110336"/>
            <a:ext cx="11440916" cy="85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 smtClean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NOT ONLY STATIC SYSTEMS</a:t>
            </a:r>
            <a:endParaRPr sz="4500" dirty="0"/>
          </a:p>
        </p:txBody>
      </p:sp>
      <p:sp>
        <p:nvSpPr>
          <p:cNvPr id="8" name="Google Shape;193;p20"/>
          <p:cNvSpPr txBox="1"/>
          <p:nvPr/>
        </p:nvSpPr>
        <p:spPr>
          <a:xfrm>
            <a:off x="7619999" y="7495791"/>
            <a:ext cx="11440916" cy="171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 smtClean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DETECTION AND DEPTH PERCEPTION ON AUTONOMOUS, NOT STATIC, SYSTEMS</a:t>
            </a:r>
            <a:endParaRPr sz="4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191" grpId="0"/>
      <p:bldP spid="192" grpId="0"/>
      <p:bldP spid="19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13679777" y="-210099"/>
            <a:ext cx="13840144" cy="12335028"/>
          </a:xfrm>
          <a:custGeom>
            <a:avLst/>
            <a:gdLst/>
            <a:ahLst/>
            <a:cxnLst/>
            <a:rect l="l" t="t" r="r" b="b"/>
            <a:pathLst>
              <a:path w="13840144" h="12335028" extrusionOk="0">
                <a:moveTo>
                  <a:pt x="0" y="0"/>
                </a:moveTo>
                <a:lnTo>
                  <a:pt x="13840144" y="0"/>
                </a:lnTo>
                <a:lnTo>
                  <a:pt x="13840144" y="12335028"/>
                </a:lnTo>
                <a:lnTo>
                  <a:pt x="0" y="12335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x-none"/>
          </a:p>
        </p:txBody>
      </p:sp>
      <p:sp>
        <p:nvSpPr>
          <p:cNvPr id="254" name="Google Shape;254;p24"/>
          <p:cNvSpPr/>
          <p:nvPr/>
        </p:nvSpPr>
        <p:spPr>
          <a:xfrm rot="5400000">
            <a:off x="6063839" y="-4426041"/>
            <a:ext cx="5744684" cy="20116803"/>
          </a:xfrm>
          <a:custGeom>
            <a:avLst/>
            <a:gdLst/>
            <a:ahLst/>
            <a:cxnLst/>
            <a:rect l="l" t="t" r="r" b="b"/>
            <a:pathLst>
              <a:path w="5744684" h="3870481" extrusionOk="0">
                <a:moveTo>
                  <a:pt x="0" y="0"/>
                </a:moveTo>
                <a:lnTo>
                  <a:pt x="5744684" y="0"/>
                </a:lnTo>
                <a:lnTo>
                  <a:pt x="5744684" y="3870481"/>
                </a:lnTo>
                <a:lnTo>
                  <a:pt x="0" y="3870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x-none"/>
          </a:p>
        </p:txBody>
      </p:sp>
      <p:sp>
        <p:nvSpPr>
          <p:cNvPr id="256" name="Google Shape;256;p24"/>
          <p:cNvSpPr txBox="1"/>
          <p:nvPr/>
        </p:nvSpPr>
        <p:spPr>
          <a:xfrm>
            <a:off x="6744831" y="427037"/>
            <a:ext cx="10609719" cy="190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4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1" i="0" u="none" strike="noStrike" cap="none" dirty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OUR </a:t>
            </a:r>
            <a:r>
              <a:rPr lang="en-US" sz="9999" b="1" dirty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CHALLENGES</a:t>
            </a:r>
            <a:endParaRPr dirty="0"/>
          </a:p>
        </p:txBody>
      </p:sp>
      <p:sp>
        <p:nvSpPr>
          <p:cNvPr id="260" name="Google Shape;260;p24"/>
          <p:cNvSpPr txBox="1"/>
          <p:nvPr/>
        </p:nvSpPr>
        <p:spPr>
          <a:xfrm>
            <a:off x="2867891" y="2261196"/>
            <a:ext cx="11374581" cy="47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1" i="0" u="none" strike="noStrike" cap="none" dirty="0" smtClean="0">
                <a:solidFill>
                  <a:srgbClr val="C1FF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DUE TO LACK OF TRAINING EVEN SECONDARY DATA INLFUENCE THE PREDICTION</a:t>
            </a:r>
            <a:endParaRPr dirty="0"/>
          </a:p>
        </p:txBody>
      </p:sp>
      <p:pic>
        <p:nvPicPr>
          <p:cNvPr id="2050" name="Picture 2" descr="C:\Users\flopp\Documents\GitHub\3DPerceptionV3\distance_plot_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6456" y="3616035"/>
            <a:ext cx="5049544" cy="3782291"/>
          </a:xfrm>
          <a:prstGeom prst="rect">
            <a:avLst/>
          </a:prstGeom>
          <a:noFill/>
        </p:spPr>
      </p:pic>
      <p:pic>
        <p:nvPicPr>
          <p:cNvPr id="2051" name="Picture 3" descr="C:\Users\flopp\Documents\GitHub\3DPerceptionV3\distance_plot_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60523" y="3620476"/>
            <a:ext cx="4961660" cy="3763997"/>
          </a:xfrm>
          <a:prstGeom prst="rect">
            <a:avLst/>
          </a:prstGeom>
          <a:noFill/>
        </p:spPr>
      </p:pic>
      <p:pic>
        <p:nvPicPr>
          <p:cNvPr id="2052" name="Picture 4" descr="C:\Users\flopp\Documents\GitHub\3DPerceptionV3\distance_plot_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14414" y="3616901"/>
            <a:ext cx="5529695" cy="3753717"/>
          </a:xfrm>
          <a:prstGeom prst="rect">
            <a:avLst/>
          </a:prstGeom>
          <a:noFill/>
        </p:spPr>
      </p:pic>
      <p:sp>
        <p:nvSpPr>
          <p:cNvPr id="19" name="Google Shape;260;p24"/>
          <p:cNvSpPr txBox="1"/>
          <p:nvPr/>
        </p:nvSpPr>
        <p:spPr>
          <a:xfrm>
            <a:off x="1191492" y="7567487"/>
            <a:ext cx="15669490" cy="47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1" dirty="0" smtClean="0">
                <a:solidFill>
                  <a:srgbClr val="C1FF72"/>
                </a:solidFill>
                <a:latin typeface="Titillium Web"/>
                <a:ea typeface="Titillium Web"/>
                <a:cs typeface="Titillium Web"/>
                <a:sym typeface="Titillium Web"/>
              </a:rPr>
              <a:t>	          Compass=10.2° 				      Compass=189°				      Compass=358°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54" grpId="0" animBg="1"/>
      <p:bldP spid="256" grpId="0"/>
      <p:bldP spid="260" grpId="0"/>
      <p:bldP spid="1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277</Words>
  <Application>Microsoft Macintosh PowerPoint</Application>
  <PresentationFormat>Personalizzato</PresentationFormat>
  <Paragraphs>54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Oswald</vt:lpstr>
      <vt:lpstr>Titillium Web</vt:lpstr>
      <vt:lpstr>Calibri</vt:lpstr>
      <vt:lpstr>Bricolage Grotesque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Faroldi Lo Presti</dc:creator>
  <cp:lastModifiedBy>Davide Faroldi Lo Presti</cp:lastModifiedBy>
  <cp:revision>40</cp:revision>
  <dcterms:modified xsi:type="dcterms:W3CDTF">2024-11-24T18:09:16Z</dcterms:modified>
</cp:coreProperties>
</file>