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64" r:id="rId11"/>
    <p:sldId id="265" r:id="rId12"/>
    <p:sldId id="286" r:id="rId13"/>
    <p:sldId id="287" r:id="rId14"/>
    <p:sldId id="266" r:id="rId15"/>
    <p:sldId id="288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14E4-3AA4-478F-9808-67DB3D802F38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6CE-5380-494D-822F-D709475BBD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58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14E4-3AA4-478F-9808-67DB3D802F38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6CE-5380-494D-822F-D709475BBD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829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14E4-3AA4-478F-9808-67DB3D802F38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6CE-5380-494D-822F-D709475BBD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25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14E4-3AA4-478F-9808-67DB3D802F38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6CE-5380-494D-822F-D709475BBD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40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14E4-3AA4-478F-9808-67DB3D802F38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6CE-5380-494D-822F-D709475BBD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96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14E4-3AA4-478F-9808-67DB3D802F38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6CE-5380-494D-822F-D709475BBD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3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14E4-3AA4-478F-9808-67DB3D802F38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6CE-5380-494D-822F-D709475BBD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25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14E4-3AA4-478F-9808-67DB3D802F38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6CE-5380-494D-822F-D709475BBD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36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14E4-3AA4-478F-9808-67DB3D802F38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6CE-5380-494D-822F-D709475BBD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45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14E4-3AA4-478F-9808-67DB3D802F38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6CE-5380-494D-822F-D709475BBD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978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14E4-3AA4-478F-9808-67DB3D802F38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36CE-5380-494D-822F-D709475BBD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58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214E4-3AA4-478F-9808-67DB3D802F38}" type="datetimeFigureOut">
              <a:rPr lang="it-IT" smtClean="0"/>
              <a:t>17/03/2020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A36CE-5380-494D-822F-D709475BBD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9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0.png"/><Relationship Id="rId13" Type="http://schemas.openxmlformats.org/officeDocument/2006/relationships/image" Target="../media/image67.png"/><Relationship Id="rId3" Type="http://schemas.openxmlformats.org/officeDocument/2006/relationships/image" Target="../media/image570.png"/><Relationship Id="rId7" Type="http://schemas.openxmlformats.org/officeDocument/2006/relationships/image" Target="../media/image610.png"/><Relationship Id="rId12" Type="http://schemas.openxmlformats.org/officeDocument/2006/relationships/image" Target="../media/image66.png"/><Relationship Id="rId2" Type="http://schemas.openxmlformats.org/officeDocument/2006/relationships/image" Target="../media/image560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0.png"/><Relationship Id="rId11" Type="http://schemas.openxmlformats.org/officeDocument/2006/relationships/image" Target="../media/image65.png"/><Relationship Id="rId5" Type="http://schemas.openxmlformats.org/officeDocument/2006/relationships/image" Target="../media/image590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0.png"/><Relationship Id="rId9" Type="http://schemas.openxmlformats.org/officeDocument/2006/relationships/image" Target="../media/image630.png"/><Relationship Id="rId1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803563" y="22490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1713345" y="1103745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020290" y="3334327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7" name="Ovale 6"/>
          <p:cNvSpPr/>
          <p:nvPr/>
        </p:nvSpPr>
        <p:spPr>
          <a:xfrm>
            <a:off x="4077854" y="1944254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3352799" y="729672"/>
            <a:ext cx="66501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cxnSp>
        <p:nvCxnSpPr>
          <p:cNvPr id="10" name="Connettore 2 9"/>
          <p:cNvCxnSpPr>
            <a:stCxn id="4" idx="7"/>
            <a:endCxn id="5" idx="3"/>
          </p:cNvCxnSpPr>
          <p:nvPr/>
        </p:nvCxnSpPr>
        <p:spPr>
          <a:xfrm flipV="1">
            <a:off x="1371192" y="1624071"/>
            <a:ext cx="439543" cy="71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stCxn id="4" idx="6"/>
            <a:endCxn id="8" idx="3"/>
          </p:cNvCxnSpPr>
          <p:nvPr/>
        </p:nvCxnSpPr>
        <p:spPr>
          <a:xfrm flipV="1">
            <a:off x="1468582" y="1249998"/>
            <a:ext cx="1981607" cy="130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1468582" y="2706255"/>
            <a:ext cx="1551708" cy="77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endCxn id="6" idx="1"/>
          </p:cNvCxnSpPr>
          <p:nvPr/>
        </p:nvCxnSpPr>
        <p:spPr>
          <a:xfrm>
            <a:off x="2207491" y="1713345"/>
            <a:ext cx="910189" cy="171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>
            <a:endCxn id="6" idx="0"/>
          </p:cNvCxnSpPr>
          <p:nvPr/>
        </p:nvCxnSpPr>
        <p:spPr>
          <a:xfrm flipH="1">
            <a:off x="3352800" y="1408545"/>
            <a:ext cx="221673" cy="192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3930072" y="1339272"/>
            <a:ext cx="259026" cy="56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stCxn id="7" idx="3"/>
          </p:cNvCxnSpPr>
          <p:nvPr/>
        </p:nvCxnSpPr>
        <p:spPr>
          <a:xfrm flipH="1">
            <a:off x="3604490" y="2464580"/>
            <a:ext cx="570754" cy="86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1344298" y="173649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5/9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618680" y="143593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2/3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1650456" y="2797056"/>
            <a:ext cx="67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15/9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2410691" y="233762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3/11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3236701" y="229618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2/4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3823617" y="140860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3/7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666771" y="26938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2/7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30567" y="22969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b1=8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1713345" y="63978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3847269" y="34617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b3=0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3006082" y="400313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4</a:t>
            </a:r>
            <a:r>
              <a:rPr lang="en-US" dirty="0" smtClean="0"/>
              <a:t>=-8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4918279" y="211151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744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29389" y="664143"/>
            <a:ext cx="79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 FASE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697421" y="2127182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409691" y="3647246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143224" y="2127183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58366" y="17578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b1=1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119042" y="17578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b2=3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437851" y="44112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b3=-4</a:t>
            </a:r>
            <a:endParaRPr lang="it-IT" dirty="0"/>
          </a:p>
        </p:txBody>
      </p:sp>
      <p:cxnSp>
        <p:nvCxnSpPr>
          <p:cNvPr id="10" name="Connettore 2 9"/>
          <p:cNvCxnSpPr>
            <a:endCxn id="5" idx="2"/>
          </p:cNvCxnSpPr>
          <p:nvPr/>
        </p:nvCxnSpPr>
        <p:spPr>
          <a:xfrm>
            <a:off x="1530417" y="2502567"/>
            <a:ext cx="61280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1212783" y="2884552"/>
            <a:ext cx="356135" cy="74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 flipH="1">
            <a:off x="2011680" y="2942122"/>
            <a:ext cx="346509" cy="69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6062311" y="664141"/>
            <a:ext cx="73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FASE</a:t>
            </a:r>
            <a:endParaRPr lang="it-IT" dirty="0"/>
          </a:p>
        </p:txBody>
      </p:sp>
      <p:sp>
        <p:nvSpPr>
          <p:cNvPr id="16" name="Ovale 15"/>
          <p:cNvSpPr/>
          <p:nvPr/>
        </p:nvSpPr>
        <p:spPr>
          <a:xfrm>
            <a:off x="6230343" y="2127180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17" name="Ovale 16"/>
          <p:cNvSpPr/>
          <p:nvPr/>
        </p:nvSpPr>
        <p:spPr>
          <a:xfrm>
            <a:off x="6942613" y="3647244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18" name="Ovale 17"/>
          <p:cNvSpPr/>
          <p:nvPr/>
        </p:nvSpPr>
        <p:spPr>
          <a:xfrm>
            <a:off x="7676146" y="2127181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6191288" y="17578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b1=1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7651964" y="17578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b2=3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970773" y="441121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b3=-4</a:t>
            </a:r>
            <a:endParaRPr lang="it-IT" dirty="0"/>
          </a:p>
        </p:txBody>
      </p:sp>
      <p:cxnSp>
        <p:nvCxnSpPr>
          <p:cNvPr id="22" name="Connettore 2 21"/>
          <p:cNvCxnSpPr>
            <a:endCxn id="18" idx="2"/>
          </p:cNvCxnSpPr>
          <p:nvPr/>
        </p:nvCxnSpPr>
        <p:spPr>
          <a:xfrm>
            <a:off x="7063339" y="2502565"/>
            <a:ext cx="61280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6745705" y="2884550"/>
            <a:ext cx="356135" cy="74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flipH="1">
            <a:off x="7544602" y="2942120"/>
            <a:ext cx="346509" cy="69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1671168" y="2317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212783" y="3032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064776" y="3032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8922619" y="3561347"/>
            <a:ext cx="760396" cy="702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it-IT" dirty="0"/>
          </a:p>
        </p:txBody>
      </p:sp>
      <p:cxnSp>
        <p:nvCxnSpPr>
          <p:cNvPr id="30" name="Connettore 2 29"/>
          <p:cNvCxnSpPr/>
          <p:nvPr/>
        </p:nvCxnSpPr>
        <p:spPr>
          <a:xfrm>
            <a:off x="6942613" y="2687231"/>
            <a:ext cx="1980006" cy="107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28" idx="1"/>
          </p:cNvCxnSpPr>
          <p:nvPr/>
        </p:nvCxnSpPr>
        <p:spPr>
          <a:xfrm>
            <a:off x="8388416" y="2720536"/>
            <a:ext cx="645560" cy="94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28" idx="2"/>
            <a:endCxn id="17" idx="6"/>
          </p:cNvCxnSpPr>
          <p:nvPr/>
        </p:nvCxnSpPr>
        <p:spPr>
          <a:xfrm flipH="1">
            <a:off x="7654883" y="3912669"/>
            <a:ext cx="1267736" cy="10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6745705" y="3032984"/>
            <a:ext cx="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7179333" y="2301504"/>
            <a:ext cx="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7475353" y="3322430"/>
            <a:ext cx="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8162773" y="3253336"/>
            <a:ext cx="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8487292" y="2927860"/>
            <a:ext cx="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8079056" y="3782983"/>
            <a:ext cx="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9683015" y="359141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q</a:t>
            </a:r>
            <a:r>
              <a:rPr lang="en-US" dirty="0" smtClean="0"/>
              <a:t>=0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47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21907" y="308006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B0=(1,q), (2,q), (q,3)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589939" y="1771045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302209" y="3291109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035742" y="1771046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50884" y="140171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b1=1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011560" y="140171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b2=3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330369" y="405507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b3=-4</a:t>
            </a:r>
            <a:endParaRPr lang="it-IT" dirty="0"/>
          </a:p>
        </p:txBody>
      </p:sp>
      <p:sp>
        <p:nvSpPr>
          <p:cNvPr id="12" name="Ovale 11"/>
          <p:cNvSpPr/>
          <p:nvPr/>
        </p:nvSpPr>
        <p:spPr>
          <a:xfrm>
            <a:off x="3282215" y="3205212"/>
            <a:ext cx="760396" cy="702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it-IT" dirty="0"/>
          </a:p>
        </p:txBody>
      </p:sp>
      <p:cxnSp>
        <p:nvCxnSpPr>
          <p:cNvPr id="13" name="Connettore 2 12"/>
          <p:cNvCxnSpPr/>
          <p:nvPr/>
        </p:nvCxnSpPr>
        <p:spPr>
          <a:xfrm>
            <a:off x="1302209" y="2331096"/>
            <a:ext cx="1980006" cy="107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endCxn id="12" idx="1"/>
          </p:cNvCxnSpPr>
          <p:nvPr/>
        </p:nvCxnSpPr>
        <p:spPr>
          <a:xfrm>
            <a:off x="2748012" y="2364401"/>
            <a:ext cx="645560" cy="94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12" idx="2"/>
            <a:endCxn id="4" idx="6"/>
          </p:cNvCxnSpPr>
          <p:nvPr/>
        </p:nvCxnSpPr>
        <p:spPr>
          <a:xfrm flipH="1">
            <a:off x="2014479" y="3556534"/>
            <a:ext cx="1267736" cy="10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2522369" y="2897201"/>
            <a:ext cx="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846888" y="2571725"/>
            <a:ext cx="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2438652" y="3426848"/>
            <a:ext cx="3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3022333" y="2571725"/>
                <a:ext cx="100174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333" y="2571725"/>
                <a:ext cx="1001749" cy="39074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2271299" y="3756664"/>
                <a:ext cx="1004249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299" y="3756664"/>
                <a:ext cx="1004249" cy="667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1248697" y="2694495"/>
                <a:ext cx="1003288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697" y="2694495"/>
                <a:ext cx="1003288" cy="667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405455" y="4701971"/>
                <a:ext cx="4725524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Soluzione di base: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 smtClean="0"/>
                  <a:t>Costo</a:t>
                </a:r>
                <a:r>
                  <a:rPr lang="en-US" dirty="0" smtClean="0"/>
                  <a:t>=1*1+1*3+1*4=8</a:t>
                </a:r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55" y="4701971"/>
                <a:ext cx="4725524" cy="944746"/>
              </a:xfrm>
              <a:prstGeom prst="rect">
                <a:avLst/>
              </a:prstGeom>
              <a:blipFill>
                <a:blip r:embed="rId5"/>
                <a:stretch>
                  <a:fillRect l="-1161" t="-3226" b="-96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301013" y="5780542"/>
                <a:ext cx="439874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Coefficienti di </a:t>
                </a:r>
                <a:r>
                  <a:rPr lang="en-US" dirty="0" err="1" smtClean="0"/>
                  <a:t>costo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ridotto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13" y="5780542"/>
                <a:ext cx="4398745" cy="923330"/>
              </a:xfrm>
              <a:prstGeom prst="rect">
                <a:avLst/>
              </a:prstGeom>
              <a:blipFill>
                <a:blip r:embed="rId6"/>
                <a:stretch>
                  <a:fillRect l="-1108" t="-32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e 26"/>
          <p:cNvSpPr/>
          <p:nvPr/>
        </p:nvSpPr>
        <p:spPr>
          <a:xfrm>
            <a:off x="6363492" y="708876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7075762" y="2228940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29" name="Ovale 28"/>
          <p:cNvSpPr/>
          <p:nvPr/>
        </p:nvSpPr>
        <p:spPr>
          <a:xfrm>
            <a:off x="7809295" y="708877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6324437" y="339544"/>
            <a:ext cx="6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b1=1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7785113" y="339544"/>
            <a:ext cx="6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b2=3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7103922" y="2992910"/>
            <a:ext cx="74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b3=-4</a:t>
            </a:r>
            <a:endParaRPr lang="it-IT" dirty="0"/>
          </a:p>
        </p:txBody>
      </p:sp>
      <p:sp>
        <p:nvSpPr>
          <p:cNvPr id="33" name="Ovale 32"/>
          <p:cNvSpPr/>
          <p:nvPr/>
        </p:nvSpPr>
        <p:spPr>
          <a:xfrm>
            <a:off x="9055767" y="2143043"/>
            <a:ext cx="777889" cy="702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it-IT" dirty="0"/>
          </a:p>
        </p:txBody>
      </p:sp>
      <p:cxnSp>
        <p:nvCxnSpPr>
          <p:cNvPr id="34" name="Connettore 2 33"/>
          <p:cNvCxnSpPr/>
          <p:nvPr/>
        </p:nvCxnSpPr>
        <p:spPr>
          <a:xfrm>
            <a:off x="7075762" y="1268927"/>
            <a:ext cx="1980006" cy="107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endCxn id="33" idx="1"/>
          </p:cNvCxnSpPr>
          <p:nvPr/>
        </p:nvCxnSpPr>
        <p:spPr>
          <a:xfrm>
            <a:off x="8521565" y="1302232"/>
            <a:ext cx="648121" cy="94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33" idx="2"/>
            <a:endCxn id="28" idx="6"/>
          </p:cNvCxnSpPr>
          <p:nvPr/>
        </p:nvCxnSpPr>
        <p:spPr>
          <a:xfrm flipH="1">
            <a:off x="7804418" y="2494365"/>
            <a:ext cx="1251349" cy="10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8295921" y="1835032"/>
            <a:ext cx="3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8620440" y="1509556"/>
            <a:ext cx="3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8212204" y="2364679"/>
            <a:ext cx="31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/>
              <p:cNvSpPr txBox="1"/>
              <p:nvPr/>
            </p:nvSpPr>
            <p:spPr>
              <a:xfrm>
                <a:off x="8795886" y="1509556"/>
                <a:ext cx="102479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886" y="1509556"/>
                <a:ext cx="1024794" cy="390748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/>
              <p:cNvSpPr txBox="1"/>
              <p:nvPr/>
            </p:nvSpPr>
            <p:spPr>
              <a:xfrm>
                <a:off x="7873548" y="2739596"/>
                <a:ext cx="1493784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548" y="2739596"/>
                <a:ext cx="1493784" cy="667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/>
              <p:cNvSpPr txBox="1"/>
              <p:nvPr/>
            </p:nvSpPr>
            <p:spPr>
              <a:xfrm>
                <a:off x="7177793" y="1431089"/>
                <a:ext cx="1478080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2" name="CasellaDiTes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793" y="1431089"/>
                <a:ext cx="1478080" cy="6677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ttore 2 44"/>
          <p:cNvCxnSpPr/>
          <p:nvPr/>
        </p:nvCxnSpPr>
        <p:spPr>
          <a:xfrm>
            <a:off x="6891688" y="1509556"/>
            <a:ext cx="336884" cy="69480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6196815" y="1762441"/>
                <a:ext cx="10296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815" y="1762441"/>
                <a:ext cx="102964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/>
              <p:cNvSpPr txBox="1"/>
              <p:nvPr/>
            </p:nvSpPr>
            <p:spPr>
              <a:xfrm>
                <a:off x="7613660" y="3666494"/>
                <a:ext cx="3258521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(2,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7" name="CasellaDiTes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660" y="3666494"/>
                <a:ext cx="3258521" cy="277576"/>
              </a:xfrm>
              <a:prstGeom prst="rect">
                <a:avLst/>
              </a:prstGeom>
              <a:blipFill>
                <a:blip r:embed="rId11"/>
                <a:stretch>
                  <a:fillRect l="-1311" t="-2174" r="-2247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e 47"/>
          <p:cNvSpPr/>
          <p:nvPr/>
        </p:nvSpPr>
        <p:spPr>
          <a:xfrm>
            <a:off x="5747648" y="4326585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49" name="Ovale 48"/>
          <p:cNvSpPr/>
          <p:nvPr/>
        </p:nvSpPr>
        <p:spPr>
          <a:xfrm>
            <a:off x="6459918" y="5846649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50" name="Ovale 49"/>
          <p:cNvSpPr/>
          <p:nvPr/>
        </p:nvSpPr>
        <p:spPr>
          <a:xfrm>
            <a:off x="7193451" y="4326586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5861295" y="3988237"/>
            <a:ext cx="6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b1=1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7488489" y="3948365"/>
            <a:ext cx="6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b2=3</a:t>
            </a:r>
            <a:endParaRPr lang="it-IT" dirty="0"/>
          </a:p>
        </p:txBody>
      </p:sp>
      <p:sp>
        <p:nvSpPr>
          <p:cNvPr id="53" name="CasellaDiTesto 52"/>
          <p:cNvSpPr txBox="1"/>
          <p:nvPr/>
        </p:nvSpPr>
        <p:spPr>
          <a:xfrm>
            <a:off x="6288359" y="6492980"/>
            <a:ext cx="74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b3=-4</a:t>
            </a:r>
            <a:endParaRPr lang="it-IT" dirty="0"/>
          </a:p>
        </p:txBody>
      </p:sp>
      <p:sp>
        <p:nvSpPr>
          <p:cNvPr id="54" name="Ovale 53"/>
          <p:cNvSpPr/>
          <p:nvPr/>
        </p:nvSpPr>
        <p:spPr>
          <a:xfrm>
            <a:off x="8439923" y="5760752"/>
            <a:ext cx="777889" cy="702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it-IT" dirty="0"/>
          </a:p>
        </p:txBody>
      </p:sp>
      <p:cxnSp>
        <p:nvCxnSpPr>
          <p:cNvPr id="56" name="Connettore 2 55"/>
          <p:cNvCxnSpPr>
            <a:endCxn id="54" idx="1"/>
          </p:cNvCxnSpPr>
          <p:nvPr/>
        </p:nvCxnSpPr>
        <p:spPr>
          <a:xfrm>
            <a:off x="7905721" y="4919941"/>
            <a:ext cx="648121" cy="94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54" idx="2"/>
            <a:endCxn id="49" idx="6"/>
          </p:cNvCxnSpPr>
          <p:nvPr/>
        </p:nvCxnSpPr>
        <p:spPr>
          <a:xfrm flipH="1">
            <a:off x="7188574" y="6112074"/>
            <a:ext cx="1251349" cy="10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/>
              <p:cNvSpPr txBox="1"/>
              <p:nvPr/>
            </p:nvSpPr>
            <p:spPr>
              <a:xfrm>
                <a:off x="7824009" y="5386857"/>
                <a:ext cx="102479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1" name="CasellaDiTes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009" y="5386857"/>
                <a:ext cx="1024794" cy="390748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/>
              <p:cNvSpPr txBox="1"/>
              <p:nvPr/>
            </p:nvSpPr>
            <p:spPr>
              <a:xfrm>
                <a:off x="7257704" y="6250203"/>
                <a:ext cx="1493784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2" name="CasellaDiTes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704" y="6250203"/>
                <a:ext cx="1493784" cy="6677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ttore 2 63"/>
          <p:cNvCxnSpPr/>
          <p:nvPr/>
        </p:nvCxnSpPr>
        <p:spPr>
          <a:xfrm>
            <a:off x="6275844" y="5127265"/>
            <a:ext cx="336884" cy="6948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/>
              <p:cNvSpPr txBox="1"/>
              <p:nvPr/>
            </p:nvSpPr>
            <p:spPr>
              <a:xfrm>
                <a:off x="5917335" y="5311931"/>
                <a:ext cx="9967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5" name="CasellaDiTes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335" y="5311931"/>
                <a:ext cx="996748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/>
              <p:cNvSpPr txBox="1"/>
              <p:nvPr/>
            </p:nvSpPr>
            <p:spPr>
              <a:xfrm>
                <a:off x="9362208" y="4357569"/>
                <a:ext cx="1847172" cy="646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Costo</a:t>
                </a:r>
                <a:r>
                  <a:rPr lang="en-US" dirty="0" smtClean="0"/>
                  <a:t>=8+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it-IT" dirty="0" smtClean="0"/>
                  <a:t>*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</m:oMath>
                </a14:m>
                <a:r>
                  <a:rPr lang="it-IT" dirty="0" smtClean="0"/>
                  <a:t>=6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6" name="CasellaDiTes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208" y="4357569"/>
                <a:ext cx="1847172" cy="646908"/>
              </a:xfrm>
              <a:prstGeom prst="rect">
                <a:avLst/>
              </a:prstGeom>
              <a:blipFill>
                <a:blip r:embed="rId15"/>
                <a:stretch>
                  <a:fillRect l="-2970" t="-4717" r="-59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/>
              <p:cNvSpPr txBox="1"/>
              <p:nvPr/>
            </p:nvSpPr>
            <p:spPr>
              <a:xfrm>
                <a:off x="8528681" y="4855864"/>
                <a:ext cx="4398745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Coefficienti di </a:t>
                </a:r>
                <a:r>
                  <a:rPr lang="en-US" dirty="0" err="1" smtClean="0"/>
                  <a:t>costo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ridotto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7" name="CasellaDiTes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681" y="4855864"/>
                <a:ext cx="4398745" cy="944746"/>
              </a:xfrm>
              <a:prstGeom prst="rect">
                <a:avLst/>
              </a:prstGeom>
              <a:blipFill>
                <a:blip r:embed="rId16"/>
                <a:stretch>
                  <a:fillRect l="-1108" t="-38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8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/>
              <p:cNvSpPr txBox="1"/>
              <p:nvPr/>
            </p:nvSpPr>
            <p:spPr>
              <a:xfrm>
                <a:off x="763406" y="4678258"/>
                <a:ext cx="3216265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(2,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" name="CasellaDiTes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06" y="4678258"/>
                <a:ext cx="3216265" cy="277576"/>
              </a:xfrm>
              <a:prstGeom prst="rect">
                <a:avLst/>
              </a:prstGeom>
              <a:blipFill>
                <a:blip r:embed="rId2"/>
                <a:stretch>
                  <a:fillRect l="-1136" t="-2174" r="-2083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e 2"/>
          <p:cNvSpPr/>
          <p:nvPr/>
        </p:nvSpPr>
        <p:spPr>
          <a:xfrm>
            <a:off x="1329652" y="1718138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041922" y="3238202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775455" y="1718139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443299" y="1379790"/>
            <a:ext cx="6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b1=1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070493" y="1339918"/>
            <a:ext cx="6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b2=3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870363" y="3884533"/>
            <a:ext cx="74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b3=-4</a:t>
            </a:r>
            <a:endParaRPr lang="it-IT" dirty="0"/>
          </a:p>
        </p:txBody>
      </p:sp>
      <p:sp>
        <p:nvSpPr>
          <p:cNvPr id="9" name="Ovale 8"/>
          <p:cNvSpPr/>
          <p:nvPr/>
        </p:nvSpPr>
        <p:spPr>
          <a:xfrm>
            <a:off x="4021927" y="3152305"/>
            <a:ext cx="777889" cy="702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it-IT" dirty="0"/>
          </a:p>
        </p:txBody>
      </p:sp>
      <p:cxnSp>
        <p:nvCxnSpPr>
          <p:cNvPr id="10" name="Connettore 2 9"/>
          <p:cNvCxnSpPr>
            <a:endCxn id="9" idx="1"/>
          </p:cNvCxnSpPr>
          <p:nvPr/>
        </p:nvCxnSpPr>
        <p:spPr>
          <a:xfrm>
            <a:off x="3487725" y="2311494"/>
            <a:ext cx="648121" cy="94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stCxn id="9" idx="2"/>
            <a:endCxn id="4" idx="6"/>
          </p:cNvCxnSpPr>
          <p:nvPr/>
        </p:nvCxnSpPr>
        <p:spPr>
          <a:xfrm flipH="1">
            <a:off x="2770578" y="3503627"/>
            <a:ext cx="1251349" cy="10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3376740" y="2509595"/>
                <a:ext cx="142307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740" y="2509595"/>
                <a:ext cx="1423076" cy="390748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2839708" y="3641756"/>
                <a:ext cx="1493784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708" y="3641756"/>
                <a:ext cx="1493784" cy="667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/>
          <p:cNvCxnSpPr/>
          <p:nvPr/>
        </p:nvCxnSpPr>
        <p:spPr>
          <a:xfrm>
            <a:off x="1857848" y="2518818"/>
            <a:ext cx="336884" cy="6948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/>
              <p:cNvSpPr txBox="1"/>
              <p:nvPr/>
            </p:nvSpPr>
            <p:spPr>
              <a:xfrm>
                <a:off x="1499339" y="2703484"/>
                <a:ext cx="9967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5" name="CasellaDiTes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339" y="2703484"/>
                <a:ext cx="99674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/>
              <p:cNvSpPr txBox="1"/>
              <p:nvPr/>
            </p:nvSpPr>
            <p:spPr>
              <a:xfrm>
                <a:off x="723301" y="5099809"/>
                <a:ext cx="1852495" cy="646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Costo=6+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*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</m:oMath>
                </a14:m>
                <a:r>
                  <a:rPr lang="it-IT" dirty="0" smtClean="0"/>
                  <a:t>=</a:t>
                </a:r>
                <a:r>
                  <a:rPr lang="it-IT" dirty="0"/>
                  <a:t>0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1" y="5099809"/>
                <a:ext cx="1852495" cy="646908"/>
              </a:xfrm>
              <a:prstGeom prst="rect">
                <a:avLst/>
              </a:prstGeom>
              <a:blipFill>
                <a:blip r:embed="rId6"/>
                <a:stretch>
                  <a:fillRect l="-2961" t="-4717" r="-59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/>
          <p:cNvCxnSpPr/>
          <p:nvPr/>
        </p:nvCxnSpPr>
        <p:spPr>
          <a:xfrm flipH="1">
            <a:off x="2613557" y="2518414"/>
            <a:ext cx="389525" cy="69521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/>
              <p:cNvSpPr txBox="1"/>
              <p:nvPr/>
            </p:nvSpPr>
            <p:spPr>
              <a:xfrm>
                <a:off x="2375862" y="2548917"/>
                <a:ext cx="10347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9" name="CasellaDiTes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862" y="2548917"/>
                <a:ext cx="103470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sellaDiTesto 97"/>
              <p:cNvSpPr txBox="1"/>
              <p:nvPr/>
            </p:nvSpPr>
            <p:spPr>
              <a:xfrm>
                <a:off x="7220353" y="3838591"/>
                <a:ext cx="3216265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(2,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8" name="CasellaDiTes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353" y="3838591"/>
                <a:ext cx="3216265" cy="277576"/>
              </a:xfrm>
              <a:prstGeom prst="rect">
                <a:avLst/>
              </a:prstGeom>
              <a:blipFill>
                <a:blip r:embed="rId8"/>
                <a:stretch>
                  <a:fillRect l="-1136" t="-4444" r="-2083" b="-3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Ovale 98"/>
          <p:cNvSpPr/>
          <p:nvPr/>
        </p:nvSpPr>
        <p:spPr>
          <a:xfrm>
            <a:off x="7786599" y="878471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100" name="Ovale 99"/>
          <p:cNvSpPr/>
          <p:nvPr/>
        </p:nvSpPr>
        <p:spPr>
          <a:xfrm>
            <a:off x="8498869" y="2398535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101" name="Ovale 100"/>
          <p:cNvSpPr/>
          <p:nvPr/>
        </p:nvSpPr>
        <p:spPr>
          <a:xfrm>
            <a:off x="9232402" y="878472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102" name="CasellaDiTesto 101"/>
          <p:cNvSpPr txBox="1"/>
          <p:nvPr/>
        </p:nvSpPr>
        <p:spPr>
          <a:xfrm>
            <a:off x="7900246" y="540123"/>
            <a:ext cx="6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b1=1</a:t>
            </a:r>
            <a:endParaRPr lang="it-IT" dirty="0"/>
          </a:p>
        </p:txBody>
      </p:sp>
      <p:sp>
        <p:nvSpPr>
          <p:cNvPr id="103" name="CasellaDiTesto 102"/>
          <p:cNvSpPr txBox="1"/>
          <p:nvPr/>
        </p:nvSpPr>
        <p:spPr>
          <a:xfrm>
            <a:off x="9527440" y="500251"/>
            <a:ext cx="6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b2=3</a:t>
            </a:r>
            <a:endParaRPr lang="it-IT" dirty="0"/>
          </a:p>
        </p:txBody>
      </p:sp>
      <p:sp>
        <p:nvSpPr>
          <p:cNvPr id="104" name="CasellaDiTesto 103"/>
          <p:cNvSpPr txBox="1"/>
          <p:nvPr/>
        </p:nvSpPr>
        <p:spPr>
          <a:xfrm>
            <a:off x="8327310" y="3044866"/>
            <a:ext cx="74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b3=-4</a:t>
            </a:r>
            <a:endParaRPr lang="it-IT" dirty="0"/>
          </a:p>
        </p:txBody>
      </p:sp>
      <p:sp>
        <p:nvSpPr>
          <p:cNvPr id="105" name="Ovale 104"/>
          <p:cNvSpPr/>
          <p:nvPr/>
        </p:nvSpPr>
        <p:spPr>
          <a:xfrm>
            <a:off x="10478874" y="2312638"/>
            <a:ext cx="777889" cy="702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it-IT" dirty="0"/>
          </a:p>
        </p:txBody>
      </p:sp>
      <p:cxnSp>
        <p:nvCxnSpPr>
          <p:cNvPr id="106" name="Connettore 2 105"/>
          <p:cNvCxnSpPr>
            <a:endCxn id="105" idx="1"/>
          </p:cNvCxnSpPr>
          <p:nvPr/>
        </p:nvCxnSpPr>
        <p:spPr>
          <a:xfrm>
            <a:off x="9944672" y="1471827"/>
            <a:ext cx="648121" cy="94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sellaDiTesto 107"/>
              <p:cNvSpPr txBox="1"/>
              <p:nvPr/>
            </p:nvSpPr>
            <p:spPr>
              <a:xfrm>
                <a:off x="9833688" y="1669928"/>
                <a:ext cx="102479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8" name="CasellaDiTes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688" y="1669928"/>
                <a:ext cx="1024794" cy="390748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Connettore 2 109"/>
          <p:cNvCxnSpPr/>
          <p:nvPr/>
        </p:nvCxnSpPr>
        <p:spPr>
          <a:xfrm>
            <a:off x="8314795" y="1679151"/>
            <a:ext cx="336884" cy="6948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sellaDiTesto 110"/>
              <p:cNvSpPr txBox="1"/>
              <p:nvPr/>
            </p:nvSpPr>
            <p:spPr>
              <a:xfrm>
                <a:off x="7956286" y="1863817"/>
                <a:ext cx="9967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11" name="CasellaDiTes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86" y="1863817"/>
                <a:ext cx="996748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sellaDiTesto 111"/>
              <p:cNvSpPr txBox="1"/>
              <p:nvPr/>
            </p:nvSpPr>
            <p:spPr>
              <a:xfrm>
                <a:off x="7180248" y="4260142"/>
                <a:ext cx="1852495" cy="646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Costo=6+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dirty="0" smtClean="0"/>
                  <a:t>*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</m:oMath>
                </a14:m>
                <a:r>
                  <a:rPr lang="it-IT" dirty="0" smtClean="0"/>
                  <a:t>=0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12" name="CasellaDiTesto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48" y="4260142"/>
                <a:ext cx="1852495" cy="646908"/>
              </a:xfrm>
              <a:prstGeom prst="rect">
                <a:avLst/>
              </a:prstGeom>
              <a:blipFill>
                <a:blip r:embed="rId11"/>
                <a:stretch>
                  <a:fillRect l="-2961" t="-4717" r="-59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ttore 2 112"/>
          <p:cNvCxnSpPr/>
          <p:nvPr/>
        </p:nvCxnSpPr>
        <p:spPr>
          <a:xfrm flipH="1">
            <a:off x="9115124" y="1678747"/>
            <a:ext cx="344906" cy="6409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sellaDiTesto 113"/>
              <p:cNvSpPr txBox="1"/>
              <p:nvPr/>
            </p:nvSpPr>
            <p:spPr>
              <a:xfrm>
                <a:off x="8831875" y="1600386"/>
                <a:ext cx="1001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14" name="CasellaDiTes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875" y="1600386"/>
                <a:ext cx="1001813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sellaDiTesto 115"/>
              <p:cNvSpPr txBox="1"/>
              <p:nvPr/>
            </p:nvSpPr>
            <p:spPr>
              <a:xfrm>
                <a:off x="7180248" y="4690324"/>
                <a:ext cx="4398745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Coefficienti di </a:t>
                </a:r>
                <a:r>
                  <a:rPr lang="en-US" dirty="0" err="1" smtClean="0"/>
                  <a:t>costo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ridotto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err="1" smtClean="0"/>
                  <a:t>Condizione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ottimalità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soddisfatta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Valore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ottimo</a:t>
                </a:r>
                <a:r>
                  <a:rPr lang="en-US" dirty="0" smtClean="0"/>
                  <a:t>=0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16" name="CasellaDiTesto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248" y="4690324"/>
                <a:ext cx="4398745" cy="1498744"/>
              </a:xfrm>
              <a:prstGeom prst="rect">
                <a:avLst/>
              </a:prstGeom>
              <a:blipFill>
                <a:blip r:embed="rId13"/>
                <a:stretch>
                  <a:fillRect l="-1248" t="-20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3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772914" y="2435725"/>
            <a:ext cx="127599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dirty="0" smtClean="0"/>
              <a:t>B0=(1,3) (2,3)</a:t>
            </a:r>
          </a:p>
          <a:p>
            <a:endParaRPr lang="it-IT" i="1" dirty="0">
              <a:latin typeface="Cambria Math" panose="02040503050406030204" pitchFamily="18" charset="0"/>
            </a:endParaRPr>
          </a:p>
        </p:txBody>
      </p:sp>
      <p:sp>
        <p:nvSpPr>
          <p:cNvPr id="3" name="Ovale 2"/>
          <p:cNvSpPr/>
          <p:nvPr/>
        </p:nvSpPr>
        <p:spPr>
          <a:xfrm>
            <a:off x="5301597" y="802207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6073304" y="2331159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6806837" y="811096"/>
            <a:ext cx="728656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5474681" y="472747"/>
            <a:ext cx="6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b1=1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101875" y="432875"/>
            <a:ext cx="6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b2=3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5901745" y="2977490"/>
            <a:ext cx="74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b3=-4</a:t>
            </a:r>
            <a:endParaRPr lang="it-IT" dirty="0"/>
          </a:p>
        </p:txBody>
      </p:sp>
      <p:cxnSp>
        <p:nvCxnSpPr>
          <p:cNvPr id="12" name="Connettore 2 11"/>
          <p:cNvCxnSpPr/>
          <p:nvPr/>
        </p:nvCxnSpPr>
        <p:spPr>
          <a:xfrm>
            <a:off x="5889230" y="1611775"/>
            <a:ext cx="336884" cy="6948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5248352" y="1998974"/>
                <a:ext cx="9967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352" y="1998974"/>
                <a:ext cx="99674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/>
          <p:cNvSpPr txBox="1"/>
          <p:nvPr/>
        </p:nvSpPr>
        <p:spPr>
          <a:xfrm>
            <a:off x="7672071" y="2838990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Costo</a:t>
            </a:r>
            <a:r>
              <a:rPr lang="en-US" dirty="0" smtClean="0"/>
              <a:t>=3*1+5*3=18</a:t>
            </a:r>
            <a:endParaRPr lang="it-IT" dirty="0"/>
          </a:p>
          <a:p>
            <a:endParaRPr lang="it-IT" dirty="0"/>
          </a:p>
        </p:txBody>
      </p:sp>
      <p:cxnSp>
        <p:nvCxnSpPr>
          <p:cNvPr id="15" name="Connettore 2 14"/>
          <p:cNvCxnSpPr/>
          <p:nvPr/>
        </p:nvCxnSpPr>
        <p:spPr>
          <a:xfrm flipH="1">
            <a:off x="6689559" y="1611371"/>
            <a:ext cx="344906" cy="6409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6670258" y="2039141"/>
                <a:ext cx="1001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258" y="2039141"/>
                <a:ext cx="100181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7530706" y="3739655"/>
                <a:ext cx="439874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Coefficiente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costo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ridotto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=2+5−3=+4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err="1" smtClean="0"/>
                  <a:t>Condizione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ottimalità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soddisfatta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Valore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ottimo</a:t>
                </a:r>
                <a:r>
                  <a:rPr lang="en-US" dirty="0" smtClean="0"/>
                  <a:t>=18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 err="1" smtClean="0"/>
                  <a:t>questo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r>
                  <a:rPr lang="en-US" dirty="0" smtClean="0"/>
                  <a:t> la base </a:t>
                </a:r>
                <a:r>
                  <a:rPr lang="en-US" dirty="0" err="1" smtClean="0"/>
                  <a:t>iniziale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fornita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dalla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soluzione</a:t>
                </a:r>
                <a:r>
                  <a:rPr lang="en-US" dirty="0" smtClean="0"/>
                  <a:t> del </a:t>
                </a:r>
                <a:r>
                  <a:rPr lang="en-US" dirty="0" err="1" smtClean="0"/>
                  <a:t>problema</a:t>
                </a:r>
                <a:r>
                  <a:rPr lang="en-US" dirty="0" smtClean="0"/>
                  <a:t> di I FASE è </a:t>
                </a:r>
                <a:r>
                  <a:rPr lang="en-US" dirty="0" err="1" smtClean="0"/>
                  <a:t>già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soluzione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ottima</a:t>
                </a:r>
                <a:r>
                  <a:rPr lang="en-US" dirty="0" smtClean="0"/>
                  <a:t> ma in </a:t>
                </a:r>
                <a:r>
                  <a:rPr lang="en-US" dirty="0" err="1" smtClean="0"/>
                  <a:t>generale</a:t>
                </a:r>
                <a:r>
                  <a:rPr lang="en-US" dirty="0" smtClean="0"/>
                  <a:t> NON è </a:t>
                </a:r>
                <a:r>
                  <a:rPr lang="en-US" dirty="0" err="1" smtClean="0"/>
                  <a:t>così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706" y="3739655"/>
                <a:ext cx="4398745" cy="2308324"/>
              </a:xfrm>
              <a:prstGeom prst="rect">
                <a:avLst/>
              </a:prstGeom>
              <a:blipFill>
                <a:blip r:embed="rId4"/>
                <a:stretch>
                  <a:fillRect l="-1108" t="-13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/>
          <p:cNvSpPr txBox="1"/>
          <p:nvPr/>
        </p:nvSpPr>
        <p:spPr>
          <a:xfrm>
            <a:off x="-9289" y="1786154"/>
            <a:ext cx="42644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di I FASE ha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ottimo</a:t>
            </a:r>
            <a:r>
              <a:rPr lang="en-US" dirty="0" smtClean="0"/>
              <a:t>=0</a:t>
            </a:r>
            <a:r>
              <a:rPr lang="it-IT" dirty="0" smtClean="0"/>
              <a:t>,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llora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di II </a:t>
            </a:r>
            <a:r>
              <a:rPr lang="en-US" dirty="0" err="1" smtClean="0"/>
              <a:t>fase</a:t>
            </a:r>
            <a:r>
              <a:rPr lang="en-US" dirty="0" smtClean="0"/>
              <a:t> ha </a:t>
            </a:r>
            <a:r>
              <a:rPr lang="en-US" dirty="0" err="1" smtClean="0"/>
              <a:t>soluzioni</a:t>
            </a:r>
            <a:r>
              <a:rPr lang="en-US" dirty="0" smtClean="0"/>
              <a:t> 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mmissibili</a:t>
            </a:r>
            <a:r>
              <a:rPr lang="en-US" dirty="0" smtClean="0"/>
              <a:t> e </a:t>
            </a:r>
            <a:r>
              <a:rPr lang="en-US" dirty="0" err="1" smtClean="0"/>
              <a:t>una</a:t>
            </a:r>
            <a:r>
              <a:rPr lang="en-US" dirty="0" smtClean="0"/>
              <a:t> base </a:t>
            </a:r>
            <a:r>
              <a:rPr lang="en-US" dirty="0" err="1" smtClean="0"/>
              <a:t>ammissibile</a:t>
            </a:r>
            <a:r>
              <a:rPr lang="en-US" dirty="0" smtClean="0"/>
              <a:t> per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di II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ottiene</a:t>
            </a:r>
            <a:r>
              <a:rPr lang="en-US" dirty="0" smtClean="0"/>
              <a:t> </a:t>
            </a:r>
            <a:r>
              <a:rPr lang="en-US" dirty="0" err="1" smtClean="0"/>
              <a:t>togliendo</a:t>
            </a:r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alla</a:t>
            </a:r>
            <a:r>
              <a:rPr lang="en-US" dirty="0" smtClean="0"/>
              <a:t> base </a:t>
            </a:r>
            <a:r>
              <a:rPr lang="en-US" dirty="0" err="1" smtClean="0"/>
              <a:t>ottima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I </a:t>
            </a:r>
            <a:r>
              <a:rPr lang="en-US" dirty="0" err="1" smtClean="0"/>
              <a:t>fase</a:t>
            </a:r>
            <a:r>
              <a:rPr lang="en-US" dirty="0" smtClean="0"/>
              <a:t>, </a:t>
            </a:r>
            <a:r>
              <a:rPr lang="en-US" dirty="0" err="1" smtClean="0"/>
              <a:t>l’unico</a:t>
            </a:r>
            <a:r>
              <a:rPr lang="en-US" dirty="0" smtClean="0"/>
              <a:t> </a:t>
            </a:r>
            <a:r>
              <a:rPr lang="en-US" dirty="0" err="1" smtClean="0"/>
              <a:t>arco</a:t>
            </a:r>
            <a:endParaRPr lang="en-US" dirty="0" smtClean="0"/>
          </a:p>
          <a:p>
            <a:r>
              <a:rPr lang="en-US" dirty="0" err="1"/>
              <a:t>i</a:t>
            </a:r>
            <a:r>
              <a:rPr lang="en-US" dirty="0" err="1" smtClean="0"/>
              <a:t>ncidente</a:t>
            </a:r>
            <a:r>
              <a:rPr lang="en-US" dirty="0" smtClean="0"/>
              <a:t> </a:t>
            </a:r>
            <a:r>
              <a:rPr lang="en-US" dirty="0" err="1" smtClean="0"/>
              <a:t>sul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q, </a:t>
            </a:r>
            <a:r>
              <a:rPr lang="en-US" dirty="0" err="1" smtClean="0"/>
              <a:t>oltre</a:t>
            </a:r>
            <a:r>
              <a:rPr lang="en-US" dirty="0" smtClean="0"/>
              <a:t> al </a:t>
            </a:r>
            <a:r>
              <a:rPr lang="en-US" dirty="0" err="1" smtClean="0"/>
              <a:t>nodo</a:t>
            </a:r>
            <a:r>
              <a:rPr lang="en-US" dirty="0" smtClean="0"/>
              <a:t> q </a:t>
            </a:r>
            <a:r>
              <a:rPr lang="en-US" dirty="0" err="1" smtClean="0"/>
              <a:t>stesso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I </a:t>
            </a:r>
            <a:r>
              <a:rPr lang="en-US" dirty="0" err="1" smtClean="0"/>
              <a:t>costi</a:t>
            </a:r>
            <a:r>
              <a:rPr lang="en-US" dirty="0" smtClean="0"/>
              <a:t> </a:t>
            </a:r>
            <a:r>
              <a:rPr lang="en-US" dirty="0" err="1" smtClean="0"/>
              <a:t>degli</a:t>
            </a:r>
            <a:r>
              <a:rPr lang="en-US" dirty="0" smtClean="0"/>
              <a:t> </a:t>
            </a:r>
            <a:r>
              <a:rPr lang="en-US" dirty="0" err="1" smtClean="0"/>
              <a:t>archi</a:t>
            </a:r>
            <a:r>
              <a:rPr lang="en-US" dirty="0" smtClean="0"/>
              <a:t> </a:t>
            </a:r>
            <a:r>
              <a:rPr lang="en-US" dirty="0" err="1" smtClean="0"/>
              <a:t>tornano</a:t>
            </a:r>
            <a:r>
              <a:rPr lang="en-US" dirty="0" smtClean="0"/>
              <a:t> </a:t>
            </a:r>
            <a:r>
              <a:rPr lang="en-US" dirty="0" err="1" smtClean="0"/>
              <a:t>quelli</a:t>
            </a:r>
            <a:r>
              <a:rPr lang="en-US" dirty="0" smtClean="0"/>
              <a:t> </a:t>
            </a:r>
            <a:r>
              <a:rPr lang="en-US" dirty="0" err="1" smtClean="0"/>
              <a:t>originari</a:t>
            </a:r>
            <a:endParaRPr lang="en-US" dirty="0" smtClean="0"/>
          </a:p>
        </p:txBody>
      </p:sp>
      <p:sp>
        <p:nvSpPr>
          <p:cNvPr id="19" name="CasellaDiTesto 18"/>
          <p:cNvSpPr txBox="1"/>
          <p:nvPr/>
        </p:nvSpPr>
        <p:spPr>
          <a:xfrm>
            <a:off x="5889230" y="16458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6742249" y="1662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21" name="CasellaDiTesto 20"/>
          <p:cNvSpPr txBox="1"/>
          <p:nvPr/>
        </p:nvSpPr>
        <p:spPr>
          <a:xfrm>
            <a:off x="6305492" y="842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it-IT" dirty="0"/>
          </a:p>
        </p:txBody>
      </p:sp>
      <p:cxnSp>
        <p:nvCxnSpPr>
          <p:cNvPr id="23" name="Connettore 2 22"/>
          <p:cNvCxnSpPr>
            <a:endCxn id="5" idx="2"/>
          </p:cNvCxnSpPr>
          <p:nvPr/>
        </p:nvCxnSpPr>
        <p:spPr>
          <a:xfrm flipV="1">
            <a:off x="6145720" y="1186482"/>
            <a:ext cx="661117" cy="2492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29389" y="664143"/>
            <a:ext cx="79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 FASE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697421" y="2127182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1409691" y="3647246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143224" y="2127183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58366" y="175785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b1=-1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2119042" y="175785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437851" y="441121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b3=1</a:t>
            </a:r>
            <a:endParaRPr lang="it-IT" dirty="0"/>
          </a:p>
        </p:txBody>
      </p:sp>
      <p:cxnSp>
        <p:nvCxnSpPr>
          <p:cNvPr id="9" name="Connettore 2 8"/>
          <p:cNvCxnSpPr>
            <a:endCxn id="5" idx="2"/>
          </p:cNvCxnSpPr>
          <p:nvPr/>
        </p:nvCxnSpPr>
        <p:spPr>
          <a:xfrm>
            <a:off x="1530417" y="2502567"/>
            <a:ext cx="61280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1212783" y="2884552"/>
            <a:ext cx="356135" cy="74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>
            <a:off x="2011680" y="2942122"/>
            <a:ext cx="346509" cy="69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5552173" y="664141"/>
            <a:ext cx="73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FASE</a:t>
            </a:r>
            <a:endParaRPr lang="it-IT" dirty="0"/>
          </a:p>
        </p:txBody>
      </p:sp>
      <p:sp>
        <p:nvSpPr>
          <p:cNvPr id="13" name="Ovale 12"/>
          <p:cNvSpPr/>
          <p:nvPr/>
        </p:nvSpPr>
        <p:spPr>
          <a:xfrm>
            <a:off x="5720205" y="2127180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14" name="Ovale 13"/>
          <p:cNvSpPr/>
          <p:nvPr/>
        </p:nvSpPr>
        <p:spPr>
          <a:xfrm>
            <a:off x="6432475" y="3647244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15" name="Ovale 14"/>
          <p:cNvSpPr/>
          <p:nvPr/>
        </p:nvSpPr>
        <p:spPr>
          <a:xfrm>
            <a:off x="7166008" y="2127181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5681150" y="175784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b1=-1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7141826" y="17578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460635" y="441121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b3=1</a:t>
            </a:r>
            <a:endParaRPr lang="it-IT" dirty="0"/>
          </a:p>
        </p:txBody>
      </p:sp>
      <p:cxnSp>
        <p:nvCxnSpPr>
          <p:cNvPr id="19" name="Connettore 2 18"/>
          <p:cNvCxnSpPr>
            <a:endCxn id="15" idx="2"/>
          </p:cNvCxnSpPr>
          <p:nvPr/>
        </p:nvCxnSpPr>
        <p:spPr>
          <a:xfrm>
            <a:off x="6553201" y="2502565"/>
            <a:ext cx="61280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>
            <a:off x="6235567" y="2884550"/>
            <a:ext cx="356135" cy="74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/>
          <p:cNvCxnSpPr/>
          <p:nvPr/>
        </p:nvCxnSpPr>
        <p:spPr>
          <a:xfrm flipH="1">
            <a:off x="7034464" y="2942120"/>
            <a:ext cx="346509" cy="69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8114097" y="3493971"/>
            <a:ext cx="750770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it-IT" dirty="0"/>
          </a:p>
        </p:txBody>
      </p:sp>
      <p:cxnSp>
        <p:nvCxnSpPr>
          <p:cNvPr id="24" name="Connettore 2 23"/>
          <p:cNvCxnSpPr/>
          <p:nvPr/>
        </p:nvCxnSpPr>
        <p:spPr>
          <a:xfrm flipH="1" flipV="1">
            <a:off x="6460635" y="2752825"/>
            <a:ext cx="1653462" cy="89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14" idx="6"/>
            <a:endCxn id="22" idx="2"/>
          </p:cNvCxnSpPr>
          <p:nvPr/>
        </p:nvCxnSpPr>
        <p:spPr>
          <a:xfrm flipV="1">
            <a:off x="7144745" y="3883794"/>
            <a:ext cx="969352" cy="13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1685977" y="23178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1187335" y="3103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2081951" y="30420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6210119" y="3074631"/>
            <a:ext cx="2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7546398" y="3231432"/>
            <a:ext cx="2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6958160" y="3253336"/>
            <a:ext cx="2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7412990" y="3768546"/>
            <a:ext cx="2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6675894" y="2317131"/>
            <a:ext cx="2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493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907574" y="1876923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1619844" y="3396987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353377" y="1876924"/>
            <a:ext cx="712270" cy="750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68519" y="150759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b1=-1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329195" y="150759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48004" y="416095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b3=1</a:t>
            </a:r>
            <a:endParaRPr lang="it-IT" dirty="0"/>
          </a:p>
        </p:txBody>
      </p:sp>
      <p:cxnSp>
        <p:nvCxnSpPr>
          <p:cNvPr id="8" name="Connettore 2 7"/>
          <p:cNvCxnSpPr>
            <a:endCxn id="4" idx="2"/>
          </p:cNvCxnSpPr>
          <p:nvPr/>
        </p:nvCxnSpPr>
        <p:spPr>
          <a:xfrm>
            <a:off x="1740570" y="2252308"/>
            <a:ext cx="61280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3301466" y="3243714"/>
            <a:ext cx="750770" cy="779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it-IT" dirty="0"/>
          </a:p>
        </p:txBody>
      </p:sp>
      <p:cxnSp>
        <p:nvCxnSpPr>
          <p:cNvPr id="12" name="Connettore 2 11"/>
          <p:cNvCxnSpPr/>
          <p:nvPr/>
        </p:nvCxnSpPr>
        <p:spPr>
          <a:xfrm flipH="1" flipV="1">
            <a:off x="1648004" y="2502568"/>
            <a:ext cx="1653462" cy="89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3" idx="6"/>
            <a:endCxn id="11" idx="2"/>
          </p:cNvCxnSpPr>
          <p:nvPr/>
        </p:nvCxnSpPr>
        <p:spPr>
          <a:xfrm flipV="1">
            <a:off x="2332114" y="3633537"/>
            <a:ext cx="969352" cy="13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733767" y="2981175"/>
            <a:ext cx="2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600359" y="3518289"/>
            <a:ext cx="2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863263" y="2066874"/>
            <a:ext cx="29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34394" y="4792653"/>
            <a:ext cx="187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Costo</a:t>
            </a:r>
            <a:r>
              <a:rPr lang="en-US" dirty="0" smtClean="0"/>
              <a:t>=1*1+1*1</a:t>
            </a:r>
            <a:r>
              <a:rPr lang="it-IT" dirty="0" smtClean="0"/>
              <a:t>=2</a:t>
            </a:r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534394" y="5222835"/>
                <a:ext cx="439874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Coefficienti di </a:t>
                </a:r>
                <a:r>
                  <a:rPr lang="en-US" dirty="0" err="1" smtClean="0"/>
                  <a:t>costo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ridotto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=+2,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err="1" smtClean="0"/>
                  <a:t>Condizione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ottimalità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soddisfatta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Valore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ottimo</a:t>
                </a:r>
                <a:r>
                  <a:rPr lang="en-US" dirty="0" smtClean="0"/>
                  <a:t>=2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il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problema</a:t>
                </a:r>
                <a:r>
                  <a:rPr lang="en-US" dirty="0" smtClean="0">
                    <a:sym typeface="Wingdings" panose="05000000000000000000" pitchFamily="2" charset="2"/>
                  </a:rPr>
                  <a:t> di II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fase</a:t>
                </a:r>
                <a:r>
                  <a:rPr lang="en-US" dirty="0" smtClean="0">
                    <a:sym typeface="Wingdings" panose="05000000000000000000" pitchFamily="2" charset="2"/>
                  </a:rPr>
                  <a:t> non ha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soluzioni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ammissibili</a:t>
                </a:r>
                <a:r>
                  <a:rPr lang="en-US" dirty="0" smtClean="0">
                    <a:sym typeface="Wingdings" panose="05000000000000000000" pitchFamily="2" charset="2"/>
                  </a:rPr>
                  <a:t>!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94" y="5222835"/>
                <a:ext cx="4398745" cy="1754326"/>
              </a:xfrm>
              <a:prstGeom prst="rect">
                <a:avLst/>
              </a:prstGeom>
              <a:blipFill>
                <a:blip r:embed="rId2"/>
                <a:stretch>
                  <a:fillRect l="-1248" t="-2083" r="-1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/>
              <p:cNvSpPr/>
              <p:nvPr/>
            </p:nvSpPr>
            <p:spPr>
              <a:xfrm>
                <a:off x="1971444" y="2665327"/>
                <a:ext cx="99668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Rettango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444" y="2665327"/>
                <a:ext cx="996683" cy="390748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/>
              <p:cNvSpPr/>
              <p:nvPr/>
            </p:nvSpPr>
            <p:spPr>
              <a:xfrm>
                <a:off x="2314130" y="3875594"/>
                <a:ext cx="99668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Rettango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130" y="3875594"/>
                <a:ext cx="996683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22"/>
              <p:cNvSpPr/>
              <p:nvPr/>
            </p:nvSpPr>
            <p:spPr>
              <a:xfrm>
                <a:off x="1506613" y="1788882"/>
                <a:ext cx="988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Rettango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13" y="1788882"/>
                <a:ext cx="9881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60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043709" y="24014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2812471" y="3930072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812472" y="24014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12473" y="10298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341091" y="24014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 flipV="1">
            <a:off x="1745672" y="1560945"/>
            <a:ext cx="1066800" cy="84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1865745" y="2798618"/>
            <a:ext cx="858982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1616363" y="3057236"/>
            <a:ext cx="1196108" cy="96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3163452" y="1791854"/>
            <a:ext cx="0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592945" y="2798618"/>
            <a:ext cx="67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H="1" flipV="1">
            <a:off x="3611418" y="1560945"/>
            <a:ext cx="729673" cy="84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/>
          <p:cNvCxnSpPr/>
          <p:nvPr/>
        </p:nvCxnSpPr>
        <p:spPr>
          <a:xfrm flipH="1">
            <a:off x="3514433" y="3057236"/>
            <a:ext cx="937494" cy="96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>
            <a:endCxn id="4" idx="4"/>
          </p:cNvCxnSpPr>
          <p:nvPr/>
        </p:nvCxnSpPr>
        <p:spPr>
          <a:xfrm flipV="1">
            <a:off x="3163452" y="3057236"/>
            <a:ext cx="2" cy="71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2144393" y="1791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142503" y="26507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177769" y="3491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2900691" y="18727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3776168" y="2632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3825412" y="1791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832337" y="3403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3005470" y="3283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360218" y="265071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b1=2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2892986" y="463185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b5=-4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3298770" y="291856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b3=1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2858736" y="57964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b2=5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5236936" y="254467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2915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1043709" y="24014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2774197" y="4357881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812472" y="24014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812473" y="10298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922852" y="24014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1616363" y="3057236"/>
            <a:ext cx="1071148" cy="145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>
            <a:off x="3163452" y="1791854"/>
            <a:ext cx="0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>
            <a:endCxn id="6" idx="2"/>
          </p:cNvCxnSpPr>
          <p:nvPr/>
        </p:nvCxnSpPr>
        <p:spPr>
          <a:xfrm flipV="1">
            <a:off x="3592945" y="2729345"/>
            <a:ext cx="1329907" cy="6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2900691" y="1872733"/>
                <a:ext cx="865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5</a:t>
                </a:r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91" y="1872733"/>
                <a:ext cx="865237" cy="369332"/>
              </a:xfrm>
              <a:prstGeom prst="rect">
                <a:avLst/>
              </a:prstGeom>
              <a:blipFill>
                <a:blip r:embed="rId2"/>
                <a:stretch>
                  <a:fillRect t="-8197" r="-4930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3611047" y="2734070"/>
                <a:ext cx="8652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6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047" y="2734070"/>
                <a:ext cx="865237" cy="646331"/>
              </a:xfrm>
              <a:prstGeom prst="rect">
                <a:avLst/>
              </a:prstGeom>
              <a:blipFill>
                <a:blip r:embed="rId3"/>
                <a:stretch>
                  <a:fillRect t="-5660" r="-56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4115351" y="3660123"/>
                <a:ext cx="16344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2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351" y="3660123"/>
                <a:ext cx="1634425" cy="646331"/>
              </a:xfrm>
              <a:prstGeom prst="rect">
                <a:avLst/>
              </a:prstGeom>
              <a:blipFill>
                <a:blip r:embed="rId4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/>
          <p:cNvSpPr txBox="1"/>
          <p:nvPr/>
        </p:nvSpPr>
        <p:spPr>
          <a:xfrm>
            <a:off x="360218" y="265071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b1=2</a:t>
            </a:r>
            <a:endParaRPr lang="it-IT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2900691" y="507324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b5=-4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2234118" y="263470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b3=1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2858736" y="57964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b2=5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5552413" y="254467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b4=-4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/>
              <p:cNvSpPr txBox="1"/>
              <p:nvPr/>
            </p:nvSpPr>
            <p:spPr>
              <a:xfrm>
                <a:off x="1731024" y="3336958"/>
                <a:ext cx="11277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5" name="CasellaDiTes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24" y="3336958"/>
                <a:ext cx="112771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ttore 2 63"/>
          <p:cNvCxnSpPr/>
          <p:nvPr/>
        </p:nvCxnSpPr>
        <p:spPr>
          <a:xfrm flipH="1">
            <a:off x="3378623" y="3057235"/>
            <a:ext cx="1680041" cy="133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/>
              <p:cNvSpPr txBox="1"/>
              <p:nvPr/>
            </p:nvSpPr>
            <p:spPr>
              <a:xfrm>
                <a:off x="7190509" y="1219245"/>
                <a:ext cx="2681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509" y="1219245"/>
                <a:ext cx="2681183" cy="276999"/>
              </a:xfrm>
              <a:prstGeom prst="rect">
                <a:avLst/>
              </a:prstGeom>
              <a:blipFill>
                <a:blip r:embed="rId6"/>
                <a:stretch>
                  <a:fillRect l="-911" r="-1595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/>
              <p:cNvSpPr txBox="1"/>
              <p:nvPr/>
            </p:nvSpPr>
            <p:spPr>
              <a:xfrm>
                <a:off x="6576291" y="3739259"/>
                <a:ext cx="51203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Costo di </a:t>
                </a:r>
                <a:r>
                  <a:rPr lang="en-US" dirty="0" err="1" smtClean="0"/>
                  <a:t>trasporto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</m:oMath>
                </a14:m>
                <a:r>
                  <a:rPr lang="it-IT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</m:oMath>
                </a14:m>
                <a:r>
                  <a:rPr lang="it-IT" dirty="0" smtClean="0"/>
                  <a:t>=</a:t>
                </a:r>
              </a:p>
              <a:p>
                <a:r>
                  <a:rPr lang="en-US" dirty="0" smtClean="0"/>
                  <a:t>=2*2-4*5+0*6+3*2=-10</a:t>
                </a:r>
                <a:endParaRPr lang="it-IT" dirty="0"/>
              </a:p>
            </p:txBody>
          </p:sp>
        </mc:Choice>
        <mc:Fallback xmlns="">
          <p:sp>
            <p:nvSpPr>
              <p:cNvPr id="67" name="CasellaDiTes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291" y="3739259"/>
                <a:ext cx="5120312" cy="646331"/>
              </a:xfrm>
              <a:prstGeom prst="rect">
                <a:avLst/>
              </a:prstGeom>
              <a:blipFill>
                <a:blip r:embed="rId7"/>
                <a:stretch>
                  <a:fillRect l="-1071" t="-4717" r="-357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51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772161" y="24014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2502649" y="4357881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540924" y="24014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540924" y="1083529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319233" y="2470728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cxnSp>
        <p:nvCxnSpPr>
          <p:cNvPr id="7" name="Connettore 2 6"/>
          <p:cNvCxnSpPr>
            <a:endCxn id="3" idx="1"/>
          </p:cNvCxnSpPr>
          <p:nvPr/>
        </p:nvCxnSpPr>
        <p:spPr>
          <a:xfrm>
            <a:off x="1344815" y="3057236"/>
            <a:ext cx="1260634" cy="139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2891904" y="1791854"/>
            <a:ext cx="0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V="1">
            <a:off x="3321397" y="2777513"/>
            <a:ext cx="979734" cy="2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3339499" y="2734070"/>
                <a:ext cx="9724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499" y="2734070"/>
                <a:ext cx="97244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/>
              <p:cNvSpPr txBox="1"/>
              <p:nvPr/>
            </p:nvSpPr>
            <p:spPr>
              <a:xfrm>
                <a:off x="3105787" y="3368229"/>
                <a:ext cx="9333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2" name="CasellaDiTes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787" y="3368229"/>
                <a:ext cx="93336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/>
          <p:cNvSpPr txBox="1"/>
          <p:nvPr/>
        </p:nvSpPr>
        <p:spPr>
          <a:xfrm>
            <a:off x="2629143" y="507324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b5=-4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962570" y="263470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b3=1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587188" y="57964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b2=5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319233" y="217534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b4=-4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1241738" y="3320349"/>
                <a:ext cx="11277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38" y="3320349"/>
                <a:ext cx="1127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/>
          <p:cNvCxnSpPr/>
          <p:nvPr/>
        </p:nvCxnSpPr>
        <p:spPr>
          <a:xfrm flipH="1">
            <a:off x="3162766" y="3187754"/>
            <a:ext cx="1212157" cy="121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2782839" y="1662286"/>
                <a:ext cx="1145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839" y="1662286"/>
                <a:ext cx="11455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sellaDiTesto 22"/>
          <p:cNvSpPr txBox="1"/>
          <p:nvPr/>
        </p:nvSpPr>
        <p:spPr>
          <a:xfrm>
            <a:off x="0" y="254467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1=2</a:t>
            </a:r>
            <a:endParaRPr lang="it-IT" dirty="0"/>
          </a:p>
        </p:txBody>
      </p:sp>
      <p:sp>
        <p:nvSpPr>
          <p:cNvPr id="24" name="Ovale 23"/>
          <p:cNvSpPr/>
          <p:nvPr/>
        </p:nvSpPr>
        <p:spPr>
          <a:xfrm>
            <a:off x="6797831" y="2470728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25" name="Ovale 24"/>
          <p:cNvSpPr/>
          <p:nvPr/>
        </p:nvSpPr>
        <p:spPr>
          <a:xfrm>
            <a:off x="8528319" y="4427155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8566594" y="2470728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27" name="Ovale 26"/>
          <p:cNvSpPr/>
          <p:nvPr/>
        </p:nvSpPr>
        <p:spPr>
          <a:xfrm>
            <a:off x="8566594" y="1152803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10344903" y="2540002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cxnSp>
        <p:nvCxnSpPr>
          <p:cNvPr id="29" name="Connettore 2 28"/>
          <p:cNvCxnSpPr>
            <a:endCxn id="25" idx="1"/>
          </p:cNvCxnSpPr>
          <p:nvPr/>
        </p:nvCxnSpPr>
        <p:spPr>
          <a:xfrm>
            <a:off x="7370485" y="3126510"/>
            <a:ext cx="1260634" cy="139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8917574" y="1861128"/>
            <a:ext cx="0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 flipV="1">
            <a:off x="9347067" y="2846787"/>
            <a:ext cx="979734" cy="2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9365169" y="2803344"/>
                <a:ext cx="9724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169" y="2803344"/>
                <a:ext cx="97244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>
                <a:off x="9869473" y="3729397"/>
                <a:ext cx="9333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473" y="3729397"/>
                <a:ext cx="93336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sellaDiTesto 33"/>
          <p:cNvSpPr txBox="1"/>
          <p:nvPr/>
        </p:nvSpPr>
        <p:spPr>
          <a:xfrm>
            <a:off x="8654813" y="514251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b5=-4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7988240" y="27039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b3=1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8612858" y="64891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b2=5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10344903" y="224462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b4=-4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/>
              <p:cNvSpPr txBox="1"/>
              <p:nvPr/>
            </p:nvSpPr>
            <p:spPr>
              <a:xfrm>
                <a:off x="6942672" y="3775058"/>
                <a:ext cx="11277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8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672" y="3775058"/>
                <a:ext cx="112771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ttore 2 38"/>
          <p:cNvCxnSpPr/>
          <p:nvPr/>
        </p:nvCxnSpPr>
        <p:spPr>
          <a:xfrm flipH="1">
            <a:off x="9132746" y="3239227"/>
            <a:ext cx="1212157" cy="121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/>
              <p:cNvSpPr txBox="1"/>
              <p:nvPr/>
            </p:nvSpPr>
            <p:spPr>
              <a:xfrm>
                <a:off x="9013434" y="1814488"/>
                <a:ext cx="1145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434" y="1814488"/>
                <a:ext cx="11455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/>
          <p:cNvSpPr txBox="1"/>
          <p:nvPr/>
        </p:nvSpPr>
        <p:spPr>
          <a:xfrm>
            <a:off x="6025670" y="261395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1=2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1280704" y="1554645"/>
                <a:ext cx="967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704" y="1554645"/>
                <a:ext cx="9671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ttore 2 67"/>
          <p:cNvCxnSpPr/>
          <p:nvPr/>
        </p:nvCxnSpPr>
        <p:spPr>
          <a:xfrm flipV="1">
            <a:off x="1480858" y="1671782"/>
            <a:ext cx="1060066" cy="688231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1952348" y="202288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it-IT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2956870" y="20321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it-IT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3527656" y="240954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it-IT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637169" y="379380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it-IT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1766239" y="38556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/>
              <p:cNvSpPr txBox="1"/>
              <p:nvPr/>
            </p:nvSpPr>
            <p:spPr>
              <a:xfrm>
                <a:off x="0" y="5587177"/>
                <a:ext cx="6105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=5−4+0+3−2=+2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6" name="CasellaDiTes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87177"/>
                <a:ext cx="610564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ttore 2 77"/>
          <p:cNvCxnSpPr/>
          <p:nvPr/>
        </p:nvCxnSpPr>
        <p:spPr>
          <a:xfrm>
            <a:off x="7506528" y="2634703"/>
            <a:ext cx="10600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/>
              <p:cNvSpPr txBox="1"/>
              <p:nvPr/>
            </p:nvSpPr>
            <p:spPr>
              <a:xfrm>
                <a:off x="7358615" y="2152258"/>
                <a:ext cx="109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9" name="CasellaDiTes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615" y="2152258"/>
                <a:ext cx="109963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79"/>
              <p:cNvSpPr txBox="1"/>
              <p:nvPr/>
            </p:nvSpPr>
            <p:spPr>
              <a:xfrm>
                <a:off x="6079923" y="6198916"/>
                <a:ext cx="5422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=−2+0+3−2=−1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0" name="CasellaDiTes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923" y="6198916"/>
                <a:ext cx="542206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33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772161" y="24014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2502649" y="4357881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540924" y="24014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540924" y="1083529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319233" y="2470728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cxnSp>
        <p:nvCxnSpPr>
          <p:cNvPr id="7" name="Connettore 2 6"/>
          <p:cNvCxnSpPr>
            <a:endCxn id="3" idx="1"/>
          </p:cNvCxnSpPr>
          <p:nvPr/>
        </p:nvCxnSpPr>
        <p:spPr>
          <a:xfrm>
            <a:off x="1344815" y="3057236"/>
            <a:ext cx="1260634" cy="139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2891904" y="1791854"/>
            <a:ext cx="0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V="1">
            <a:off x="3321397" y="2777513"/>
            <a:ext cx="979734" cy="2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3339499" y="2734070"/>
                <a:ext cx="9724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499" y="2734070"/>
                <a:ext cx="97244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3843803" y="3660123"/>
                <a:ext cx="9333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03" y="3660123"/>
                <a:ext cx="93336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2629143" y="507324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b5=-4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962570" y="263470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b3=1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587188" y="57964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b2=5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495709" y="217534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b4=-4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917002" y="3705784"/>
                <a:ext cx="11277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02" y="3705784"/>
                <a:ext cx="1127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/>
          <p:cNvCxnSpPr/>
          <p:nvPr/>
        </p:nvCxnSpPr>
        <p:spPr>
          <a:xfrm flipH="1">
            <a:off x="3107076" y="3169953"/>
            <a:ext cx="1212157" cy="121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1746334" y="1791854"/>
                <a:ext cx="1145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334" y="1791854"/>
                <a:ext cx="11455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/>
          <p:cNvSpPr txBox="1"/>
          <p:nvPr/>
        </p:nvSpPr>
        <p:spPr>
          <a:xfrm>
            <a:off x="0" y="254467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1=2</a:t>
            </a:r>
            <a:endParaRPr lang="it-IT" dirty="0"/>
          </a:p>
        </p:txBody>
      </p:sp>
      <p:sp>
        <p:nvSpPr>
          <p:cNvPr id="20" name="Ovale 19"/>
          <p:cNvSpPr/>
          <p:nvPr/>
        </p:nvSpPr>
        <p:spPr>
          <a:xfrm>
            <a:off x="6509079" y="24014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21" name="Ovale 20"/>
          <p:cNvSpPr/>
          <p:nvPr/>
        </p:nvSpPr>
        <p:spPr>
          <a:xfrm>
            <a:off x="8239567" y="4357881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22" name="Ovale 21"/>
          <p:cNvSpPr/>
          <p:nvPr/>
        </p:nvSpPr>
        <p:spPr>
          <a:xfrm>
            <a:off x="8277842" y="24014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23" name="Ovale 22"/>
          <p:cNvSpPr/>
          <p:nvPr/>
        </p:nvSpPr>
        <p:spPr>
          <a:xfrm>
            <a:off x="8277842" y="1083529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24" name="Ovale 23"/>
          <p:cNvSpPr/>
          <p:nvPr/>
        </p:nvSpPr>
        <p:spPr>
          <a:xfrm>
            <a:off x="10056151" y="2470728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cxnSp>
        <p:nvCxnSpPr>
          <p:cNvPr id="25" name="Connettore 2 24"/>
          <p:cNvCxnSpPr>
            <a:endCxn id="21" idx="1"/>
          </p:cNvCxnSpPr>
          <p:nvPr/>
        </p:nvCxnSpPr>
        <p:spPr>
          <a:xfrm>
            <a:off x="7081733" y="3057236"/>
            <a:ext cx="1260634" cy="139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8628822" y="1791854"/>
            <a:ext cx="0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V="1">
            <a:off x="9058315" y="2777513"/>
            <a:ext cx="979734" cy="2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/>
              <p:cNvSpPr txBox="1"/>
              <p:nvPr/>
            </p:nvSpPr>
            <p:spPr>
              <a:xfrm>
                <a:off x="9076417" y="2734070"/>
                <a:ext cx="9724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417" y="2734070"/>
                <a:ext cx="97244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9580721" y="3660123"/>
                <a:ext cx="9333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721" y="3660123"/>
                <a:ext cx="93336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/>
          <p:cNvSpPr txBox="1"/>
          <p:nvPr/>
        </p:nvSpPr>
        <p:spPr>
          <a:xfrm>
            <a:off x="8366061" y="507324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b5=-4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7699488" y="263470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b3=1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8324106" y="57964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b2=5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0056151" y="217534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b4=-4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/>
              <p:cNvSpPr txBox="1"/>
              <p:nvPr/>
            </p:nvSpPr>
            <p:spPr>
              <a:xfrm>
                <a:off x="6653920" y="3705784"/>
                <a:ext cx="11277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920" y="3705784"/>
                <a:ext cx="112771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ttore 2 34"/>
          <p:cNvCxnSpPr/>
          <p:nvPr/>
        </p:nvCxnSpPr>
        <p:spPr>
          <a:xfrm flipH="1">
            <a:off x="8843994" y="3169953"/>
            <a:ext cx="1212157" cy="121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/>
              <p:cNvSpPr txBox="1"/>
              <p:nvPr/>
            </p:nvSpPr>
            <p:spPr>
              <a:xfrm>
                <a:off x="8724682" y="1745214"/>
                <a:ext cx="1145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82" y="1745214"/>
                <a:ext cx="11455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sellaDiTesto 36"/>
          <p:cNvSpPr txBox="1"/>
          <p:nvPr/>
        </p:nvSpPr>
        <p:spPr>
          <a:xfrm>
            <a:off x="5736918" y="254467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1=2</a:t>
            </a:r>
            <a:endParaRPr lang="it-IT" dirty="0"/>
          </a:p>
        </p:txBody>
      </p:sp>
      <p:cxnSp>
        <p:nvCxnSpPr>
          <p:cNvPr id="39" name="Connettore 2 38"/>
          <p:cNvCxnSpPr/>
          <p:nvPr/>
        </p:nvCxnSpPr>
        <p:spPr>
          <a:xfrm flipH="1" flipV="1">
            <a:off x="3272606" y="1625600"/>
            <a:ext cx="1036984" cy="1009103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/>
              <p:cNvSpPr txBox="1"/>
              <p:nvPr/>
            </p:nvSpPr>
            <p:spPr>
              <a:xfrm>
                <a:off x="3640781" y="1698789"/>
                <a:ext cx="972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781" y="1698789"/>
                <a:ext cx="9724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/>
              <p:cNvSpPr txBox="1"/>
              <p:nvPr/>
            </p:nvSpPr>
            <p:spPr>
              <a:xfrm>
                <a:off x="267855" y="6105236"/>
                <a:ext cx="42712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=6−4+0=+2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1" name="CasellaDiTes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5" y="6105236"/>
                <a:ext cx="4271297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ttore 2 42"/>
          <p:cNvCxnSpPr>
            <a:endCxn id="22" idx="4"/>
          </p:cNvCxnSpPr>
          <p:nvPr/>
        </p:nvCxnSpPr>
        <p:spPr>
          <a:xfrm flipV="1">
            <a:off x="8628822" y="3057236"/>
            <a:ext cx="2" cy="1173019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/>
              <p:cNvSpPr txBox="1"/>
              <p:nvPr/>
            </p:nvSpPr>
            <p:spPr>
              <a:xfrm>
                <a:off x="7983919" y="3534299"/>
                <a:ext cx="9816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5" name="CasellaDiTes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919" y="3534299"/>
                <a:ext cx="981679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/>
              <p:cNvSpPr txBox="1"/>
              <p:nvPr/>
            </p:nvSpPr>
            <p:spPr>
              <a:xfrm>
                <a:off x="6197600" y="6262255"/>
                <a:ext cx="41983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=4+0+3=+7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6" name="CasellaDiTes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0" y="6262255"/>
                <a:ext cx="4198393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27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34473" y="886691"/>
            <a:ext cx="546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Esempio</a:t>
            </a:r>
            <a:r>
              <a:rPr lang="en-US" dirty="0" smtClean="0"/>
              <a:t> in cui è </a:t>
            </a:r>
            <a:r>
              <a:rPr lang="en-US" dirty="0" err="1" smtClean="0"/>
              <a:t>soddisfatta</a:t>
            </a:r>
            <a:r>
              <a:rPr lang="en-US" dirty="0" smtClean="0"/>
              <a:t> la </a:t>
            </a:r>
            <a:r>
              <a:rPr lang="en-US" dirty="0" err="1" smtClean="0"/>
              <a:t>condizione</a:t>
            </a:r>
            <a:r>
              <a:rPr lang="en-US" dirty="0" smtClean="0"/>
              <a:t> di </a:t>
            </a:r>
            <a:r>
              <a:rPr lang="en-US" dirty="0" err="1" smtClean="0"/>
              <a:t>illimitatezza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766619" y="29094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3052618" y="44565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5357091" y="30110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3052618" y="162553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cxnSp>
        <p:nvCxnSpPr>
          <p:cNvPr id="8" name="Connettore 2 7"/>
          <p:cNvCxnSpPr/>
          <p:nvPr/>
        </p:nvCxnSpPr>
        <p:spPr>
          <a:xfrm>
            <a:off x="3967018" y="2364509"/>
            <a:ext cx="1390073" cy="89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5" idx="3"/>
          </p:cNvCxnSpPr>
          <p:nvPr/>
        </p:nvCxnSpPr>
        <p:spPr>
          <a:xfrm flipH="1">
            <a:off x="3967018" y="3791544"/>
            <a:ext cx="1523984" cy="87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>
            <a:endCxn id="3" idx="5"/>
          </p:cNvCxnSpPr>
          <p:nvPr/>
        </p:nvCxnSpPr>
        <p:spPr>
          <a:xfrm flipH="1" flipV="1">
            <a:off x="1547108" y="3689944"/>
            <a:ext cx="1505510" cy="102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/>
              <p:cNvSpPr txBox="1"/>
              <p:nvPr/>
            </p:nvSpPr>
            <p:spPr>
              <a:xfrm>
                <a:off x="4662054" y="2290618"/>
                <a:ext cx="1401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54" y="2290618"/>
                <a:ext cx="14017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/>
              <p:cNvSpPr txBox="1"/>
              <p:nvPr/>
            </p:nvSpPr>
            <p:spPr>
              <a:xfrm>
                <a:off x="4245448" y="2769187"/>
                <a:ext cx="967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48" y="2769187"/>
                <a:ext cx="9671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4474195" y="4277162"/>
                <a:ext cx="1407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=3+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195" y="4277162"/>
                <a:ext cx="14070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/>
          <p:cNvSpPr txBox="1"/>
          <p:nvPr/>
        </p:nvSpPr>
        <p:spPr>
          <a:xfrm>
            <a:off x="2613891" y="140155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1=3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6294665" y="330406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b2=0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3315770" y="554406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3</a:t>
            </a:r>
            <a:r>
              <a:rPr lang="en-US" dirty="0" smtClean="0"/>
              <a:t>=-1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567870" y="393931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dirty="0"/>
              <a:t>4</a:t>
            </a:r>
            <a:r>
              <a:rPr lang="en-US" dirty="0" smtClean="0"/>
              <a:t>=-2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1332285" y="4387395"/>
                <a:ext cx="1407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285" y="4387395"/>
                <a:ext cx="14070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1521698" y="1972071"/>
                <a:ext cx="1003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698" y="1972071"/>
                <a:ext cx="10030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4361471" y="3877457"/>
                <a:ext cx="972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471" y="3877457"/>
                <a:ext cx="9724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/>
              <p:cNvSpPr txBox="1"/>
              <p:nvPr/>
            </p:nvSpPr>
            <p:spPr>
              <a:xfrm>
                <a:off x="1819654" y="3854004"/>
                <a:ext cx="1145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654" y="3854004"/>
                <a:ext cx="11455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1896240" y="2560943"/>
                <a:ext cx="1145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240" y="2560943"/>
                <a:ext cx="11455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/>
          <p:cNvCxnSpPr/>
          <p:nvPr/>
        </p:nvCxnSpPr>
        <p:spPr>
          <a:xfrm flipV="1">
            <a:off x="1681019" y="2322886"/>
            <a:ext cx="1371599" cy="70665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/>
              <p:cNvSpPr txBox="1"/>
              <p:nvPr/>
            </p:nvSpPr>
            <p:spPr>
              <a:xfrm>
                <a:off x="6496417" y="1531150"/>
                <a:ext cx="421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 smtClean="0"/>
                  <a:t>-3+2+1-2=-2</a:t>
                </a:r>
                <a:endParaRPr lang="it-IT" dirty="0"/>
              </a:p>
            </p:txBody>
          </p:sp>
        </mc:Choice>
        <mc:Fallback xmlns="">
          <p:sp>
            <p:nvSpPr>
              <p:cNvPr id="28" name="CasellaDiTes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417" y="1531150"/>
                <a:ext cx="4214423" cy="369332"/>
              </a:xfrm>
              <a:prstGeom prst="rect">
                <a:avLst/>
              </a:prstGeom>
              <a:blipFill>
                <a:blip r:embed="rId10"/>
                <a:stretch>
                  <a:fillRect t="-8197" r="-579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7869382" y="3138519"/>
                <a:ext cx="436196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𝑚𝑎𝑛𝑡𝑖𝑒𝑛𝑒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𝑎𝑚𝑚𝑖𝑠𝑠𝑖𝑏𝑖𝑙𝑖𝑡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e </a:t>
                </a:r>
                <a:r>
                  <a:rPr lang="en-US" dirty="0" err="1" smtClean="0"/>
                  <a:t>costo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varia</a:t>
                </a:r>
                <a:r>
                  <a:rPr lang="en-US" dirty="0" smtClean="0"/>
                  <a:t>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</m:oMath>
                </a14:m>
                <a:r>
                  <a:rPr lang="it-IT" dirty="0" smtClean="0"/>
                  <a:t>*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it-IT" dirty="0" smtClean="0"/>
                  <a:t>, quindi il costo</a:t>
                </a:r>
              </a:p>
              <a:p>
                <a:r>
                  <a:rPr lang="en-US" dirty="0"/>
                  <a:t>d</a:t>
                </a:r>
                <a:r>
                  <a:rPr lang="en-US" dirty="0" smtClean="0"/>
                  <a:t>iverge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it-IT" dirty="0" smtClean="0"/>
                  <a:t> e si dice che il problema ha</a:t>
                </a:r>
              </a:p>
              <a:p>
                <a:r>
                  <a:rPr lang="en-US" dirty="0" err="1"/>
                  <a:t>o</a:t>
                </a:r>
                <a:r>
                  <a:rPr lang="en-US" smtClean="0"/>
                  <a:t>biettivo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illimitato</a:t>
                </a:r>
                <a:endParaRPr lang="it-IT" dirty="0"/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382" y="3138519"/>
                <a:ext cx="4361963" cy="1200329"/>
              </a:xfrm>
              <a:prstGeom prst="rect">
                <a:avLst/>
              </a:prstGeom>
              <a:blipFill>
                <a:blip r:embed="rId11"/>
                <a:stretch>
                  <a:fillRect l="-1259" t="-3046" r="-699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0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78048" y="1995928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2608536" y="3952355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646811" y="1995928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646811" y="678003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425120" y="2065202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cxnSp>
        <p:nvCxnSpPr>
          <p:cNvPr id="7" name="Connettore 2 6"/>
          <p:cNvCxnSpPr>
            <a:endCxn id="3" idx="1"/>
          </p:cNvCxnSpPr>
          <p:nvPr/>
        </p:nvCxnSpPr>
        <p:spPr>
          <a:xfrm>
            <a:off x="1450702" y="2651710"/>
            <a:ext cx="1260634" cy="139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2997791" y="1386328"/>
            <a:ext cx="0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V="1">
            <a:off x="3427284" y="2371987"/>
            <a:ext cx="979734" cy="2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3102694" y="2367993"/>
                <a:ext cx="15685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694" y="2367993"/>
                <a:ext cx="156850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3949690" y="3254597"/>
                <a:ext cx="1392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90" y="3254597"/>
                <a:ext cx="13920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2735030" y="466771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b5=-4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068457" y="22291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b3=1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693075" y="17411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b2=5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425120" y="176982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b4=-4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663897" y="3300258"/>
                <a:ext cx="14867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7" y="3300258"/>
                <a:ext cx="148670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/>
          <p:cNvCxnSpPr/>
          <p:nvPr/>
        </p:nvCxnSpPr>
        <p:spPr>
          <a:xfrm flipH="1">
            <a:off x="3212963" y="2764427"/>
            <a:ext cx="1212157" cy="121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3093651" y="1339688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651" y="1339688"/>
                <a:ext cx="993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/>
          <p:cNvSpPr txBox="1"/>
          <p:nvPr/>
        </p:nvSpPr>
        <p:spPr>
          <a:xfrm>
            <a:off x="105887" y="213915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1=2</a:t>
            </a:r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1586745" y="2159903"/>
            <a:ext cx="10600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/>
              <p:cNvSpPr txBox="1"/>
              <p:nvPr/>
            </p:nvSpPr>
            <p:spPr>
              <a:xfrm>
                <a:off x="1438832" y="1677458"/>
                <a:ext cx="109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32" y="1677458"/>
                <a:ext cx="10996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631256" y="4738134"/>
                <a:ext cx="1140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56" y="4738134"/>
                <a:ext cx="1140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5235423" y="192303"/>
                <a:ext cx="6873158" cy="2031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Sugli </a:t>
                </a:r>
                <a:r>
                  <a:rPr lang="en-US" dirty="0" err="1" smtClean="0"/>
                  <a:t>archi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dov</a:t>
                </a:r>
                <a:r>
                  <a:rPr lang="en-US" dirty="0"/>
                  <a:t>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b="0" dirty="0" err="1" smtClean="0">
                    <a:ea typeface="Cambria Math" panose="02040503050406030204" pitchFamily="18" charset="0"/>
                  </a:rPr>
                  <a:t>viene</a:t>
                </a:r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b="0" dirty="0" err="1" smtClean="0">
                    <a:ea typeface="Cambria Math" panose="02040503050406030204" pitchFamily="18" charset="0"/>
                  </a:rPr>
                  <a:t>sommato</a:t>
                </a:r>
                <a:r>
                  <a:rPr lang="en-US" dirty="0" smtClean="0">
                    <a:ea typeface="Cambria Math" panose="02040503050406030204" pitchFamily="18" charset="0"/>
                  </a:rPr>
                  <a:t>,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può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crescere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all’infinito</a:t>
                </a:r>
                <a:r>
                  <a:rPr lang="en-US" dirty="0" smtClean="0">
                    <a:ea typeface="Cambria Math" panose="02040503050406030204" pitchFamily="18" charset="0"/>
                  </a:rPr>
                  <a:t> non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/>
                  <a:t>essendoci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limiti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capacità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massima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sugli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archi</a:t>
                </a:r>
                <a:r>
                  <a:rPr lang="en-US" dirty="0" smtClean="0"/>
                  <a:t>. Ma </a:t>
                </a:r>
                <a:r>
                  <a:rPr lang="en-US" dirty="0" err="1" smtClean="0"/>
                  <a:t>su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quelli</a:t>
                </a:r>
                <a:r>
                  <a:rPr lang="en-US" dirty="0"/>
                  <a:t> </a:t>
                </a:r>
                <a:r>
                  <a:rPr lang="en-US" dirty="0" smtClean="0"/>
                  <a:t>dove </a:t>
                </a:r>
                <a:r>
                  <a:rPr lang="en-US" dirty="0" err="1" smtClean="0"/>
                  <a:t>viene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sottratto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dobbiamo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fermarci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appena</a:t>
                </a:r>
                <a:r>
                  <a:rPr lang="en-US" dirty="0" smtClean="0"/>
                  <a:t> un </a:t>
                </a:r>
                <a:r>
                  <a:rPr lang="en-US" dirty="0" err="1" smtClean="0"/>
                  <a:t>flusso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</a:t>
                </a:r>
                <a:r>
                  <a:rPr lang="en-US" dirty="0"/>
                  <a:t> </a:t>
                </a:r>
                <a:r>
                  <a:rPr lang="en-US" dirty="0" err="1" smtClean="0"/>
                  <a:t>questi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archi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annulla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Nel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nostro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caso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questo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succede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nell’arco</a:t>
                </a:r>
                <a:r>
                  <a:rPr lang="en-US" dirty="0" smtClean="0"/>
                  <a:t>   (1,5)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pu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ò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crescere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massimo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fino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valore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it-IT" dirty="0" smtClean="0"/>
              </a:p>
              <a:p>
                <a:endParaRPr lang="en-US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423" y="192303"/>
                <a:ext cx="6873158" cy="2031903"/>
              </a:xfrm>
              <a:prstGeom prst="rect">
                <a:avLst/>
              </a:prstGeom>
              <a:blipFill>
                <a:blip r:embed="rId8"/>
                <a:stretch>
                  <a:fillRect l="-799" t="-1802" r="-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e 23"/>
          <p:cNvSpPr/>
          <p:nvPr/>
        </p:nvSpPr>
        <p:spPr>
          <a:xfrm>
            <a:off x="6287729" y="3969635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25" name="Ovale 24"/>
          <p:cNvSpPr/>
          <p:nvPr/>
        </p:nvSpPr>
        <p:spPr>
          <a:xfrm>
            <a:off x="8056492" y="564700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8056492" y="3969635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27" name="Ovale 26"/>
          <p:cNvSpPr/>
          <p:nvPr/>
        </p:nvSpPr>
        <p:spPr>
          <a:xfrm>
            <a:off x="8056492" y="2651710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28" name="Ovale 27"/>
          <p:cNvSpPr/>
          <p:nvPr/>
        </p:nvSpPr>
        <p:spPr>
          <a:xfrm>
            <a:off x="9834801" y="4038909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cxnSp>
        <p:nvCxnSpPr>
          <p:cNvPr id="30" name="Connettore 2 29"/>
          <p:cNvCxnSpPr/>
          <p:nvPr/>
        </p:nvCxnSpPr>
        <p:spPr>
          <a:xfrm>
            <a:off x="8407472" y="3360035"/>
            <a:ext cx="0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 flipV="1">
            <a:off x="8836965" y="4345694"/>
            <a:ext cx="979734" cy="2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8730064" y="4341700"/>
                <a:ext cx="10539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064" y="4341700"/>
                <a:ext cx="105394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/>
              <p:cNvSpPr txBox="1"/>
              <p:nvPr/>
            </p:nvSpPr>
            <p:spPr>
              <a:xfrm>
                <a:off x="9344086" y="5134257"/>
                <a:ext cx="1392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3" name="CasellaDiTes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086" y="5134257"/>
                <a:ext cx="139208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sellaDiTesto 33"/>
          <p:cNvSpPr txBox="1"/>
          <p:nvPr/>
        </p:nvSpPr>
        <p:spPr>
          <a:xfrm>
            <a:off x="8836965" y="584264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b5=-4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7478138" y="420288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b3=1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8102756" y="214782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b2=5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834801" y="374352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b4=-4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6073578" y="5273965"/>
            <a:ext cx="148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cxnSp>
        <p:nvCxnSpPr>
          <p:cNvPr id="39" name="Connettore 2 38"/>
          <p:cNvCxnSpPr/>
          <p:nvPr/>
        </p:nvCxnSpPr>
        <p:spPr>
          <a:xfrm flipH="1">
            <a:off x="8776557" y="4515943"/>
            <a:ext cx="1212157" cy="121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/>
              <p:cNvSpPr txBox="1"/>
              <p:nvPr/>
            </p:nvSpPr>
            <p:spPr>
              <a:xfrm>
                <a:off x="8503332" y="3313395"/>
                <a:ext cx="993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332" y="3313395"/>
                <a:ext cx="993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/>
          <p:cNvSpPr txBox="1"/>
          <p:nvPr/>
        </p:nvSpPr>
        <p:spPr>
          <a:xfrm>
            <a:off x="5515568" y="411286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1=2</a:t>
            </a:r>
            <a:endParaRPr lang="it-IT" dirty="0"/>
          </a:p>
        </p:txBody>
      </p:sp>
      <p:cxnSp>
        <p:nvCxnSpPr>
          <p:cNvPr id="42" name="Connettore 2 41"/>
          <p:cNvCxnSpPr/>
          <p:nvPr/>
        </p:nvCxnSpPr>
        <p:spPr>
          <a:xfrm>
            <a:off x="6996426" y="4216881"/>
            <a:ext cx="106006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/>
              <p:cNvSpPr txBox="1"/>
              <p:nvPr/>
            </p:nvSpPr>
            <p:spPr>
              <a:xfrm>
                <a:off x="6848513" y="3651165"/>
                <a:ext cx="109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3" name="CasellaDiTes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13" y="3651165"/>
                <a:ext cx="109963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/>
              <p:cNvSpPr txBox="1"/>
              <p:nvPr/>
            </p:nvSpPr>
            <p:spPr>
              <a:xfrm>
                <a:off x="4776101" y="6398902"/>
                <a:ext cx="3105274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Il </a:t>
                </a:r>
                <a:r>
                  <a:rPr lang="en-US" dirty="0" err="1" smtClean="0"/>
                  <a:t>nuovo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costo</a:t>
                </a:r>
                <a:r>
                  <a:rPr lang="en-US" dirty="0" smtClean="0"/>
                  <a:t> è -10+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it-IT" dirty="0" smtClean="0"/>
                  <a:t>*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</m:oMath>
                </a14:m>
                <a:r>
                  <a:rPr lang="it-IT" dirty="0" smtClean="0"/>
                  <a:t>=-12</a:t>
                </a:r>
                <a:endParaRPr lang="it-IT" dirty="0"/>
              </a:p>
            </p:txBody>
          </p:sp>
        </mc:Choice>
        <mc:Fallback xmlns="">
          <p:sp>
            <p:nvSpPr>
              <p:cNvPr id="44" name="CasellaDiTes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101" y="6398902"/>
                <a:ext cx="3105274" cy="369909"/>
              </a:xfrm>
              <a:prstGeom prst="rect">
                <a:avLst/>
              </a:prstGeom>
              <a:blipFill>
                <a:blip r:embed="rId13"/>
                <a:stretch>
                  <a:fillRect l="-1569" t="-8333" r="-980" b="-2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27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955333" y="2314090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2724096" y="3991459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724096" y="2314090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5" name="Ovale 4"/>
          <p:cNvSpPr/>
          <p:nvPr/>
        </p:nvSpPr>
        <p:spPr>
          <a:xfrm>
            <a:off x="2724096" y="996165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502405" y="238336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3075076" y="1704490"/>
            <a:ext cx="0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 flipV="1">
            <a:off x="3504569" y="2690149"/>
            <a:ext cx="979734" cy="2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3397668" y="2686155"/>
                <a:ext cx="10025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668" y="2686155"/>
                <a:ext cx="100251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4011690" y="3478712"/>
                <a:ext cx="1392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90" y="3478712"/>
                <a:ext cx="13920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/>
          <p:cNvSpPr txBox="1"/>
          <p:nvPr/>
        </p:nvSpPr>
        <p:spPr>
          <a:xfrm>
            <a:off x="3504569" y="41871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b5=-4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145742" y="254733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b3=1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770360" y="49227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b2=5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4502405" y="208798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b4=-4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741182" y="3618420"/>
            <a:ext cx="148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p:cxnSp>
        <p:nvCxnSpPr>
          <p:cNvPr id="16" name="Connettore 2 15"/>
          <p:cNvCxnSpPr/>
          <p:nvPr/>
        </p:nvCxnSpPr>
        <p:spPr>
          <a:xfrm flipH="1">
            <a:off x="3444161" y="2860398"/>
            <a:ext cx="1212157" cy="121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/>
              <p:cNvSpPr txBox="1"/>
              <p:nvPr/>
            </p:nvSpPr>
            <p:spPr>
              <a:xfrm>
                <a:off x="3170936" y="1657850"/>
                <a:ext cx="1145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936" y="1657850"/>
                <a:ext cx="11455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/>
          <p:cNvSpPr txBox="1"/>
          <p:nvPr/>
        </p:nvSpPr>
        <p:spPr>
          <a:xfrm>
            <a:off x="183172" y="245731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1=2</a:t>
            </a:r>
            <a:endParaRPr lang="it-IT" dirty="0"/>
          </a:p>
        </p:txBody>
      </p:sp>
      <p:cxnSp>
        <p:nvCxnSpPr>
          <p:cNvPr id="19" name="Connettore 2 18"/>
          <p:cNvCxnSpPr/>
          <p:nvPr/>
        </p:nvCxnSpPr>
        <p:spPr>
          <a:xfrm>
            <a:off x="1697853" y="2547339"/>
            <a:ext cx="106006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/>
              <p:cNvSpPr txBox="1"/>
              <p:nvPr/>
            </p:nvSpPr>
            <p:spPr>
              <a:xfrm>
                <a:off x="1555441" y="2162466"/>
                <a:ext cx="109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441" y="2162466"/>
                <a:ext cx="10996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/>
          <p:cNvSpPr/>
          <p:nvPr/>
        </p:nvSpPr>
        <p:spPr>
          <a:xfrm>
            <a:off x="6801190" y="238336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22" name="Ovale 21"/>
          <p:cNvSpPr/>
          <p:nvPr/>
        </p:nvSpPr>
        <p:spPr>
          <a:xfrm>
            <a:off x="8569952" y="3911982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23" name="Ovale 22"/>
          <p:cNvSpPr/>
          <p:nvPr/>
        </p:nvSpPr>
        <p:spPr>
          <a:xfrm>
            <a:off x="8569953" y="238336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24" name="Ovale 23"/>
          <p:cNvSpPr/>
          <p:nvPr/>
        </p:nvSpPr>
        <p:spPr>
          <a:xfrm>
            <a:off x="8569954" y="101176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25" name="Ovale 24"/>
          <p:cNvSpPr/>
          <p:nvPr/>
        </p:nvSpPr>
        <p:spPr>
          <a:xfrm>
            <a:off x="10098572" y="238336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it-IT" dirty="0"/>
          </a:p>
        </p:txBody>
      </p:sp>
      <p:cxnSp>
        <p:nvCxnSpPr>
          <p:cNvPr id="26" name="Connettore 2 25"/>
          <p:cNvCxnSpPr/>
          <p:nvPr/>
        </p:nvCxnSpPr>
        <p:spPr>
          <a:xfrm flipV="1">
            <a:off x="7503153" y="1542855"/>
            <a:ext cx="1066800" cy="84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7623226" y="2780528"/>
            <a:ext cx="858982" cy="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>
            <a:off x="7373844" y="3039146"/>
            <a:ext cx="1196108" cy="96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/>
          <p:nvPr/>
        </p:nvCxnSpPr>
        <p:spPr>
          <a:xfrm>
            <a:off x="8920933" y="1773764"/>
            <a:ext cx="0" cy="53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9350426" y="2780528"/>
            <a:ext cx="674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 flipH="1" flipV="1">
            <a:off x="9368899" y="1542855"/>
            <a:ext cx="729673" cy="84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 flipH="1">
            <a:off x="9271914" y="3039146"/>
            <a:ext cx="937494" cy="969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endCxn id="23" idx="4"/>
          </p:cNvCxnSpPr>
          <p:nvPr/>
        </p:nvCxnSpPr>
        <p:spPr>
          <a:xfrm flipV="1">
            <a:off x="8920933" y="3039146"/>
            <a:ext cx="2" cy="71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7901874" y="177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7899984" y="263262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-2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7935250" y="3473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8658172" y="185464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-4</a:t>
            </a:r>
            <a:endParaRPr lang="it-IT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9533649" y="2614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9582893" y="1773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9589818" y="3385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8762951" y="32656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117699" y="263262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b1=2</a:t>
            </a:r>
            <a:endParaRPr lang="it-IT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8650467" y="461376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b5=-4</a:t>
            </a:r>
            <a:endParaRPr lang="it-IT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9056251" y="29004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b3=1</a:t>
            </a:r>
            <a:endParaRPr lang="it-IT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8616217" y="56155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b2=5</a:t>
            </a:r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0994417" y="252658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681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/>
          <p:cNvSpPr/>
          <p:nvPr/>
        </p:nvSpPr>
        <p:spPr>
          <a:xfrm>
            <a:off x="878048" y="1995928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3" name="Ovale 2"/>
          <p:cNvSpPr/>
          <p:nvPr/>
        </p:nvSpPr>
        <p:spPr>
          <a:xfrm>
            <a:off x="2608536" y="3952355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4" name="Ovale 3"/>
          <p:cNvSpPr/>
          <p:nvPr/>
        </p:nvSpPr>
        <p:spPr>
          <a:xfrm>
            <a:off x="2646811" y="1995928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6" name="Ovale 5"/>
          <p:cNvSpPr/>
          <p:nvPr/>
        </p:nvSpPr>
        <p:spPr>
          <a:xfrm>
            <a:off x="4425120" y="2065202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cxnSp>
        <p:nvCxnSpPr>
          <p:cNvPr id="7" name="Connettore 2 6"/>
          <p:cNvCxnSpPr>
            <a:endCxn id="3" idx="1"/>
          </p:cNvCxnSpPr>
          <p:nvPr/>
        </p:nvCxnSpPr>
        <p:spPr>
          <a:xfrm>
            <a:off x="1450702" y="2651710"/>
            <a:ext cx="1260634" cy="139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 flipV="1">
            <a:off x="3427284" y="2371987"/>
            <a:ext cx="979734" cy="2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/>
              <p:cNvSpPr txBox="1"/>
              <p:nvPr/>
            </p:nvSpPr>
            <p:spPr>
              <a:xfrm>
                <a:off x="3102694" y="2367993"/>
                <a:ext cx="14474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694" y="2367993"/>
                <a:ext cx="144744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/>
              <p:cNvSpPr txBox="1"/>
              <p:nvPr/>
            </p:nvSpPr>
            <p:spPr>
              <a:xfrm>
                <a:off x="3949690" y="3254597"/>
                <a:ext cx="1392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90" y="3254597"/>
                <a:ext cx="13920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2735030" y="466771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b4=-1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085222" y="241924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b2=5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425120" y="176982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b3=-</a:t>
            </a:r>
            <a:r>
              <a:rPr lang="en-US" dirty="0" smtClean="0"/>
              <a:t>4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/>
              <p:cNvSpPr txBox="1"/>
              <p:nvPr/>
            </p:nvSpPr>
            <p:spPr>
              <a:xfrm>
                <a:off x="663897" y="3300258"/>
                <a:ext cx="14867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7" y="3300258"/>
                <a:ext cx="148670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/>
          <p:cNvCxnSpPr/>
          <p:nvPr/>
        </p:nvCxnSpPr>
        <p:spPr>
          <a:xfrm flipH="1">
            <a:off x="3212963" y="2764427"/>
            <a:ext cx="1212157" cy="121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/>
          <p:cNvSpPr txBox="1"/>
          <p:nvPr/>
        </p:nvSpPr>
        <p:spPr>
          <a:xfrm>
            <a:off x="105887" y="213915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b1=0</a:t>
            </a:r>
            <a:endParaRPr lang="it-IT" dirty="0"/>
          </a:p>
        </p:txBody>
      </p:sp>
      <p:cxnSp>
        <p:nvCxnSpPr>
          <p:cNvPr id="20" name="Connettore 2 19"/>
          <p:cNvCxnSpPr/>
          <p:nvPr/>
        </p:nvCxnSpPr>
        <p:spPr>
          <a:xfrm>
            <a:off x="1580011" y="2270618"/>
            <a:ext cx="1060066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/>
              <p:cNvSpPr txBox="1"/>
              <p:nvPr/>
            </p:nvSpPr>
            <p:spPr>
              <a:xfrm>
                <a:off x="1438832" y="1677458"/>
                <a:ext cx="109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1" name="CasellaDiTes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32" y="1677458"/>
                <a:ext cx="10996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/>
              <p:cNvSpPr txBox="1"/>
              <p:nvPr/>
            </p:nvSpPr>
            <p:spPr>
              <a:xfrm>
                <a:off x="761836" y="471055"/>
                <a:ext cx="6397264" cy="670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Esempio in cui cambia la base ma non cambia la </a:t>
                </a:r>
                <a:r>
                  <a:rPr lang="en-US" dirty="0" err="1" smtClean="0"/>
                  <a:t>soluzione</a:t>
                </a:r>
                <a:r>
                  <a:rPr lang="en-US" dirty="0" smtClean="0"/>
                  <a:t> di base </a:t>
                </a:r>
              </a:p>
              <a:p>
                <a:r>
                  <a:rPr lang="en-US" dirty="0" smtClean="0"/>
                  <a:t>(</a:t>
                </a:r>
                <a:r>
                  <a:rPr lang="en-US" dirty="0" err="1" smtClean="0"/>
                  <a:t>degenere</a:t>
                </a:r>
                <a:r>
                  <a:rPr lang="en-US" dirty="0" smtClean="0"/>
                  <a:t>). Si </a:t>
                </a:r>
                <a:r>
                  <a:rPr lang="en-US" dirty="0" err="1" smtClean="0"/>
                  <a:t>vede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6" y="471055"/>
                <a:ext cx="6397264" cy="670761"/>
              </a:xfrm>
              <a:prstGeom prst="rect">
                <a:avLst/>
              </a:prstGeom>
              <a:blipFill>
                <a:blip r:embed="rId6"/>
                <a:stretch>
                  <a:fillRect l="-858" t="-4545" b="-109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e 23"/>
          <p:cNvSpPr/>
          <p:nvPr/>
        </p:nvSpPr>
        <p:spPr>
          <a:xfrm>
            <a:off x="6570810" y="1942727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it-IT" dirty="0"/>
          </a:p>
        </p:txBody>
      </p:sp>
      <p:sp>
        <p:nvSpPr>
          <p:cNvPr id="25" name="Ovale 24"/>
          <p:cNvSpPr/>
          <p:nvPr/>
        </p:nvSpPr>
        <p:spPr>
          <a:xfrm>
            <a:off x="8301298" y="3899154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26" name="Ovale 25"/>
          <p:cNvSpPr/>
          <p:nvPr/>
        </p:nvSpPr>
        <p:spPr>
          <a:xfrm>
            <a:off x="8339573" y="1942727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it-IT" dirty="0"/>
          </a:p>
        </p:txBody>
      </p:sp>
      <p:sp>
        <p:nvSpPr>
          <p:cNvPr id="27" name="Ovale 26"/>
          <p:cNvSpPr/>
          <p:nvPr/>
        </p:nvSpPr>
        <p:spPr>
          <a:xfrm>
            <a:off x="10117882" y="2012001"/>
            <a:ext cx="701963" cy="655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cxnSp>
        <p:nvCxnSpPr>
          <p:cNvPr id="29" name="Connettore 2 28"/>
          <p:cNvCxnSpPr/>
          <p:nvPr/>
        </p:nvCxnSpPr>
        <p:spPr>
          <a:xfrm flipV="1">
            <a:off x="9120046" y="2318786"/>
            <a:ext cx="979734" cy="2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/>
              <p:cNvSpPr txBox="1"/>
              <p:nvPr/>
            </p:nvSpPr>
            <p:spPr>
              <a:xfrm>
                <a:off x="8795456" y="2314792"/>
                <a:ext cx="10370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0" name="CasellaDiTes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456" y="2314792"/>
                <a:ext cx="103707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llaDiTesto 30"/>
              <p:cNvSpPr txBox="1"/>
              <p:nvPr/>
            </p:nvSpPr>
            <p:spPr>
              <a:xfrm>
                <a:off x="9642452" y="3201396"/>
                <a:ext cx="1392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>
          <p:sp>
            <p:nvSpPr>
              <p:cNvPr id="31" name="CasellaDiTes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452" y="3201396"/>
                <a:ext cx="139208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31"/>
          <p:cNvSpPr txBox="1"/>
          <p:nvPr/>
        </p:nvSpPr>
        <p:spPr>
          <a:xfrm>
            <a:off x="8427792" y="461451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b4=-1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7760426" y="232381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b2=5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10117882" y="171662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b3=-</a:t>
            </a:r>
            <a:r>
              <a:rPr lang="en-US" dirty="0" smtClean="0"/>
              <a:t>4</a:t>
            </a:r>
            <a:endParaRPr lang="it-IT" dirty="0"/>
          </a:p>
        </p:txBody>
      </p:sp>
      <p:cxnSp>
        <p:nvCxnSpPr>
          <p:cNvPr id="36" name="Connettore 2 35"/>
          <p:cNvCxnSpPr/>
          <p:nvPr/>
        </p:nvCxnSpPr>
        <p:spPr>
          <a:xfrm flipH="1">
            <a:off x="8905725" y="2711226"/>
            <a:ext cx="1212157" cy="121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>
            <a:off x="7279507" y="2229177"/>
            <a:ext cx="106006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/>
              <p:cNvSpPr txBox="1"/>
              <p:nvPr/>
            </p:nvSpPr>
            <p:spPr>
              <a:xfrm>
                <a:off x="7131594" y="1624257"/>
                <a:ext cx="109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8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594" y="1624257"/>
                <a:ext cx="10996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/>
          <p:cNvSpPr txBox="1"/>
          <p:nvPr/>
        </p:nvSpPr>
        <p:spPr>
          <a:xfrm>
            <a:off x="5977346" y="201349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b1=0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695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576</Words>
  <Application>Microsoft Office PowerPoint</Application>
  <PresentationFormat>Widescreen</PresentationFormat>
  <Paragraphs>400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LOCATELLI</dc:creator>
  <cp:lastModifiedBy>Marco LOCATELLI</cp:lastModifiedBy>
  <cp:revision>41</cp:revision>
  <dcterms:created xsi:type="dcterms:W3CDTF">2020-03-10T09:54:39Z</dcterms:created>
  <dcterms:modified xsi:type="dcterms:W3CDTF">2020-03-17T11:02:44Z</dcterms:modified>
</cp:coreProperties>
</file>