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22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9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10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9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23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20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36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94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27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88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268F-0649-4A9F-A178-6EFE38B0FA0A}" type="datetimeFigureOut">
              <a:rPr lang="it-IT" smtClean="0"/>
              <a:t>24/03/2020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5899-8AB2-4A01-B041-0EC6F6CE02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40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67.png"/><Relationship Id="rId5" Type="http://schemas.openxmlformats.org/officeDocument/2006/relationships/image" Target="../media/image72.png"/><Relationship Id="rId10" Type="http://schemas.openxmlformats.org/officeDocument/2006/relationships/image" Target="../media/image76.png"/><Relationship Id="rId4" Type="http://schemas.openxmlformats.org/officeDocument/2006/relationships/image" Target="../media/image71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12" Type="http://schemas.openxmlformats.org/officeDocument/2006/relationships/image" Target="../media/image8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72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2.png"/><Relationship Id="rId7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7.png"/><Relationship Id="rId4" Type="http://schemas.openxmlformats.org/officeDocument/2006/relationships/image" Target="../media/image73.png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28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803563" y="22490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1713345" y="1103745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020290" y="3334327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4077854" y="19442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3352799" y="729672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cxnSp>
        <p:nvCxnSpPr>
          <p:cNvPr id="10" name="Connettore 2 9"/>
          <p:cNvCxnSpPr>
            <a:stCxn id="5" idx="7"/>
            <a:endCxn id="6" idx="3"/>
          </p:cNvCxnSpPr>
          <p:nvPr/>
        </p:nvCxnSpPr>
        <p:spPr>
          <a:xfrm flipV="1">
            <a:off x="1371192" y="1624071"/>
            <a:ext cx="439543" cy="71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5" idx="6"/>
            <a:endCxn id="9" idx="3"/>
          </p:cNvCxnSpPr>
          <p:nvPr/>
        </p:nvCxnSpPr>
        <p:spPr>
          <a:xfrm flipV="1">
            <a:off x="1468582" y="1249998"/>
            <a:ext cx="1981607" cy="130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1468582" y="2706255"/>
            <a:ext cx="1551708" cy="77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7" idx="1"/>
          </p:cNvCxnSpPr>
          <p:nvPr/>
        </p:nvCxnSpPr>
        <p:spPr>
          <a:xfrm>
            <a:off x="2207491" y="1713345"/>
            <a:ext cx="910189" cy="171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7" idx="0"/>
          </p:cNvCxnSpPr>
          <p:nvPr/>
        </p:nvCxnSpPr>
        <p:spPr>
          <a:xfrm flipH="1">
            <a:off x="3352800" y="1408545"/>
            <a:ext cx="221673" cy="192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3930072" y="1339272"/>
            <a:ext cx="259026" cy="5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8" idx="3"/>
          </p:cNvCxnSpPr>
          <p:nvPr/>
        </p:nvCxnSpPr>
        <p:spPr>
          <a:xfrm flipH="1">
            <a:off x="3604490" y="2464580"/>
            <a:ext cx="570754" cy="86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344298" y="17364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5/9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618680" y="14359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2/7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650456" y="2797056"/>
            <a:ext cx="67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15/3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410691" y="233762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3/11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3236701" y="229618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2/2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3823617" y="14086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3/7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666771" y="26938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2/7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130567" y="22969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b1=8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713345" y="6397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3847269" y="3461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b3=0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006082" y="40031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4</a:t>
            </a:r>
            <a:r>
              <a:rPr lang="en-US" dirty="0" smtClean="0"/>
              <a:t>=-8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38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646545" y="9005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5029200" y="35698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66109" y="45950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89528" y="30249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5297053" y="1237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172690" y="1985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1653309" y="900546"/>
            <a:ext cx="1519381" cy="33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1403928" y="1112983"/>
            <a:ext cx="1976581" cy="203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1653309" y="1537857"/>
            <a:ext cx="3565236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1403928" y="1814946"/>
            <a:ext cx="1293090" cy="27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1639453" y="1694872"/>
            <a:ext cx="3389747" cy="209203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V="1">
            <a:off x="1496292" y="2027383"/>
            <a:ext cx="3800761" cy="149629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3454401" y="4253346"/>
            <a:ext cx="1574799" cy="68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1727137" y="886689"/>
                <a:ext cx="795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37" y="886689"/>
                <a:ext cx="7957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/>
          <p:cNvSpPr txBox="1"/>
          <p:nvPr/>
        </p:nvSpPr>
        <p:spPr>
          <a:xfrm>
            <a:off x="4100575" y="3026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b1=11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408419" y="259086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b4=-1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869660" y="63731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513852" y="55464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367768" y="451439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b6=-8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6246786" y="172945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b3=-2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486726" y="1467365"/>
                <a:ext cx="801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26" y="1467365"/>
                <a:ext cx="8011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3653810" y="2298639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810" y="2298639"/>
                <a:ext cx="993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/>
              <p:cNvSpPr txBox="1"/>
              <p:nvPr/>
            </p:nvSpPr>
            <p:spPr>
              <a:xfrm>
                <a:off x="3794663" y="3056875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5" name="CasellaDiTes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63" y="3056875"/>
                <a:ext cx="993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>
                <a:off x="3775078" y="4368798"/>
                <a:ext cx="801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78" y="4368798"/>
                <a:ext cx="8011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/>
              <p:cNvSpPr txBox="1"/>
              <p:nvPr/>
            </p:nvSpPr>
            <p:spPr>
              <a:xfrm>
                <a:off x="1869792" y="3754645"/>
                <a:ext cx="801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92" y="3754645"/>
                <a:ext cx="8011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/>
              <p:cNvSpPr txBox="1"/>
              <p:nvPr/>
            </p:nvSpPr>
            <p:spPr>
              <a:xfrm>
                <a:off x="2722850" y="1080714"/>
                <a:ext cx="795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50" y="1080714"/>
                <a:ext cx="7957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/>
          <p:cNvSpPr txBox="1"/>
          <p:nvPr/>
        </p:nvSpPr>
        <p:spPr>
          <a:xfrm>
            <a:off x="8155709" y="1006642"/>
            <a:ext cx="2853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 (1,2) (1,4) (2,3) (2,5) (5,6)</a:t>
            </a:r>
          </a:p>
          <a:p>
            <a:r>
              <a:rPr lang="en-US" dirty="0" smtClean="0"/>
              <a:t>N0= (1,3) (6,3)</a:t>
            </a:r>
          </a:p>
          <a:p>
            <a:r>
              <a:rPr lang="en-US" dirty="0" smtClean="0"/>
              <a:t>N1=(2,6) (4,3)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/>
              <p:cNvSpPr txBox="1"/>
              <p:nvPr/>
            </p:nvSpPr>
            <p:spPr>
              <a:xfrm>
                <a:off x="7319818" y="2529471"/>
                <a:ext cx="31642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18" y="2529471"/>
                <a:ext cx="3164200" cy="553998"/>
              </a:xfrm>
              <a:prstGeom prst="rect">
                <a:avLst/>
              </a:prstGeom>
              <a:blipFill>
                <a:blip r:embed="rId9"/>
                <a:stretch>
                  <a:fillRect l="-1927" t="-14286" r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6426421" y="3246690"/>
                <a:ext cx="48445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Costo </a:t>
                </a:r>
                <a:r>
                  <a:rPr lang="en-US" dirty="0" err="1" smtClean="0"/>
                  <a:t>trasporto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2* 9+ 1*2 +</a:t>
                </a:r>
              </a:p>
              <a:p>
                <a:r>
                  <a:rPr lang="en-US" dirty="0" smtClean="0"/>
                  <a:t>10*1+ 3*3+18*5+21*1+2*3 =156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21" y="3246690"/>
                <a:ext cx="4844596" cy="1200329"/>
              </a:xfrm>
              <a:prstGeom prst="rect">
                <a:avLst/>
              </a:prstGeom>
              <a:blipFill>
                <a:blip r:embed="rId10"/>
                <a:stretch>
                  <a:fillRect l="-1006" t="-3061" r="-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/>
              <p:cNvSpPr txBox="1"/>
              <p:nvPr/>
            </p:nvSpPr>
            <p:spPr>
              <a:xfrm>
                <a:off x="6432817" y="4802956"/>
                <a:ext cx="429155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it-IT" dirty="0" smtClean="0"/>
                  <a:t>=6-10-2=-6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</m:oMath>
                </a14:m>
                <a:r>
                  <a:rPr lang="it-IT" dirty="0" smtClean="0"/>
                  <a:t>=15-10+3+2=+10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dirty="0" smtClean="0"/>
                  <a:t>= 18-2-3=+13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it-IT" dirty="0" smtClean="0"/>
                  <a:t>=  21-10-2+1=+10</a:t>
                </a:r>
                <a:endParaRPr lang="it-IT" dirty="0"/>
              </a:p>
            </p:txBody>
          </p:sp>
        </mc:Choice>
        <mc:Fallback xmlns=""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17" y="4802956"/>
                <a:ext cx="4291559" cy="1107996"/>
              </a:xfrm>
              <a:prstGeom prst="rect">
                <a:avLst/>
              </a:prstGeom>
              <a:blipFill>
                <a:blip r:embed="rId11"/>
                <a:stretch>
                  <a:fillRect l="-1420" t="-7143" r="-2415" b="-1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646545" y="9005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5029200" y="35698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66109" y="45950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89528" y="30249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5297053" y="1237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172690" y="1985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1653309" y="900546"/>
            <a:ext cx="1519381" cy="33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1403928" y="1112983"/>
            <a:ext cx="1976581" cy="203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1653309" y="1537857"/>
            <a:ext cx="3565236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1403928" y="1814946"/>
            <a:ext cx="1293090" cy="27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1639453" y="1694872"/>
            <a:ext cx="3389747" cy="209203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V="1">
            <a:off x="1496292" y="2027383"/>
            <a:ext cx="3800761" cy="149629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V="1">
            <a:off x="3454401" y="4253346"/>
            <a:ext cx="1574799" cy="68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1727137" y="886689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37" y="886689"/>
                <a:ext cx="9881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/>
          <p:cNvSpPr txBox="1"/>
          <p:nvPr/>
        </p:nvSpPr>
        <p:spPr>
          <a:xfrm>
            <a:off x="4100575" y="3026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b1=11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08419" y="259086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b4=-1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869660" y="63731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513852" y="55464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367768" y="451439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b6=-8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246786" y="172945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b3=-2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3486726" y="1467365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26" y="1467365"/>
                <a:ext cx="993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3653810" y="2298639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810" y="2298639"/>
                <a:ext cx="993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3794663" y="3056875"/>
                <a:ext cx="1407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63" y="3056875"/>
                <a:ext cx="14070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3775078" y="4368798"/>
                <a:ext cx="11185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3+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78" y="4368798"/>
                <a:ext cx="1118511" cy="646331"/>
              </a:xfrm>
              <a:prstGeom prst="rect">
                <a:avLst/>
              </a:prstGeom>
              <a:blipFill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1869792" y="3754645"/>
                <a:ext cx="11185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3+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92" y="3754645"/>
                <a:ext cx="1118511" cy="646331"/>
              </a:xfrm>
              <a:prstGeom prst="rect">
                <a:avLst/>
              </a:prstGeom>
              <a:blipFill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2722850" y="1080714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50" y="1080714"/>
                <a:ext cx="9881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/>
          <p:cNvSpPr txBox="1"/>
          <p:nvPr/>
        </p:nvSpPr>
        <p:spPr>
          <a:xfrm>
            <a:off x="8155709" y="1006642"/>
            <a:ext cx="2853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 (1,2) (1,4) (2,3) (2,5) (5,6)</a:t>
            </a:r>
          </a:p>
          <a:p>
            <a:r>
              <a:rPr lang="en-US" dirty="0" smtClean="0"/>
              <a:t>N0= (1,3) (6,3) (2,6)</a:t>
            </a:r>
          </a:p>
          <a:p>
            <a:r>
              <a:rPr lang="en-US" dirty="0" smtClean="0"/>
              <a:t>N1=(4,3)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7319818" y="2529471"/>
                <a:ext cx="3122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18" y="2529471"/>
                <a:ext cx="3122521" cy="553998"/>
              </a:xfrm>
              <a:prstGeom prst="rect">
                <a:avLst/>
              </a:prstGeom>
              <a:blipFill>
                <a:blip r:embed="rId9"/>
                <a:stretch>
                  <a:fillRect l="-19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6426421" y="3246690"/>
                <a:ext cx="3481402" cy="646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Costo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trasporto</a:t>
                </a:r>
                <a:r>
                  <a:rPr lang="en-US" dirty="0" smtClean="0"/>
                  <a:t>=156+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21" y="3246690"/>
                <a:ext cx="3481402" cy="646908"/>
              </a:xfrm>
              <a:prstGeom prst="rect">
                <a:avLst/>
              </a:prstGeom>
              <a:blipFill>
                <a:blip r:embed="rId10"/>
                <a:stretch>
                  <a:fillRect l="-1401"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>
                <a:off x="6432817" y="4802956"/>
                <a:ext cx="101380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-6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+10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=+</m:t>
                    </m:r>
                  </m:oMath>
                </a14:m>
                <a:r>
                  <a:rPr lang="it-IT" dirty="0" smtClean="0"/>
                  <a:t>13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+10</a:t>
                </a:r>
                <a:endParaRPr lang="it-IT" dirty="0"/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17" y="4802956"/>
                <a:ext cx="1013804" cy="1107996"/>
              </a:xfrm>
              <a:prstGeom prst="rect">
                <a:avLst/>
              </a:prstGeom>
              <a:blipFill>
                <a:blip r:embed="rId11"/>
                <a:stretch>
                  <a:fillRect l="-5988" t="-7143" r="-13174" b="-1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/>
              <p:cNvSpPr/>
              <p:nvPr/>
            </p:nvSpPr>
            <p:spPr>
              <a:xfrm>
                <a:off x="7319818" y="440075"/>
                <a:ext cx="490840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</m:oMath>
                </a14:m>
                <a:r>
                  <a:rPr lang="it-IT" dirty="0" smtClean="0"/>
                  <a:t>= </a:t>
                </a:r>
                <a:endParaRPr lang="it-IT" dirty="0"/>
              </a:p>
            </p:txBody>
          </p:sp>
        </mc:Choice>
        <mc:Fallback xmlns="">
          <p:sp>
            <p:nvSpPr>
              <p:cNvPr id="32" name="Rettango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18" y="440075"/>
                <a:ext cx="490840" cy="369909"/>
              </a:xfrm>
              <a:prstGeom prst="rect">
                <a:avLst/>
              </a:prstGeom>
              <a:blipFill>
                <a:blip r:embed="rId12"/>
                <a:stretch>
                  <a:fillRect t="-6557" r="-8750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646545" y="9005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5029200" y="35698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66109" y="45950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89528" y="30249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5297053" y="1237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172690" y="1985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1653309" y="900546"/>
            <a:ext cx="1519381" cy="33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1403928" y="1112983"/>
            <a:ext cx="1976581" cy="203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1653309" y="1537857"/>
            <a:ext cx="3565236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1403928" y="1814946"/>
            <a:ext cx="1293090" cy="27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V="1">
            <a:off x="1496292" y="2027383"/>
            <a:ext cx="3800761" cy="149629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V="1">
            <a:off x="3454401" y="4253346"/>
            <a:ext cx="1574799" cy="68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1727137" y="886689"/>
                <a:ext cx="11885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37" y="886689"/>
                <a:ext cx="1188530" cy="646331"/>
              </a:xfrm>
              <a:prstGeom prst="rect">
                <a:avLst/>
              </a:prstGeom>
              <a:blipFill>
                <a:blip r:embed="rId2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/>
          <p:cNvSpPr txBox="1"/>
          <p:nvPr/>
        </p:nvSpPr>
        <p:spPr>
          <a:xfrm>
            <a:off x="4100575" y="3026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b1=11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08419" y="259086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b4=-1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869660" y="63731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513852" y="55464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367768" y="451439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b6=-8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246786" y="172945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b3=-2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3486726" y="1467365"/>
                <a:ext cx="11938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26" y="1467365"/>
                <a:ext cx="1193853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3653810" y="2298639"/>
                <a:ext cx="14402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810" y="2298639"/>
                <a:ext cx="144026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3775078" y="4368798"/>
                <a:ext cx="9934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78" y="4368798"/>
                <a:ext cx="9934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1869792" y="3754645"/>
                <a:ext cx="9934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92" y="3754645"/>
                <a:ext cx="99347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2722850" y="1080714"/>
                <a:ext cx="11436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dirty="0" smtClean="0"/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50" y="1080714"/>
                <a:ext cx="1143646" cy="646331"/>
              </a:xfrm>
              <a:prstGeom prst="rect">
                <a:avLst/>
              </a:prstGeom>
              <a:blipFill>
                <a:blip r:embed="rId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8155709" y="1006642"/>
                <a:ext cx="29562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B= (1,2) (1,4) (2,3) (2,5) (5,6)</a:t>
                </a:r>
              </a:p>
              <a:p>
                <a:r>
                  <a:rPr lang="en-US" dirty="0" smtClean="0"/>
                  <a:t>N0= (1,3) (6,3) (2,6) (4,3)</a:t>
                </a:r>
              </a:p>
              <a:p>
                <a:r>
                  <a:rPr lang="en-US" dirty="0" smtClean="0"/>
                  <a:t>N1=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709" y="1006642"/>
                <a:ext cx="2956259" cy="923330"/>
              </a:xfrm>
              <a:prstGeom prst="rect">
                <a:avLst/>
              </a:prstGeom>
              <a:blipFill>
                <a:blip r:embed="rId8"/>
                <a:stretch>
                  <a:fillRect l="-1856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7319818" y="2529471"/>
                <a:ext cx="3122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18" y="2529471"/>
                <a:ext cx="3122521" cy="553998"/>
              </a:xfrm>
              <a:prstGeom prst="rect">
                <a:avLst/>
              </a:prstGeom>
              <a:blipFill>
                <a:blip r:embed="rId9"/>
                <a:stretch>
                  <a:fillRect l="-19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6426421" y="3246690"/>
                <a:ext cx="3364383" cy="646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Costo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trasporto</a:t>
                </a:r>
                <a:r>
                  <a:rPr lang="en-US" dirty="0" smtClean="0"/>
                  <a:t>=91+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21" y="3246690"/>
                <a:ext cx="3364383" cy="646908"/>
              </a:xfrm>
              <a:prstGeom prst="rect">
                <a:avLst/>
              </a:prstGeom>
              <a:blipFill>
                <a:blip r:embed="rId10"/>
                <a:stretch>
                  <a:fillRect l="-1449"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>
                <a:off x="6432817" y="4802956"/>
                <a:ext cx="101380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-6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+10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=+</m:t>
                    </m:r>
                  </m:oMath>
                </a14:m>
                <a:r>
                  <a:rPr lang="it-IT" dirty="0" smtClean="0"/>
                  <a:t>13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+10</a:t>
                </a:r>
                <a:endParaRPr lang="it-IT" dirty="0"/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17" y="4802956"/>
                <a:ext cx="1013804" cy="1107996"/>
              </a:xfrm>
              <a:prstGeom prst="rect">
                <a:avLst/>
              </a:prstGeom>
              <a:blipFill>
                <a:blip r:embed="rId11"/>
                <a:stretch>
                  <a:fillRect l="-5988" t="-7143" r="-13174" b="-1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/>
              <p:cNvSpPr/>
              <p:nvPr/>
            </p:nvSpPr>
            <p:spPr>
              <a:xfrm>
                <a:off x="7319818" y="440075"/>
                <a:ext cx="490840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</m:oMath>
                </a14:m>
                <a:r>
                  <a:rPr lang="it-IT" dirty="0" smtClean="0"/>
                  <a:t>= </a:t>
                </a:r>
                <a:endParaRPr lang="it-IT" dirty="0"/>
              </a:p>
            </p:txBody>
          </p:sp>
        </mc:Choice>
        <mc:Fallback xmlns="">
          <p:sp>
            <p:nvSpPr>
              <p:cNvPr id="32" name="Rettango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18" y="440075"/>
                <a:ext cx="490840" cy="369909"/>
              </a:xfrm>
              <a:prstGeom prst="rect">
                <a:avLst/>
              </a:prstGeom>
              <a:blipFill>
                <a:blip r:embed="rId12"/>
                <a:stretch>
                  <a:fillRect t="-6557" r="-8750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3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646545" y="9005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5029200" y="35698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66109" y="45950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89528" y="30249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5297053" y="1237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172690" y="1985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1653309" y="900546"/>
            <a:ext cx="1519381" cy="33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1403928" y="1112983"/>
            <a:ext cx="1976581" cy="203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1653309" y="1537857"/>
            <a:ext cx="3565236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1403928" y="1814946"/>
            <a:ext cx="1293090" cy="27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V="1">
            <a:off x="3454401" y="4253346"/>
            <a:ext cx="1574799" cy="68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1727137" y="886689"/>
                <a:ext cx="156344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37" y="886689"/>
                <a:ext cx="156344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/>
          <p:cNvSpPr txBox="1"/>
          <p:nvPr/>
        </p:nvSpPr>
        <p:spPr>
          <a:xfrm>
            <a:off x="4100575" y="3026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b1=11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08419" y="259086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b4=-1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869660" y="63731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513852" y="55464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367768" y="451439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b6=-8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246786" y="172945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b3=-2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3486726" y="1467365"/>
                <a:ext cx="144026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26" y="1467365"/>
                <a:ext cx="144026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3775078" y="4368798"/>
                <a:ext cx="9934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78" y="4368798"/>
                <a:ext cx="99347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1869792" y="3754645"/>
                <a:ext cx="9934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92" y="3754645"/>
                <a:ext cx="9934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2722850" y="1080714"/>
                <a:ext cx="9959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50" y="1080714"/>
                <a:ext cx="99597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8155709" y="1006642"/>
                <a:ext cx="285366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B= (1,2) (1,4) (1,3) (2,5) (5,6)</a:t>
                </a:r>
              </a:p>
              <a:p>
                <a:r>
                  <a:rPr lang="en-US" dirty="0" smtClean="0"/>
                  <a:t>N0= (2,3) (6,3) (2,6) (4,3)</a:t>
                </a:r>
              </a:p>
              <a:p>
                <a:r>
                  <a:rPr lang="en-US" dirty="0" smtClean="0"/>
                  <a:t>N1=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709" y="1006642"/>
                <a:ext cx="2853666" cy="923330"/>
              </a:xfrm>
              <a:prstGeom prst="rect">
                <a:avLst/>
              </a:prstGeom>
              <a:blipFill>
                <a:blip r:embed="rId7"/>
                <a:stretch>
                  <a:fillRect l="-1923" t="-3289" r="-855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7319818" y="2529471"/>
                <a:ext cx="3122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18" y="2529471"/>
                <a:ext cx="3122521" cy="553998"/>
              </a:xfrm>
              <a:prstGeom prst="rect">
                <a:avLst/>
              </a:prstGeom>
              <a:blipFill>
                <a:blip r:embed="rId8"/>
                <a:stretch>
                  <a:fillRect l="-19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6426421" y="3246690"/>
                <a:ext cx="3359061" cy="646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Costo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trasporto</a:t>
                </a:r>
                <a:r>
                  <a:rPr lang="en-US" dirty="0" smtClean="0"/>
                  <a:t>=81+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21" y="3246690"/>
                <a:ext cx="3359061" cy="646908"/>
              </a:xfrm>
              <a:prstGeom prst="rect">
                <a:avLst/>
              </a:prstGeom>
              <a:blipFill>
                <a:blip r:embed="rId9"/>
                <a:stretch>
                  <a:fillRect l="-1452" t="-4717" r="-1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/>
              <p:cNvSpPr/>
              <p:nvPr/>
            </p:nvSpPr>
            <p:spPr>
              <a:xfrm>
                <a:off x="7319818" y="440075"/>
                <a:ext cx="490840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</m:oMath>
                </a14:m>
                <a:r>
                  <a:rPr lang="it-IT" dirty="0" smtClean="0"/>
                  <a:t>= </a:t>
                </a:r>
                <a:endParaRPr lang="it-IT" dirty="0"/>
              </a:p>
            </p:txBody>
          </p:sp>
        </mc:Choice>
        <mc:Fallback xmlns="">
          <p:sp>
            <p:nvSpPr>
              <p:cNvPr id="30" name="Rettango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18" y="440075"/>
                <a:ext cx="490840" cy="369909"/>
              </a:xfrm>
              <a:prstGeom prst="rect">
                <a:avLst/>
              </a:prstGeom>
              <a:blipFill>
                <a:blip r:embed="rId10"/>
                <a:stretch>
                  <a:fillRect t="-6557" r="-8750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/>
          <p:cNvCxnSpPr/>
          <p:nvPr/>
        </p:nvCxnSpPr>
        <p:spPr>
          <a:xfrm>
            <a:off x="4100575" y="809984"/>
            <a:ext cx="1196478" cy="6573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4416247" y="700370"/>
                <a:ext cx="1030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247" y="700370"/>
                <a:ext cx="103041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6795062" y="4736056"/>
                <a:ext cx="497732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it-IT" dirty="0" smtClean="0"/>
                  <a:t>=10-6+2=+6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</m:oMath>
                </a14:m>
                <a:r>
                  <a:rPr lang="it-IT" dirty="0" smtClean="0"/>
                  <a:t>=15-6+2+3+2=+16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dirty="0" smtClean="0"/>
                  <a:t>= 18-2-3=+13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it-IT" dirty="0" smtClean="0"/>
                  <a:t>=  21-6+1=+16</a:t>
                </a:r>
                <a:endParaRPr lang="it-IT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062" y="4736056"/>
                <a:ext cx="4977325" cy="1107996"/>
              </a:xfrm>
              <a:prstGeom prst="rect">
                <a:avLst/>
              </a:prstGeom>
              <a:blipFill>
                <a:blip r:embed="rId12"/>
                <a:stretch>
                  <a:fillRect l="-1225" t="-7143" r="-1961" b="-1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2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646545" y="9005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5029200" y="35698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66109" y="45950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89528" y="30249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5297053" y="1237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172690" y="1985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1653309" y="900546"/>
            <a:ext cx="1519381" cy="33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1403928" y="1112983"/>
            <a:ext cx="1976581" cy="203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1403928" y="1814946"/>
            <a:ext cx="1293090" cy="27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V="1">
            <a:off x="3454401" y="4253346"/>
            <a:ext cx="1574799" cy="68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1727137" y="886689"/>
                <a:ext cx="10384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37" y="886689"/>
                <a:ext cx="1038426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/>
          <p:cNvSpPr txBox="1"/>
          <p:nvPr/>
        </p:nvSpPr>
        <p:spPr>
          <a:xfrm>
            <a:off x="4100575" y="3026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b1=11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08419" y="259086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b4=-1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869660" y="63731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513852" y="55464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367768" y="451439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b6=-8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246786" y="172945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b3=-2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3775078" y="4368798"/>
                <a:ext cx="9934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78" y="4368798"/>
                <a:ext cx="9934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1869792" y="3754645"/>
                <a:ext cx="9934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92" y="3754645"/>
                <a:ext cx="99347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2722850" y="1080714"/>
                <a:ext cx="9959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50" y="1080714"/>
                <a:ext cx="99597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8155709" y="1006642"/>
                <a:ext cx="285366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B= (1,2) (1,4) (1,3) (2,5) (5,6)</a:t>
                </a:r>
              </a:p>
              <a:p>
                <a:r>
                  <a:rPr lang="en-US" dirty="0" smtClean="0"/>
                  <a:t>N0= (2,3) (6,3) (2,6) (4,3)</a:t>
                </a:r>
              </a:p>
              <a:p>
                <a:r>
                  <a:rPr lang="en-US" dirty="0" smtClean="0"/>
                  <a:t>N1=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709" y="1006642"/>
                <a:ext cx="2853666" cy="923330"/>
              </a:xfrm>
              <a:prstGeom prst="rect">
                <a:avLst/>
              </a:prstGeom>
              <a:blipFill>
                <a:blip r:embed="rId6"/>
                <a:stretch>
                  <a:fillRect l="-1923" t="-3289" r="-855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7319818" y="2529471"/>
                <a:ext cx="37637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  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18" y="2529471"/>
                <a:ext cx="3763723" cy="553998"/>
              </a:xfrm>
              <a:prstGeom prst="rect">
                <a:avLst/>
              </a:prstGeom>
              <a:blipFill>
                <a:blip r:embed="rId7"/>
                <a:stretch>
                  <a:fillRect l="-1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/>
          <p:cNvSpPr txBox="1"/>
          <p:nvPr/>
        </p:nvSpPr>
        <p:spPr>
          <a:xfrm>
            <a:off x="6426421" y="3246690"/>
            <a:ext cx="19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trasporto</a:t>
            </a:r>
            <a:r>
              <a:rPr lang="en-US" dirty="0" smtClean="0"/>
              <a:t>=69</a:t>
            </a:r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/>
              <p:cNvSpPr/>
              <p:nvPr/>
            </p:nvSpPr>
            <p:spPr>
              <a:xfrm>
                <a:off x="7319818" y="440075"/>
                <a:ext cx="490840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</m:oMath>
                </a14:m>
                <a:r>
                  <a:rPr lang="it-IT" dirty="0" smtClean="0"/>
                  <a:t>= </a:t>
                </a:r>
                <a:endParaRPr lang="it-IT" dirty="0"/>
              </a:p>
            </p:txBody>
          </p:sp>
        </mc:Choice>
        <mc:Fallback xmlns="">
          <p:sp>
            <p:nvSpPr>
              <p:cNvPr id="27" name="Rettango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18" y="440075"/>
                <a:ext cx="490840" cy="369909"/>
              </a:xfrm>
              <a:prstGeom prst="rect">
                <a:avLst/>
              </a:prstGeom>
              <a:blipFill>
                <a:blip r:embed="rId8"/>
                <a:stretch>
                  <a:fillRect t="-6557" r="-8750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ttore 2 27"/>
          <p:cNvCxnSpPr/>
          <p:nvPr/>
        </p:nvCxnSpPr>
        <p:spPr>
          <a:xfrm>
            <a:off x="4100575" y="809984"/>
            <a:ext cx="1196478" cy="65738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4416247" y="700370"/>
                <a:ext cx="9967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247" y="700370"/>
                <a:ext cx="99674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7465808" y="3846978"/>
                <a:ext cx="106670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+6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=+</m:t>
                    </m:r>
                  </m:oMath>
                </a14:m>
                <a:r>
                  <a:rPr lang="it-IT" dirty="0" smtClean="0"/>
                  <a:t>16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+13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=+</m:t>
                    </m:r>
                  </m:oMath>
                </a14:m>
                <a:r>
                  <a:rPr lang="it-IT" dirty="0" smtClean="0"/>
                  <a:t>16</a:t>
                </a:r>
                <a:endParaRPr lang="it-IT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808" y="3846978"/>
                <a:ext cx="1066702" cy="1107996"/>
              </a:xfrm>
              <a:prstGeom prst="rect">
                <a:avLst/>
              </a:prstGeom>
              <a:blipFill>
                <a:blip r:embed="rId10"/>
                <a:stretch>
                  <a:fillRect l="-5714" t="-7143" r="-12571" b="-120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sellaDiTesto 30"/>
          <p:cNvSpPr txBox="1"/>
          <p:nvPr/>
        </p:nvSpPr>
        <p:spPr>
          <a:xfrm>
            <a:off x="6973267" y="5509492"/>
            <a:ext cx="4257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Condizione</a:t>
            </a:r>
            <a:r>
              <a:rPr lang="en-US" dirty="0" smtClean="0">
                <a:solidFill>
                  <a:srgbClr val="00B050"/>
                </a:solidFill>
              </a:rPr>
              <a:t> di </a:t>
            </a:r>
            <a:r>
              <a:rPr lang="en-US" dirty="0" err="1" smtClean="0">
                <a:solidFill>
                  <a:srgbClr val="00B050"/>
                </a:solidFill>
              </a:rPr>
              <a:t>ottimalità</a:t>
            </a:r>
            <a:r>
              <a:rPr lang="en-US" dirty="0" smtClean="0">
                <a:solidFill>
                  <a:srgbClr val="00B050"/>
                </a:solidFill>
              </a:rPr>
              <a:t> (</a:t>
            </a:r>
            <a:r>
              <a:rPr lang="en-US" dirty="0" err="1" smtClean="0">
                <a:solidFill>
                  <a:srgbClr val="00B050"/>
                </a:solidFill>
              </a:rPr>
              <a:t>unica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err="1" smtClean="0">
                <a:solidFill>
                  <a:srgbClr val="00B050"/>
                </a:solidFill>
              </a:rPr>
              <a:t>soddisfatta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Valore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ottimo</a:t>
            </a:r>
            <a:r>
              <a:rPr lang="en-US" dirty="0" smtClean="0">
                <a:solidFill>
                  <a:srgbClr val="00B050"/>
                </a:solidFill>
              </a:rPr>
              <a:t> = 69</a:t>
            </a: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03563" y="22490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713345" y="1103745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020290" y="3334327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4077854" y="19442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3352799" y="729672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cxnSp>
        <p:nvCxnSpPr>
          <p:cNvPr id="9" name="Connettore 2 8"/>
          <p:cNvCxnSpPr>
            <a:stCxn id="4" idx="7"/>
            <a:endCxn id="5" idx="3"/>
          </p:cNvCxnSpPr>
          <p:nvPr/>
        </p:nvCxnSpPr>
        <p:spPr>
          <a:xfrm flipV="1">
            <a:off x="1371192" y="1624071"/>
            <a:ext cx="439543" cy="71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4" idx="6"/>
            <a:endCxn id="8" idx="3"/>
          </p:cNvCxnSpPr>
          <p:nvPr/>
        </p:nvCxnSpPr>
        <p:spPr>
          <a:xfrm flipV="1">
            <a:off x="1468582" y="1249998"/>
            <a:ext cx="1981607" cy="130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1468582" y="2706255"/>
            <a:ext cx="1551708" cy="77585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endCxn id="6" idx="1"/>
          </p:cNvCxnSpPr>
          <p:nvPr/>
        </p:nvCxnSpPr>
        <p:spPr>
          <a:xfrm>
            <a:off x="2207491" y="1713345"/>
            <a:ext cx="910189" cy="171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3930072" y="1339272"/>
            <a:ext cx="259026" cy="5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1070684" y="1674442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84" y="1674442"/>
                <a:ext cx="98815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/>
          <p:cNvSpPr txBox="1"/>
          <p:nvPr/>
        </p:nvSpPr>
        <p:spPr>
          <a:xfrm>
            <a:off x="130567" y="22969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b1=8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1713345" y="6397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847269" y="3461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b3=0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3006082" y="40031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4</a:t>
            </a:r>
            <a:r>
              <a:rPr lang="en-US" dirty="0" smtClean="0"/>
              <a:t>=-8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2459385" y="1489776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85" y="1489776"/>
                <a:ext cx="98815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2383961" y="2428399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61" y="2428399"/>
                <a:ext cx="99347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>
                <a:off x="1491345" y="3077421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45" y="3077421"/>
                <a:ext cx="9881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/>
          <p:cNvSpPr txBox="1"/>
          <p:nvPr/>
        </p:nvSpPr>
        <p:spPr>
          <a:xfrm>
            <a:off x="6770255" y="715511"/>
            <a:ext cx="2367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 (1,2) (1,3) (2,4) (3,5)</a:t>
            </a:r>
          </a:p>
          <a:p>
            <a:r>
              <a:rPr lang="en-US" dirty="0" smtClean="0"/>
              <a:t>N0= (3,4) (5,4)</a:t>
            </a:r>
          </a:p>
          <a:p>
            <a:r>
              <a:rPr lang="en-US" dirty="0" smtClean="0"/>
              <a:t>N1= (1,4)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6761019" y="1834519"/>
                <a:ext cx="2214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lang="it-IT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19" y="1834519"/>
                <a:ext cx="2214324" cy="276999"/>
              </a:xfrm>
              <a:prstGeom prst="rect">
                <a:avLst/>
              </a:prstGeom>
              <a:blipFill>
                <a:blip r:embed="rId7"/>
                <a:stretch>
                  <a:fillRect l="-2755" t="-28889" r="-3030" b="-5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4922980" y="3011161"/>
                <a:ext cx="69264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Costo di </a:t>
                </a:r>
                <a:r>
                  <a:rPr lang="en-US" dirty="0" err="1" smtClean="0"/>
                  <a:t>trasporto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= 15*3+5*5+2*0+3*5+3*0=85 </a:t>
                </a:r>
                <a:endParaRPr lang="it-IT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80" y="3011161"/>
                <a:ext cx="6926448" cy="646331"/>
              </a:xfrm>
              <a:prstGeom prst="rect">
                <a:avLst/>
              </a:prstGeom>
              <a:blipFill>
                <a:blip r:embed="rId8"/>
                <a:stretch>
                  <a:fillRect l="-792" t="-5660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/>
              <p:cNvSpPr txBox="1"/>
              <p:nvPr/>
            </p:nvSpPr>
            <p:spPr>
              <a:xfrm>
                <a:off x="5491223" y="4216828"/>
                <a:ext cx="633132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=15−3−5=7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=2−3−5+2=−4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=2−3−5+2+3=−1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5" name="CasellaDiTes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23" y="4216828"/>
                <a:ext cx="6331321" cy="830997"/>
              </a:xfrm>
              <a:prstGeom prst="rect">
                <a:avLst/>
              </a:prstGeom>
              <a:blipFill>
                <a:blip r:embed="rId9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6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03563" y="22490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713345" y="1103745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020290" y="3334327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077854" y="19442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352799" y="729672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cxnSp>
        <p:nvCxnSpPr>
          <p:cNvPr id="7" name="Connettore 2 6"/>
          <p:cNvCxnSpPr>
            <a:stCxn id="2" idx="7"/>
            <a:endCxn id="3" idx="3"/>
          </p:cNvCxnSpPr>
          <p:nvPr/>
        </p:nvCxnSpPr>
        <p:spPr>
          <a:xfrm flipV="1">
            <a:off x="1371192" y="1624071"/>
            <a:ext cx="439543" cy="71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2" idx="6"/>
            <a:endCxn id="6" idx="3"/>
          </p:cNvCxnSpPr>
          <p:nvPr/>
        </p:nvCxnSpPr>
        <p:spPr>
          <a:xfrm flipV="1">
            <a:off x="1468582" y="1249998"/>
            <a:ext cx="1981607" cy="130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1468582" y="2706255"/>
            <a:ext cx="1551708" cy="77585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endCxn id="4" idx="1"/>
          </p:cNvCxnSpPr>
          <p:nvPr/>
        </p:nvCxnSpPr>
        <p:spPr>
          <a:xfrm>
            <a:off x="2207491" y="1713345"/>
            <a:ext cx="910189" cy="171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3930072" y="1339272"/>
            <a:ext cx="259026" cy="5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1070684" y="1674442"/>
                <a:ext cx="1113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5+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84" y="1674442"/>
                <a:ext cx="1113190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/>
          <p:cNvSpPr txBox="1"/>
          <p:nvPr/>
        </p:nvSpPr>
        <p:spPr>
          <a:xfrm>
            <a:off x="130567" y="22969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b1=8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713345" y="6397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847269" y="3461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b3=0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06082" y="40031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4</a:t>
            </a:r>
            <a:r>
              <a:rPr lang="en-US" dirty="0" smtClean="0"/>
              <a:t>=-8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2459385" y="1489776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85" y="1489776"/>
                <a:ext cx="9881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2383961" y="2428399"/>
                <a:ext cx="1407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61" y="2428399"/>
                <a:ext cx="14070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1491345" y="3077421"/>
                <a:ext cx="1401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45" y="3077421"/>
                <a:ext cx="14017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6567055" y="1339272"/>
                <a:ext cx="646331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5" y="1339272"/>
                <a:ext cx="646331" cy="3699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5638800" y="2974109"/>
                <a:ext cx="6248185" cy="2216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it-IT" dirty="0" smtClean="0"/>
                  <a:t> può crescere fino a quando: si riduce il flusso a 0 negli archi </a:t>
                </a:r>
              </a:p>
              <a:p>
                <a:r>
                  <a:rPr lang="it-IT" dirty="0" smtClean="0"/>
                  <a:t>dove viene sottratto; si raggiunge la capacità dell’arco dove viene</a:t>
                </a:r>
              </a:p>
              <a:p>
                <a:r>
                  <a:rPr lang="en-US" dirty="0" err="1"/>
                  <a:t>s</a:t>
                </a:r>
                <a:r>
                  <a:rPr lang="en-US" dirty="0" err="1" smtClean="0"/>
                  <a:t>ommato</a:t>
                </a:r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Quindi</a:t>
                </a:r>
                <a:r>
                  <a:rPr lang="en-US" dirty="0" smtClean="0"/>
                  <a:t> qui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en-US" b="0" dirty="0" err="1" smtClean="0"/>
                  <a:t>si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azzera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flusso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sull’arco</a:t>
                </a:r>
                <a:r>
                  <a:rPr lang="en-US" b="0" dirty="0" smtClean="0"/>
                  <a:t> (1,4))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questo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r>
                  <a:rPr lang="en-US" dirty="0" smtClean="0"/>
                  <a:t> non cambia la base ma </a:t>
                </a:r>
                <a:r>
                  <a:rPr lang="en-US" dirty="0" err="1" smtClean="0"/>
                  <a:t>l’arco</a:t>
                </a:r>
                <a:r>
                  <a:rPr lang="en-US" dirty="0" smtClean="0"/>
                  <a:t> (1,4) </a:t>
                </a:r>
                <a:r>
                  <a:rPr lang="en-US" dirty="0" err="1" smtClean="0"/>
                  <a:t>passa</a:t>
                </a:r>
                <a:r>
                  <a:rPr lang="en-US" dirty="0" smtClean="0"/>
                  <a:t> da N1 a N0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4109"/>
                <a:ext cx="6248185" cy="2216569"/>
              </a:xfrm>
              <a:prstGeom prst="rect">
                <a:avLst/>
              </a:prstGeom>
              <a:blipFill>
                <a:blip r:embed="rId8"/>
                <a:stretch>
                  <a:fillRect l="-2244" t="-3581" r="-13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7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03563" y="22490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713345" y="1103745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020290" y="3334327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077854" y="19442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352799" y="729672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cxnSp>
        <p:nvCxnSpPr>
          <p:cNvPr id="7" name="Connettore 2 6"/>
          <p:cNvCxnSpPr>
            <a:stCxn id="2" idx="7"/>
            <a:endCxn id="3" idx="3"/>
          </p:cNvCxnSpPr>
          <p:nvPr/>
        </p:nvCxnSpPr>
        <p:spPr>
          <a:xfrm flipV="1">
            <a:off x="1371192" y="1624071"/>
            <a:ext cx="439543" cy="71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2" idx="6"/>
            <a:endCxn id="6" idx="3"/>
          </p:cNvCxnSpPr>
          <p:nvPr/>
        </p:nvCxnSpPr>
        <p:spPr>
          <a:xfrm flipV="1">
            <a:off x="1468582" y="1249998"/>
            <a:ext cx="1981607" cy="130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endCxn id="4" idx="1"/>
          </p:cNvCxnSpPr>
          <p:nvPr/>
        </p:nvCxnSpPr>
        <p:spPr>
          <a:xfrm>
            <a:off x="2207491" y="1713345"/>
            <a:ext cx="910189" cy="171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3930072" y="1339272"/>
            <a:ext cx="259026" cy="5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1070684" y="1674442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84" y="1674442"/>
                <a:ext cx="9881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/>
          <p:cNvSpPr txBox="1"/>
          <p:nvPr/>
        </p:nvSpPr>
        <p:spPr>
          <a:xfrm>
            <a:off x="130567" y="22969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b1=8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713345" y="6397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847269" y="3461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b3=0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06082" y="40031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4</a:t>
            </a:r>
            <a:r>
              <a:rPr lang="en-US" dirty="0" smtClean="0"/>
              <a:t>=-8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2459385" y="1489776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85" y="1489776"/>
                <a:ext cx="9881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2383961" y="2428399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61" y="2428399"/>
                <a:ext cx="993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6770255" y="715511"/>
                <a:ext cx="23679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B= (1,2) (1,3) (2,4) (3,5)</a:t>
                </a:r>
              </a:p>
              <a:p>
                <a:r>
                  <a:rPr lang="en-US" dirty="0" smtClean="0"/>
                  <a:t>N0= (3,4) (5,4) (1,4)</a:t>
                </a:r>
              </a:p>
              <a:p>
                <a:r>
                  <a:rPr lang="en-US" dirty="0" smtClean="0"/>
                  <a:t>N1=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55" y="715511"/>
                <a:ext cx="2367956" cy="923330"/>
              </a:xfrm>
              <a:prstGeom prst="rect">
                <a:avLst/>
              </a:prstGeom>
              <a:blipFill>
                <a:blip r:embed="rId6"/>
                <a:stretch>
                  <a:fillRect l="-2320" t="-3289" r="-1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6761019" y="1834519"/>
                <a:ext cx="1868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lang="it-IT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19" y="1834519"/>
                <a:ext cx="1868075" cy="276999"/>
              </a:xfrm>
              <a:prstGeom prst="rect">
                <a:avLst/>
              </a:prstGeom>
              <a:blipFill>
                <a:blip r:embed="rId7"/>
                <a:stretch>
                  <a:fillRect l="-3257" t="-28889" r="-977" b="-5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4987637" y="3025673"/>
                <a:ext cx="557684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Costo di </a:t>
                </a:r>
                <a:r>
                  <a:rPr lang="en-US" dirty="0" err="1" smtClean="0"/>
                  <a:t>trasporto</a:t>
                </a:r>
                <a:r>
                  <a:rPr lang="en-US" dirty="0" smtClean="0"/>
                  <a:t>=85+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=85+7∗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37" y="3025673"/>
                <a:ext cx="5576848" cy="369909"/>
              </a:xfrm>
              <a:prstGeom prst="rect">
                <a:avLst/>
              </a:prstGeom>
              <a:blipFill>
                <a:blip r:embed="rId8"/>
                <a:stretch>
                  <a:fillRect l="-874"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0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03563" y="22490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713345" y="1103745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020290" y="3334327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077854" y="19442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352799" y="729672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cxnSp>
        <p:nvCxnSpPr>
          <p:cNvPr id="7" name="Connettore 2 6"/>
          <p:cNvCxnSpPr>
            <a:stCxn id="2" idx="7"/>
            <a:endCxn id="3" idx="3"/>
          </p:cNvCxnSpPr>
          <p:nvPr/>
        </p:nvCxnSpPr>
        <p:spPr>
          <a:xfrm flipV="1">
            <a:off x="1371192" y="1624071"/>
            <a:ext cx="439543" cy="71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2" idx="6"/>
            <a:endCxn id="6" idx="3"/>
          </p:cNvCxnSpPr>
          <p:nvPr/>
        </p:nvCxnSpPr>
        <p:spPr>
          <a:xfrm flipV="1">
            <a:off x="1468582" y="1249998"/>
            <a:ext cx="1981607" cy="130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endCxn id="4" idx="1"/>
          </p:cNvCxnSpPr>
          <p:nvPr/>
        </p:nvCxnSpPr>
        <p:spPr>
          <a:xfrm>
            <a:off x="2207491" y="1713345"/>
            <a:ext cx="910189" cy="171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930072" y="1339272"/>
            <a:ext cx="259026" cy="5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633906" y="1702304"/>
                <a:ext cx="14343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6" y="1702304"/>
                <a:ext cx="143436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130567" y="22969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b1=8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713345" y="6397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847269" y="3461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b3=0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006082" y="40031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4</a:t>
            </a:r>
            <a:r>
              <a:rPr lang="en-US" dirty="0" smtClean="0"/>
              <a:t>=-8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2459385" y="1489776"/>
                <a:ext cx="11885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85" y="1489776"/>
                <a:ext cx="1188530" cy="646331"/>
              </a:xfrm>
              <a:prstGeom prst="rect">
                <a:avLst/>
              </a:prstGeom>
              <a:blipFill>
                <a:blip r:embed="rId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1929056" y="2457087"/>
                <a:ext cx="14402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56" y="2457087"/>
                <a:ext cx="144026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p:cxnSp>
        <p:nvCxnSpPr>
          <p:cNvPr id="22" name="Connettore 2 21"/>
          <p:cNvCxnSpPr/>
          <p:nvPr/>
        </p:nvCxnSpPr>
        <p:spPr>
          <a:xfrm flipH="1">
            <a:off x="3447541" y="1413164"/>
            <a:ext cx="237768" cy="19211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3064961" y="1944254"/>
                <a:ext cx="1036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61" y="1944254"/>
                <a:ext cx="103630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4983018" y="2937102"/>
                <a:ext cx="6650218" cy="2216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it-IT" dirty="0" smtClean="0"/>
                  <a:t> può crescere fino a quando: si riduce il flusso a 0 negli archi </a:t>
                </a:r>
              </a:p>
              <a:p>
                <a:r>
                  <a:rPr lang="it-IT" dirty="0" smtClean="0"/>
                  <a:t>dove viene sottratto; si raggiunge la capacità dell’arco dove viene</a:t>
                </a:r>
              </a:p>
              <a:p>
                <a:r>
                  <a:rPr lang="en-US" dirty="0" err="1"/>
                  <a:t>s</a:t>
                </a:r>
                <a:r>
                  <a:rPr lang="en-US" dirty="0" err="1" smtClean="0"/>
                  <a:t>ommato</a:t>
                </a:r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Quindi</a:t>
                </a:r>
                <a:r>
                  <a:rPr lang="en-US" dirty="0" smtClean="0"/>
                  <a:t> qui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en-US" b="0" dirty="0" err="1" smtClean="0"/>
                  <a:t>il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flusso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sull’arco</a:t>
                </a:r>
                <a:r>
                  <a:rPr lang="en-US" b="0" dirty="0" smtClean="0"/>
                  <a:t> (3,4) </a:t>
                </a:r>
                <a:r>
                  <a:rPr lang="en-US" b="0" dirty="0" err="1" smtClean="0"/>
                  <a:t>raggiunge</a:t>
                </a:r>
                <a:r>
                  <a:rPr lang="en-US" b="0" dirty="0" smtClean="0"/>
                  <a:t> la </a:t>
                </a:r>
                <a:r>
                  <a:rPr lang="en-US" b="0" dirty="0" err="1" smtClean="0"/>
                  <a:t>capacità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dell’arco</a:t>
                </a:r>
                <a:r>
                  <a:rPr lang="en-US" b="0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questo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r>
                  <a:rPr lang="en-US" dirty="0" smtClean="0"/>
                  <a:t> non cambia la base ma </a:t>
                </a:r>
                <a:r>
                  <a:rPr lang="en-US" dirty="0" err="1" smtClean="0"/>
                  <a:t>l’arco</a:t>
                </a:r>
                <a:r>
                  <a:rPr lang="en-US" dirty="0" smtClean="0"/>
                  <a:t> (3,4) </a:t>
                </a:r>
                <a:r>
                  <a:rPr lang="en-US" dirty="0" err="1" smtClean="0"/>
                  <a:t>passa</a:t>
                </a:r>
                <a:r>
                  <a:rPr lang="en-US" dirty="0" smtClean="0"/>
                  <a:t> da N0 a N1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018" y="2937102"/>
                <a:ext cx="6650218" cy="2216569"/>
              </a:xfrm>
              <a:prstGeom prst="rect">
                <a:avLst/>
              </a:prstGeom>
              <a:blipFill>
                <a:blip r:embed="rId7"/>
                <a:stretch>
                  <a:fillRect l="-2108" t="-3581" r="-1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5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03563" y="22490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713345" y="1103745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020290" y="3334327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077854" y="19442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352799" y="729672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cxnSp>
        <p:nvCxnSpPr>
          <p:cNvPr id="7" name="Connettore 2 6"/>
          <p:cNvCxnSpPr>
            <a:stCxn id="2" idx="7"/>
            <a:endCxn id="3" idx="3"/>
          </p:cNvCxnSpPr>
          <p:nvPr/>
        </p:nvCxnSpPr>
        <p:spPr>
          <a:xfrm flipV="1">
            <a:off x="1371192" y="1624071"/>
            <a:ext cx="439543" cy="71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2" idx="6"/>
            <a:endCxn id="6" idx="3"/>
          </p:cNvCxnSpPr>
          <p:nvPr/>
        </p:nvCxnSpPr>
        <p:spPr>
          <a:xfrm flipV="1">
            <a:off x="1468582" y="1249998"/>
            <a:ext cx="1981607" cy="130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endCxn id="4" idx="1"/>
          </p:cNvCxnSpPr>
          <p:nvPr/>
        </p:nvCxnSpPr>
        <p:spPr>
          <a:xfrm>
            <a:off x="2207491" y="1713345"/>
            <a:ext cx="910189" cy="171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930072" y="1339272"/>
            <a:ext cx="259026" cy="5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070684" y="1674442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84" y="1674442"/>
                <a:ext cx="9881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130567" y="22969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b1=8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713345" y="6397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847269" y="3461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b3=0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006082" y="40031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4</a:t>
            </a:r>
            <a:r>
              <a:rPr lang="en-US" dirty="0" smtClean="0"/>
              <a:t>=-8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2459385" y="1489776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85" y="1489776"/>
                <a:ext cx="9881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2996674" y="1995941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74" y="1995941"/>
                <a:ext cx="993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6770255" y="715511"/>
                <a:ext cx="23679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B= (1,2) (1,3) (2,4) (3,5)</a:t>
                </a:r>
              </a:p>
              <a:p>
                <a:r>
                  <a:rPr lang="en-US" dirty="0" smtClean="0"/>
                  <a:t>N0= (5,4) (1,4)</a:t>
                </a:r>
              </a:p>
              <a:p>
                <a:r>
                  <a:rPr lang="en-US" dirty="0" smtClean="0"/>
                  <a:t>N1=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55" y="715511"/>
                <a:ext cx="2367956" cy="923330"/>
              </a:xfrm>
              <a:prstGeom prst="rect">
                <a:avLst/>
              </a:prstGeom>
              <a:blipFill>
                <a:blip r:embed="rId6"/>
                <a:stretch>
                  <a:fillRect l="-2320" t="-3289" r="-1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6761019" y="1834519"/>
                <a:ext cx="2214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lang="it-IT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2,    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19" y="1834519"/>
                <a:ext cx="2214324" cy="276999"/>
              </a:xfrm>
              <a:prstGeom prst="rect">
                <a:avLst/>
              </a:prstGeom>
              <a:blipFill>
                <a:blip r:embed="rId7"/>
                <a:stretch>
                  <a:fillRect l="-2755" t="-28889" r="-3030" b="-5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4987637" y="3025673"/>
                <a:ext cx="5217454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Costo di </a:t>
                </a:r>
                <a:r>
                  <a:rPr lang="en-US" dirty="0" err="1" smtClean="0"/>
                  <a:t>trasporto</a:t>
                </a:r>
                <a:r>
                  <a:rPr lang="en-US" dirty="0" smtClean="0"/>
                  <a:t>=64+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=64−4∗2=56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37" y="3025673"/>
                <a:ext cx="5217454" cy="369909"/>
              </a:xfrm>
              <a:prstGeom prst="rect">
                <a:avLst/>
              </a:prstGeom>
              <a:blipFill>
                <a:blip r:embed="rId8"/>
                <a:stretch>
                  <a:fillRect l="-935"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/>
          <p:cNvCxnSpPr/>
          <p:nvPr/>
        </p:nvCxnSpPr>
        <p:spPr>
          <a:xfrm flipH="1">
            <a:off x="3377438" y="1422400"/>
            <a:ext cx="307871" cy="183803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2241763" y="2480850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63" y="2480850"/>
                <a:ext cx="993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7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03563" y="22490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713345" y="1103745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020290" y="3334327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077854" y="19442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352799" y="729672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cxnSp>
        <p:nvCxnSpPr>
          <p:cNvPr id="7" name="Connettore 2 6"/>
          <p:cNvCxnSpPr>
            <a:stCxn id="2" idx="7"/>
            <a:endCxn id="3" idx="3"/>
          </p:cNvCxnSpPr>
          <p:nvPr/>
        </p:nvCxnSpPr>
        <p:spPr>
          <a:xfrm flipV="1">
            <a:off x="1371192" y="1624071"/>
            <a:ext cx="439543" cy="71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2" idx="6"/>
            <a:endCxn id="6" idx="3"/>
          </p:cNvCxnSpPr>
          <p:nvPr/>
        </p:nvCxnSpPr>
        <p:spPr>
          <a:xfrm flipV="1">
            <a:off x="1468582" y="1249998"/>
            <a:ext cx="1981607" cy="130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endCxn id="4" idx="1"/>
          </p:cNvCxnSpPr>
          <p:nvPr/>
        </p:nvCxnSpPr>
        <p:spPr>
          <a:xfrm>
            <a:off x="2207491" y="1713345"/>
            <a:ext cx="910189" cy="171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930072" y="1339272"/>
            <a:ext cx="259026" cy="5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633906" y="1702304"/>
                <a:ext cx="11436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it-IT" dirty="0" smtClean="0"/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6" y="1702304"/>
                <a:ext cx="1143646" cy="923330"/>
              </a:xfrm>
              <a:prstGeom prst="rect">
                <a:avLst/>
              </a:prstGeom>
              <a:blipFill>
                <a:blip r:embed="rId2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130567" y="22969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b1=8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713345" y="6397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847269" y="3461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b3=0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006082" y="40031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4</a:t>
            </a:r>
            <a:r>
              <a:rPr lang="en-US" dirty="0" smtClean="0"/>
              <a:t>=-8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4077853" y="1285934"/>
                <a:ext cx="10338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53" y="1285934"/>
                <a:ext cx="103387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2459385" y="1489776"/>
                <a:ext cx="143436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85" y="1489776"/>
                <a:ext cx="143436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1929056" y="2457087"/>
                <a:ext cx="144026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56" y="2457087"/>
                <a:ext cx="1440266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p:cxnSp>
        <p:nvCxnSpPr>
          <p:cNvPr id="21" name="Connettore 2 20"/>
          <p:cNvCxnSpPr/>
          <p:nvPr/>
        </p:nvCxnSpPr>
        <p:spPr>
          <a:xfrm flipH="1">
            <a:off x="3447541" y="1413164"/>
            <a:ext cx="237768" cy="192116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3064961" y="1944254"/>
                <a:ext cx="10026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61" y="1944254"/>
                <a:ext cx="100264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5246253" y="4003138"/>
                <a:ext cx="6704592" cy="2493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it-IT" dirty="0" smtClean="0"/>
                  <a:t> può crescere fino a quando: si riduce il flusso a 0 negli archi </a:t>
                </a:r>
              </a:p>
              <a:p>
                <a:r>
                  <a:rPr lang="it-IT" dirty="0" smtClean="0"/>
                  <a:t>dove viene sottratto; si raggiunge la capacità dell’arco dove viene</a:t>
                </a:r>
              </a:p>
              <a:p>
                <a:r>
                  <a:rPr lang="en-US" dirty="0" err="1"/>
                  <a:t>s</a:t>
                </a:r>
                <a:r>
                  <a:rPr lang="en-US" dirty="0" err="1" smtClean="0"/>
                  <a:t>ommato</a:t>
                </a:r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Quindi</a:t>
                </a:r>
                <a:r>
                  <a:rPr lang="en-US" dirty="0" smtClean="0"/>
                  <a:t> qui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en-US" b="0" dirty="0" err="1" smtClean="0"/>
                  <a:t>il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flusso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sull’arco</a:t>
                </a:r>
                <a:r>
                  <a:rPr lang="en-US" b="0" dirty="0" smtClean="0"/>
                  <a:t> (1,3) </a:t>
                </a:r>
                <a:r>
                  <a:rPr lang="en-US" b="0" dirty="0" err="1" smtClean="0"/>
                  <a:t>raggiunge</a:t>
                </a:r>
                <a:r>
                  <a:rPr lang="en-US" b="0" dirty="0" smtClean="0"/>
                  <a:t> la </a:t>
                </a:r>
                <a:r>
                  <a:rPr lang="en-US" b="0" dirty="0" err="1" smtClean="0"/>
                  <a:t>capacità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dell’arco</a:t>
                </a:r>
                <a:r>
                  <a:rPr lang="en-US" b="0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questo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r>
                  <a:rPr lang="en-US" dirty="0" smtClean="0"/>
                  <a:t> cambia la base: </a:t>
                </a:r>
                <a:r>
                  <a:rPr lang="en-US" dirty="0" err="1" smtClean="0"/>
                  <a:t>esce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l’arco</a:t>
                </a:r>
                <a:r>
                  <a:rPr lang="en-US" dirty="0" smtClean="0"/>
                  <a:t> (1,3) </a:t>
                </a:r>
                <a:r>
                  <a:rPr lang="en-US" dirty="0" err="1" smtClean="0"/>
                  <a:t>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passa</a:t>
                </a:r>
                <a:r>
                  <a:rPr lang="en-US" dirty="0" smtClean="0"/>
                  <a:t> in N1 </a:t>
                </a:r>
                <a:r>
                  <a:rPr lang="en-US" dirty="0" err="1" smtClean="0"/>
                  <a:t>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entra</a:t>
                </a:r>
                <a:endParaRPr lang="en-US" dirty="0" smtClean="0"/>
              </a:p>
              <a:p>
                <a:r>
                  <a:rPr lang="en-US" dirty="0" err="1" smtClean="0"/>
                  <a:t>l’arco</a:t>
                </a:r>
                <a:r>
                  <a:rPr lang="en-US" dirty="0" smtClean="0"/>
                  <a:t> (5,4) 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253" y="4003138"/>
                <a:ext cx="6704592" cy="2493568"/>
              </a:xfrm>
              <a:prstGeom prst="rect">
                <a:avLst/>
              </a:prstGeom>
              <a:blipFill>
                <a:blip r:embed="rId7"/>
                <a:stretch>
                  <a:fillRect l="-2184" t="-3178" r="-12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/>
          <p:cNvCxnSpPr>
            <a:endCxn id="4" idx="7"/>
          </p:cNvCxnSpPr>
          <p:nvPr/>
        </p:nvCxnSpPr>
        <p:spPr>
          <a:xfrm flipH="1">
            <a:off x="3587919" y="2590585"/>
            <a:ext cx="601179" cy="83301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3520154" y="2658390"/>
                <a:ext cx="1049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154" y="2658390"/>
                <a:ext cx="104990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0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03563" y="22490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713345" y="1103745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020290" y="3334327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077854" y="19442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352799" y="729672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cxnSp>
        <p:nvCxnSpPr>
          <p:cNvPr id="7" name="Connettore 2 6"/>
          <p:cNvCxnSpPr>
            <a:stCxn id="2" idx="7"/>
            <a:endCxn id="3" idx="3"/>
          </p:cNvCxnSpPr>
          <p:nvPr/>
        </p:nvCxnSpPr>
        <p:spPr>
          <a:xfrm flipV="1">
            <a:off x="1371192" y="1624071"/>
            <a:ext cx="439543" cy="71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2" idx="6"/>
            <a:endCxn id="6" idx="3"/>
          </p:cNvCxnSpPr>
          <p:nvPr/>
        </p:nvCxnSpPr>
        <p:spPr>
          <a:xfrm flipV="1">
            <a:off x="1468582" y="1249998"/>
            <a:ext cx="1981607" cy="130385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endCxn id="4" idx="1"/>
          </p:cNvCxnSpPr>
          <p:nvPr/>
        </p:nvCxnSpPr>
        <p:spPr>
          <a:xfrm>
            <a:off x="2207491" y="1713345"/>
            <a:ext cx="910189" cy="171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930072" y="1339272"/>
            <a:ext cx="259026" cy="5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070684" y="1674442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84" y="1674442"/>
                <a:ext cx="9881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130567" y="22969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b1=8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713345" y="6397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847269" y="3461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b3=0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006082" y="40031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4</a:t>
            </a:r>
            <a:r>
              <a:rPr lang="en-US" dirty="0" smtClean="0"/>
              <a:t>=-8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53" y="1285934"/>
                <a:ext cx="993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2459385" y="1489776"/>
                <a:ext cx="988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85" y="1489776"/>
                <a:ext cx="9881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2996674" y="1995941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74" y="1995941"/>
                <a:ext cx="993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6770255" y="715511"/>
                <a:ext cx="23679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B= (1,2) (5,4) (2,4) (3,5)</a:t>
                </a:r>
              </a:p>
              <a:p>
                <a:r>
                  <a:rPr lang="en-US" dirty="0" smtClean="0"/>
                  <a:t>N0=  (1,4)</a:t>
                </a:r>
              </a:p>
              <a:p>
                <a:r>
                  <a:rPr lang="en-US" dirty="0" smtClean="0"/>
                  <a:t>N1=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it-IT" dirty="0" smtClean="0"/>
                  <a:t> (1,3)</a:t>
                </a:r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55" y="715511"/>
                <a:ext cx="2367956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2320" t="-3289" r="-1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6761019" y="1834519"/>
                <a:ext cx="2603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lang="it-IT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2,    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 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19" y="1834519"/>
                <a:ext cx="26033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342" t="-28889" r="-2342" b="-5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4987637" y="3025673"/>
                <a:ext cx="5217454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Costo di </a:t>
                </a:r>
                <a:r>
                  <a:rPr lang="en-US" dirty="0" err="1" smtClean="0"/>
                  <a:t>trasporto</a:t>
                </a:r>
                <a:r>
                  <a:rPr lang="en-US" dirty="0" smtClean="0"/>
                  <a:t>=56+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=56−1∗5=51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37" y="3025673"/>
                <a:ext cx="5217454" cy="369909"/>
              </a:xfrm>
              <a:prstGeom prst="rect">
                <a:avLst/>
              </a:prstGeom>
              <a:blipFill>
                <a:blip r:embed="rId8"/>
                <a:stretch>
                  <a:fillRect l="-935"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2 23"/>
          <p:cNvCxnSpPr/>
          <p:nvPr/>
        </p:nvCxnSpPr>
        <p:spPr>
          <a:xfrm flipH="1">
            <a:off x="3377438" y="1422400"/>
            <a:ext cx="307871" cy="183803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2241763" y="2480850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63" y="2480850"/>
                <a:ext cx="993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/>
          <p:cNvCxnSpPr>
            <a:endCxn id="4" idx="7"/>
          </p:cNvCxnSpPr>
          <p:nvPr/>
        </p:nvCxnSpPr>
        <p:spPr>
          <a:xfrm flipH="1">
            <a:off x="3587919" y="2553854"/>
            <a:ext cx="601179" cy="86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3509741" y="2725613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741" y="2725613"/>
                <a:ext cx="993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5491223" y="4216828"/>
                <a:ext cx="633132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=15−3−5=7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=2−2−3=−3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=2+3+2−3−5=−1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23" y="4216828"/>
                <a:ext cx="6331321" cy="830997"/>
              </a:xfrm>
              <a:prstGeom prst="rect">
                <a:avLst/>
              </a:prstGeom>
              <a:blipFill>
                <a:blip r:embed="rId11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/>
          <p:cNvSpPr txBox="1"/>
          <p:nvPr/>
        </p:nvSpPr>
        <p:spPr>
          <a:xfrm>
            <a:off x="5772727" y="5320146"/>
            <a:ext cx="427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Condizione</a:t>
            </a:r>
            <a:r>
              <a:rPr lang="en-US" dirty="0" smtClean="0"/>
              <a:t> di </a:t>
            </a:r>
            <a:r>
              <a:rPr lang="en-US" dirty="0" err="1" smtClean="0"/>
              <a:t>ottimalità</a:t>
            </a:r>
            <a:r>
              <a:rPr lang="en-US" dirty="0" smtClean="0"/>
              <a:t> (</a:t>
            </a:r>
            <a:r>
              <a:rPr lang="en-US" dirty="0" err="1" smtClean="0"/>
              <a:t>unica</a:t>
            </a:r>
            <a:r>
              <a:rPr lang="en-US" dirty="0" smtClean="0"/>
              <a:t>) </a:t>
            </a:r>
            <a:r>
              <a:rPr lang="en-US" dirty="0" err="1" smtClean="0"/>
              <a:t>soddisfatta</a:t>
            </a:r>
            <a:r>
              <a:rPr lang="en-US" dirty="0" smtClean="0"/>
              <a:t>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1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646545" y="9005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5029200" y="35698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66109" y="45950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89528" y="30249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5297053" y="1237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172690" y="1985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 flipH="1">
            <a:off x="1653309" y="900546"/>
            <a:ext cx="1519381" cy="33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1403928" y="1112983"/>
            <a:ext cx="1976581" cy="203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4087090" y="900546"/>
            <a:ext cx="1209963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1653309" y="1537857"/>
            <a:ext cx="3565236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1403928" y="1814946"/>
            <a:ext cx="1293090" cy="27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1639453" y="1694872"/>
            <a:ext cx="3389747" cy="209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1496292" y="2027383"/>
            <a:ext cx="3800761" cy="149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V="1">
            <a:off x="3454401" y="4253346"/>
            <a:ext cx="1574799" cy="68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V="1">
            <a:off x="5551055" y="2212109"/>
            <a:ext cx="203198" cy="125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2201106" y="89599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2/11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4366762" y="9560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6/4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2938452" y="10668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713289" y="153785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10/8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319561" y="21473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21/1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5318108" y="274332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15/7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3929054" y="439772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2/10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2172377" y="38615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3/9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3929055" y="30943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18/5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100575" y="3026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b1=11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408419" y="259086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b4=-1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869660" y="63731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2513852" y="55464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367768" y="451439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b6=-8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6246786" y="172945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b3=-2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95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646</Words>
  <Application>Microsoft Office PowerPoint</Application>
  <PresentationFormat>Widescreen</PresentationFormat>
  <Paragraphs>344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LOCATELLI</dc:creator>
  <cp:lastModifiedBy>Desiree</cp:lastModifiedBy>
  <cp:revision>29</cp:revision>
  <dcterms:created xsi:type="dcterms:W3CDTF">2020-03-17T13:21:21Z</dcterms:created>
  <dcterms:modified xsi:type="dcterms:W3CDTF">2020-03-24T11:35:40Z</dcterms:modified>
</cp:coreProperties>
</file>