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5" r:id="rId6"/>
    <p:sldId id="261" r:id="rId7"/>
    <p:sldId id="264" r:id="rId8"/>
    <p:sldId id="262" r:id="rId9"/>
    <p:sldId id="263" r:id="rId10"/>
    <p:sldId id="266" r:id="rId11"/>
    <p:sldId id="270" r:id="rId12"/>
    <p:sldId id="267" r:id="rId13"/>
    <p:sldId id="268" r:id="rId14"/>
    <p:sldId id="269" r:id="rId15"/>
    <p:sldId id="271" r:id="rId16"/>
    <p:sldId id="272" r:id="rId17"/>
    <p:sldId id="279" r:id="rId18"/>
    <p:sldId id="273" r:id="rId19"/>
    <p:sldId id="274" r:id="rId20"/>
    <p:sldId id="276" r:id="rId21"/>
    <p:sldId id="275" r:id="rId22"/>
    <p:sldId id="277" r:id="rId23"/>
    <p:sldId id="278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BA7A8-99D0-40D3-800E-890A5972B457}" type="datetimeFigureOut">
              <a:rPr lang="it-IT" smtClean="0"/>
              <a:t>06/04/2020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5945C-2D85-4D42-B58D-0939B33B03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0283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5945C-2D85-4D42-B58D-0939B33B03F3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285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FFC3-D95D-44AC-A808-FF05279BB2D3}" type="datetimeFigureOut">
              <a:rPr lang="it-IT" smtClean="0"/>
              <a:t>06/04/2020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E470-2E50-4F1B-8BED-21F1ABF9B3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271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FFC3-D95D-44AC-A808-FF05279BB2D3}" type="datetimeFigureOut">
              <a:rPr lang="it-IT" smtClean="0"/>
              <a:t>06/04/2020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E470-2E50-4F1B-8BED-21F1ABF9B3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702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FFC3-D95D-44AC-A808-FF05279BB2D3}" type="datetimeFigureOut">
              <a:rPr lang="it-IT" smtClean="0"/>
              <a:t>06/04/2020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E470-2E50-4F1B-8BED-21F1ABF9B3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448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FFC3-D95D-44AC-A808-FF05279BB2D3}" type="datetimeFigureOut">
              <a:rPr lang="it-IT" smtClean="0"/>
              <a:t>06/04/2020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E470-2E50-4F1B-8BED-21F1ABF9B3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45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FFC3-D95D-44AC-A808-FF05279BB2D3}" type="datetimeFigureOut">
              <a:rPr lang="it-IT" smtClean="0"/>
              <a:t>06/04/2020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E470-2E50-4F1B-8BED-21F1ABF9B3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19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FFC3-D95D-44AC-A808-FF05279BB2D3}" type="datetimeFigureOut">
              <a:rPr lang="it-IT" smtClean="0"/>
              <a:t>06/04/2020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E470-2E50-4F1B-8BED-21F1ABF9B3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386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FFC3-D95D-44AC-A808-FF05279BB2D3}" type="datetimeFigureOut">
              <a:rPr lang="it-IT" smtClean="0"/>
              <a:t>06/04/2020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E470-2E50-4F1B-8BED-21F1ABF9B3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215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FFC3-D95D-44AC-A808-FF05279BB2D3}" type="datetimeFigureOut">
              <a:rPr lang="it-IT" smtClean="0"/>
              <a:t>06/04/2020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E470-2E50-4F1B-8BED-21F1ABF9B3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955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FFC3-D95D-44AC-A808-FF05279BB2D3}" type="datetimeFigureOut">
              <a:rPr lang="it-IT" smtClean="0"/>
              <a:t>06/04/2020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E470-2E50-4F1B-8BED-21F1ABF9B3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182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FFC3-D95D-44AC-A808-FF05279BB2D3}" type="datetimeFigureOut">
              <a:rPr lang="it-IT" smtClean="0"/>
              <a:t>06/04/2020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E470-2E50-4F1B-8BED-21F1ABF9B3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338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FFC3-D95D-44AC-A808-FF05279BB2D3}" type="datetimeFigureOut">
              <a:rPr lang="it-IT" smtClean="0"/>
              <a:t>06/04/2020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E470-2E50-4F1B-8BED-21F1ABF9B3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7463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FFFC3-D95D-44AC-A808-FF05279BB2D3}" type="datetimeFigureOut">
              <a:rPr lang="it-IT" smtClean="0"/>
              <a:t>06/04/2020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DE470-2E50-4F1B-8BED-21F1ABF9B3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665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0.png"/><Relationship Id="rId7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2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80.png"/><Relationship Id="rId7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40.pn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1.png"/><Relationship Id="rId7" Type="http://schemas.openxmlformats.org/officeDocument/2006/relationships/image" Target="../media/image39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30.png"/><Relationship Id="rId10" Type="http://schemas.openxmlformats.org/officeDocument/2006/relationships/image" Target="../media/image42.png"/><Relationship Id="rId4" Type="http://schemas.openxmlformats.org/officeDocument/2006/relationships/image" Target="../media/image22.png"/><Relationship Id="rId9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4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390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0.png"/><Relationship Id="rId7" Type="http://schemas.openxmlformats.org/officeDocument/2006/relationships/image" Target="../media/image51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1635617" y="287198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7416085" y="27152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5623775" y="420709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5479961" y="107109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3159617" y="424358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3159617" y="107109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cxnSp>
        <p:nvCxnSpPr>
          <p:cNvPr id="9" name="Connettore 2 8"/>
          <p:cNvCxnSpPr>
            <a:endCxn id="7" idx="3"/>
          </p:cNvCxnSpPr>
          <p:nvPr/>
        </p:nvCxnSpPr>
        <p:spPr>
          <a:xfrm flipV="1">
            <a:off x="2382592" y="1851582"/>
            <a:ext cx="910936" cy="1020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2550017" y="3629696"/>
            <a:ext cx="850006" cy="61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stCxn id="7" idx="6"/>
          </p:cNvCxnSpPr>
          <p:nvPr/>
        </p:nvCxnSpPr>
        <p:spPr>
          <a:xfrm>
            <a:off x="4074017" y="1528293"/>
            <a:ext cx="140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endCxn id="4" idx="1"/>
          </p:cNvCxnSpPr>
          <p:nvPr/>
        </p:nvCxnSpPr>
        <p:spPr>
          <a:xfrm>
            <a:off x="4074017" y="1851582"/>
            <a:ext cx="1683669" cy="248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6" idx="7"/>
          </p:cNvCxnSpPr>
          <p:nvPr/>
        </p:nvCxnSpPr>
        <p:spPr>
          <a:xfrm flipV="1">
            <a:off x="3940106" y="1985493"/>
            <a:ext cx="1683669" cy="239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6" idx="6"/>
          </p:cNvCxnSpPr>
          <p:nvPr/>
        </p:nvCxnSpPr>
        <p:spPr>
          <a:xfrm flipV="1">
            <a:off x="4074017" y="4664298"/>
            <a:ext cx="1524000" cy="36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>
            <a:off x="6394361" y="1815092"/>
            <a:ext cx="1114022" cy="97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endCxn id="3" idx="3"/>
          </p:cNvCxnSpPr>
          <p:nvPr/>
        </p:nvCxnSpPr>
        <p:spPr>
          <a:xfrm flipV="1">
            <a:off x="6538175" y="3495785"/>
            <a:ext cx="1011821" cy="88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2704563" y="2176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2838060" y="3782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4639509" y="1364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27" name="CasellaDiTesto 26"/>
          <p:cNvSpPr txBox="1"/>
          <p:nvPr/>
        </p:nvSpPr>
        <p:spPr>
          <a:xfrm>
            <a:off x="4245495" y="2117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4351641" y="3311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4837574" y="44664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30" name="CasellaDiTesto 29"/>
          <p:cNvSpPr txBox="1"/>
          <p:nvPr/>
        </p:nvSpPr>
        <p:spPr>
          <a:xfrm>
            <a:off x="6663154" y="1991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31" name="CasellaDiTesto 30"/>
          <p:cNvSpPr txBox="1"/>
          <p:nvPr/>
        </p:nvSpPr>
        <p:spPr>
          <a:xfrm>
            <a:off x="6893242" y="36988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3844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226990" y="21567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4500629" y="21567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294049" y="354556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2294049" y="89037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cxnSp>
        <p:nvCxnSpPr>
          <p:cNvPr id="6" name="Connettore 2 5"/>
          <p:cNvCxnSpPr/>
          <p:nvPr/>
        </p:nvCxnSpPr>
        <p:spPr>
          <a:xfrm flipV="1">
            <a:off x="1141390" y="1605152"/>
            <a:ext cx="1152659" cy="77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/>
          <p:nvPr/>
        </p:nvCxnSpPr>
        <p:spPr>
          <a:xfrm>
            <a:off x="1141390" y="3071197"/>
            <a:ext cx="1152659" cy="69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>
            <a:off x="2751249" y="1991518"/>
            <a:ext cx="0" cy="1554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>
            <a:off x="3208449" y="1605152"/>
            <a:ext cx="1292180" cy="77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>
            <a:stCxn id="4" idx="6"/>
          </p:cNvCxnSpPr>
          <p:nvPr/>
        </p:nvCxnSpPr>
        <p:spPr>
          <a:xfrm flipV="1">
            <a:off x="3208449" y="2972459"/>
            <a:ext cx="1292180" cy="1030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1612921" y="143544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  <a:r>
              <a:rPr lang="it-IT" dirty="0" smtClean="0"/>
              <a:t>/2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3854539" y="154518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1/2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3854539" y="358413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  <a:r>
              <a:rPr lang="it-IT" dirty="0" smtClean="0"/>
              <a:t>/2</a:t>
            </a:r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1416034" y="348761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1/2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2242776" y="246467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  <a:r>
              <a:rPr lang="it-IT" dirty="0" smtClean="0"/>
              <a:t>/1</a:t>
            </a:r>
            <a:endParaRPr lang="it-IT" dirty="0"/>
          </a:p>
        </p:txBody>
      </p:sp>
      <p:sp>
        <p:nvSpPr>
          <p:cNvPr id="16" name="Ovale 15"/>
          <p:cNvSpPr/>
          <p:nvPr/>
        </p:nvSpPr>
        <p:spPr>
          <a:xfrm>
            <a:off x="6191274" y="21567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</a:t>
            </a:r>
            <a:endParaRPr lang="it-IT" dirty="0"/>
          </a:p>
        </p:txBody>
      </p:sp>
      <p:sp>
        <p:nvSpPr>
          <p:cNvPr id="17" name="Ovale 16"/>
          <p:cNvSpPr/>
          <p:nvPr/>
        </p:nvSpPr>
        <p:spPr>
          <a:xfrm>
            <a:off x="10464913" y="21567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</a:t>
            </a:r>
            <a:endParaRPr lang="it-IT" dirty="0"/>
          </a:p>
        </p:txBody>
      </p:sp>
      <p:sp>
        <p:nvSpPr>
          <p:cNvPr id="18" name="Ovale 17"/>
          <p:cNvSpPr/>
          <p:nvPr/>
        </p:nvSpPr>
        <p:spPr>
          <a:xfrm>
            <a:off x="8258333" y="354556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19" name="Ovale 18"/>
          <p:cNvSpPr/>
          <p:nvPr/>
        </p:nvSpPr>
        <p:spPr>
          <a:xfrm>
            <a:off x="8258333" y="89037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cxnSp>
        <p:nvCxnSpPr>
          <p:cNvPr id="21" name="Connettore 2 20"/>
          <p:cNvCxnSpPr/>
          <p:nvPr/>
        </p:nvCxnSpPr>
        <p:spPr>
          <a:xfrm>
            <a:off x="7105674" y="3071197"/>
            <a:ext cx="1152659" cy="69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>
            <a:off x="9172733" y="1605152"/>
            <a:ext cx="1292180" cy="77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>
            <a:stCxn id="19" idx="2"/>
          </p:cNvCxnSpPr>
          <p:nvPr/>
        </p:nvCxnSpPr>
        <p:spPr>
          <a:xfrm flipH="1">
            <a:off x="6928834" y="1347575"/>
            <a:ext cx="1329499" cy="809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H="1" flipV="1">
            <a:off x="9285668" y="1347575"/>
            <a:ext cx="1326524" cy="809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endCxn id="18" idx="7"/>
          </p:cNvCxnSpPr>
          <p:nvPr/>
        </p:nvCxnSpPr>
        <p:spPr>
          <a:xfrm flipH="1">
            <a:off x="9038822" y="2834011"/>
            <a:ext cx="1426091" cy="845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Connettore 2 36"/>
          <p:cNvCxnSpPr/>
          <p:nvPr/>
        </p:nvCxnSpPr>
        <p:spPr>
          <a:xfrm flipH="1" flipV="1">
            <a:off x="6849829" y="3114248"/>
            <a:ext cx="1381259" cy="10044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5847008" y="4945487"/>
            <a:ext cx="1067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E=S,2,1,D</a:t>
            </a:r>
          </a:p>
          <a:p>
            <a:r>
              <a:rPr lang="it-IT" dirty="0" smtClean="0"/>
              <a:t>R=S,2,1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/>
              <p:cNvSpPr txBox="1"/>
              <p:nvPr/>
            </p:nvSpPr>
            <p:spPr>
              <a:xfrm>
                <a:off x="5640946" y="2975019"/>
                <a:ext cx="653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,∞)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CasellaDiTes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946" y="2975019"/>
                <a:ext cx="65370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037" t="-2222" r="-12037" b="-3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ttore 2 40"/>
          <p:cNvCxnSpPr>
            <a:endCxn id="19" idx="4"/>
          </p:cNvCxnSpPr>
          <p:nvPr/>
        </p:nvCxnSpPr>
        <p:spPr>
          <a:xfrm flipV="1">
            <a:off x="8715533" y="1804775"/>
            <a:ext cx="0" cy="1615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sellaDiTesto 55"/>
              <p:cNvSpPr txBox="1"/>
              <p:nvPr/>
            </p:nvSpPr>
            <p:spPr>
              <a:xfrm>
                <a:off x="8388680" y="4637985"/>
                <a:ext cx="1848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∞,2−1</m:t>
                              </m:r>
                            </m:e>
                          </m:d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6" name="CasellaDiTes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680" y="4637985"/>
                <a:ext cx="184877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960" t="-2222" r="-4290" b="-3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56"/>
              <p:cNvSpPr txBox="1"/>
              <p:nvPr/>
            </p:nvSpPr>
            <p:spPr>
              <a:xfrm>
                <a:off x="8098231" y="501113"/>
                <a:ext cx="13409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(2,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7" name="CasellaDiTes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231" y="501113"/>
                <a:ext cx="134094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909" t="-2174" r="-6364" b="-326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/>
              <p:cNvSpPr txBox="1"/>
              <p:nvPr/>
            </p:nvSpPr>
            <p:spPr>
              <a:xfrm>
                <a:off x="10052648" y="3294918"/>
                <a:ext cx="17449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(1,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,2−1</m:t>
                              </m:r>
                            </m:e>
                          </m:d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8" name="CasellaDiTes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2648" y="3294918"/>
                <a:ext cx="174490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196" t="-4444" r="-4895" b="-3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58"/>
              <p:cNvSpPr txBox="1"/>
              <p:nvPr/>
            </p:nvSpPr>
            <p:spPr>
              <a:xfrm>
                <a:off x="8388680" y="5769735"/>
                <a:ext cx="2505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S</a:t>
                </a:r>
                <a:r>
                  <a:rPr lang="it-IT" dirty="0" smtClean="0">
                    <a:sym typeface="Wingdings" panose="05000000000000000000" pitchFamily="2" charset="2"/>
                  </a:rPr>
                  <a:t>21D    con 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=1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9" name="CasellaDiTes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680" y="5769735"/>
                <a:ext cx="250549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946" t="-9836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89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1824506" y="292994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</a:t>
            </a:r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422854" y="461493"/>
            <a:ext cx="3917326" cy="602946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6233374" y="461492"/>
            <a:ext cx="4368087" cy="602946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/>
          <p:cNvSpPr/>
          <p:nvPr/>
        </p:nvSpPr>
        <p:spPr>
          <a:xfrm>
            <a:off x="8654603" y="27947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</a:t>
            </a:r>
            <a:endParaRPr lang="it-IT" dirty="0"/>
          </a:p>
        </p:txBody>
      </p:sp>
      <p:cxnSp>
        <p:nvCxnSpPr>
          <p:cNvPr id="23" name="Connettore 2 22"/>
          <p:cNvCxnSpPr/>
          <p:nvPr/>
        </p:nvCxnSpPr>
        <p:spPr>
          <a:xfrm>
            <a:off x="4430332" y="1004552"/>
            <a:ext cx="1687133" cy="7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/>
          <p:nvPr/>
        </p:nvCxnSpPr>
        <p:spPr>
          <a:xfrm>
            <a:off x="4520485" y="1287887"/>
            <a:ext cx="1571222" cy="24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>
            <a:off x="4430332" y="1828800"/>
            <a:ext cx="1687133" cy="20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/>
          <p:nvPr/>
        </p:nvCxnSpPr>
        <p:spPr>
          <a:xfrm flipH="1" flipV="1">
            <a:off x="4430332" y="4365938"/>
            <a:ext cx="1803042" cy="36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/>
          <p:nvPr/>
        </p:nvCxnSpPr>
        <p:spPr>
          <a:xfrm flipH="1" flipV="1">
            <a:off x="4520485" y="4893972"/>
            <a:ext cx="1596980" cy="27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H="1" flipV="1">
            <a:off x="4520485" y="4043966"/>
            <a:ext cx="1571222" cy="32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33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83718" y="122101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440294" y="214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1440294" y="232860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3323831" y="232860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4855343" y="232860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8" name="Ovale 7"/>
          <p:cNvSpPr/>
          <p:nvPr/>
        </p:nvSpPr>
        <p:spPr>
          <a:xfrm>
            <a:off x="3244410" y="214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9" name="Ovale 8"/>
          <p:cNvSpPr/>
          <p:nvPr/>
        </p:nvSpPr>
        <p:spPr>
          <a:xfrm>
            <a:off x="4855343" y="214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10" name="Ovale 9"/>
          <p:cNvSpPr/>
          <p:nvPr/>
        </p:nvSpPr>
        <p:spPr>
          <a:xfrm>
            <a:off x="6797906" y="122101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</a:t>
            </a:r>
          </a:p>
        </p:txBody>
      </p:sp>
      <p:cxnSp>
        <p:nvCxnSpPr>
          <p:cNvPr id="14" name="Connettore 2 13"/>
          <p:cNvCxnSpPr>
            <a:endCxn id="4" idx="3"/>
          </p:cNvCxnSpPr>
          <p:nvPr/>
        </p:nvCxnSpPr>
        <p:spPr>
          <a:xfrm flipV="1">
            <a:off x="998118" y="994809"/>
            <a:ext cx="576087" cy="40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endCxn id="5" idx="1"/>
          </p:cNvCxnSpPr>
          <p:nvPr/>
        </p:nvCxnSpPr>
        <p:spPr>
          <a:xfrm>
            <a:off x="998118" y="1980872"/>
            <a:ext cx="576087" cy="48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stCxn id="4" idx="6"/>
            <a:endCxn id="8" idx="2"/>
          </p:cNvCxnSpPr>
          <p:nvPr/>
        </p:nvCxnSpPr>
        <p:spPr>
          <a:xfrm>
            <a:off x="2354694" y="671520"/>
            <a:ext cx="889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5" idx="6"/>
            <a:endCxn id="6" idx="2"/>
          </p:cNvCxnSpPr>
          <p:nvPr/>
        </p:nvCxnSpPr>
        <p:spPr>
          <a:xfrm>
            <a:off x="2354694" y="2785802"/>
            <a:ext cx="969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8" idx="4"/>
          </p:cNvCxnSpPr>
          <p:nvPr/>
        </p:nvCxnSpPr>
        <p:spPr>
          <a:xfrm>
            <a:off x="3701610" y="1128720"/>
            <a:ext cx="0" cy="1092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8" idx="6"/>
            <a:endCxn id="9" idx="2"/>
          </p:cNvCxnSpPr>
          <p:nvPr/>
        </p:nvCxnSpPr>
        <p:spPr>
          <a:xfrm>
            <a:off x="4158810" y="671520"/>
            <a:ext cx="696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6" idx="6"/>
            <a:endCxn id="7" idx="2"/>
          </p:cNvCxnSpPr>
          <p:nvPr/>
        </p:nvCxnSpPr>
        <p:spPr>
          <a:xfrm>
            <a:off x="4238231" y="2785802"/>
            <a:ext cx="617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/>
          <p:nvPr/>
        </p:nvCxnSpPr>
        <p:spPr>
          <a:xfrm>
            <a:off x="5769743" y="873289"/>
            <a:ext cx="1028163" cy="52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/>
          <p:cNvCxnSpPr/>
          <p:nvPr/>
        </p:nvCxnSpPr>
        <p:spPr>
          <a:xfrm flipV="1">
            <a:off x="5829016" y="1980872"/>
            <a:ext cx="968890" cy="64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/>
          <p:cNvSpPr txBox="1"/>
          <p:nvPr/>
        </p:nvSpPr>
        <p:spPr>
          <a:xfrm>
            <a:off x="903918" y="99480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0/M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738081" y="222169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0/M</a:t>
            </a:r>
            <a:endParaRPr lang="it-IT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2505240" y="305833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0/M</a:t>
            </a:r>
            <a:endParaRPr lang="it-IT" dirty="0"/>
          </a:p>
        </p:txBody>
      </p:sp>
      <p:sp>
        <p:nvSpPr>
          <p:cNvPr id="34" name="CasellaDiTesto 33"/>
          <p:cNvSpPr txBox="1"/>
          <p:nvPr/>
        </p:nvSpPr>
        <p:spPr>
          <a:xfrm>
            <a:off x="2552759" y="17246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0/M</a:t>
            </a:r>
            <a:endParaRPr lang="it-IT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4212764" y="23585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0/M</a:t>
            </a:r>
            <a:endParaRPr lang="it-IT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4282771" y="299487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0/M</a:t>
            </a:r>
            <a:endParaRPr lang="it-IT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6217115" y="234584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0/M</a:t>
            </a:r>
            <a:endParaRPr lang="it-IT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6171964" y="63191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0/M</a:t>
            </a:r>
            <a:endParaRPr lang="it-IT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3753131" y="143573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0/1</a:t>
            </a:r>
            <a:endParaRPr lang="it-IT" dirty="0"/>
          </a:p>
        </p:txBody>
      </p:sp>
      <p:sp>
        <p:nvSpPr>
          <p:cNvPr id="40" name="Ovale 39"/>
          <p:cNvSpPr/>
          <p:nvPr/>
        </p:nvSpPr>
        <p:spPr>
          <a:xfrm>
            <a:off x="4043964" y="452230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</a:t>
            </a:r>
            <a:endParaRPr lang="it-IT" dirty="0"/>
          </a:p>
        </p:txBody>
      </p:sp>
      <p:sp>
        <p:nvSpPr>
          <p:cNvPr id="41" name="Ovale 40"/>
          <p:cNvSpPr/>
          <p:nvPr/>
        </p:nvSpPr>
        <p:spPr>
          <a:xfrm>
            <a:off x="5400540" y="35156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42" name="Ovale 41"/>
          <p:cNvSpPr/>
          <p:nvPr/>
        </p:nvSpPr>
        <p:spPr>
          <a:xfrm>
            <a:off x="5400540" y="56298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43" name="Ovale 42"/>
          <p:cNvSpPr/>
          <p:nvPr/>
        </p:nvSpPr>
        <p:spPr>
          <a:xfrm>
            <a:off x="7284077" y="56298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44" name="Ovale 43"/>
          <p:cNvSpPr/>
          <p:nvPr/>
        </p:nvSpPr>
        <p:spPr>
          <a:xfrm>
            <a:off x="8815589" y="56298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45" name="Ovale 44"/>
          <p:cNvSpPr/>
          <p:nvPr/>
        </p:nvSpPr>
        <p:spPr>
          <a:xfrm>
            <a:off x="7204656" y="35156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46" name="Ovale 45"/>
          <p:cNvSpPr/>
          <p:nvPr/>
        </p:nvSpPr>
        <p:spPr>
          <a:xfrm>
            <a:off x="8815589" y="35156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47" name="Ovale 46"/>
          <p:cNvSpPr/>
          <p:nvPr/>
        </p:nvSpPr>
        <p:spPr>
          <a:xfrm>
            <a:off x="10758152" y="452230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</a:t>
            </a:r>
          </a:p>
        </p:txBody>
      </p:sp>
      <p:cxnSp>
        <p:nvCxnSpPr>
          <p:cNvPr id="48" name="Connettore 2 47"/>
          <p:cNvCxnSpPr>
            <a:endCxn id="41" idx="3"/>
          </p:cNvCxnSpPr>
          <p:nvPr/>
        </p:nvCxnSpPr>
        <p:spPr>
          <a:xfrm flipV="1">
            <a:off x="4958364" y="4296093"/>
            <a:ext cx="576087" cy="40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>
            <a:endCxn id="42" idx="1"/>
          </p:cNvCxnSpPr>
          <p:nvPr/>
        </p:nvCxnSpPr>
        <p:spPr>
          <a:xfrm>
            <a:off x="4958364" y="5282156"/>
            <a:ext cx="576087" cy="48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/>
          <p:cNvCxnSpPr>
            <a:stCxn id="41" idx="6"/>
            <a:endCxn id="45" idx="2"/>
          </p:cNvCxnSpPr>
          <p:nvPr/>
        </p:nvCxnSpPr>
        <p:spPr>
          <a:xfrm>
            <a:off x="6314940" y="3972804"/>
            <a:ext cx="889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/>
          <p:cNvCxnSpPr>
            <a:stCxn id="42" idx="6"/>
            <a:endCxn id="43" idx="2"/>
          </p:cNvCxnSpPr>
          <p:nvPr/>
        </p:nvCxnSpPr>
        <p:spPr>
          <a:xfrm>
            <a:off x="6314940" y="6087086"/>
            <a:ext cx="969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>
            <a:stCxn id="45" idx="4"/>
          </p:cNvCxnSpPr>
          <p:nvPr/>
        </p:nvCxnSpPr>
        <p:spPr>
          <a:xfrm>
            <a:off x="7661856" y="4430004"/>
            <a:ext cx="0" cy="1092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/>
          <p:cNvCxnSpPr>
            <a:stCxn id="45" idx="6"/>
            <a:endCxn id="46" idx="2"/>
          </p:cNvCxnSpPr>
          <p:nvPr/>
        </p:nvCxnSpPr>
        <p:spPr>
          <a:xfrm>
            <a:off x="8119056" y="3972804"/>
            <a:ext cx="696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/>
          <p:cNvCxnSpPr>
            <a:stCxn id="43" idx="6"/>
            <a:endCxn id="44" idx="2"/>
          </p:cNvCxnSpPr>
          <p:nvPr/>
        </p:nvCxnSpPr>
        <p:spPr>
          <a:xfrm>
            <a:off x="8198477" y="6087086"/>
            <a:ext cx="617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/>
          <p:nvPr/>
        </p:nvCxnSpPr>
        <p:spPr>
          <a:xfrm>
            <a:off x="9729989" y="4174573"/>
            <a:ext cx="1028163" cy="52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/>
          <p:cNvCxnSpPr/>
          <p:nvPr/>
        </p:nvCxnSpPr>
        <p:spPr>
          <a:xfrm flipV="1">
            <a:off x="9789262" y="5282156"/>
            <a:ext cx="968890" cy="64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9272789" y="1670029"/>
            <a:ext cx="1766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E=S,1,2,3,4,5,6,D</a:t>
            </a:r>
          </a:p>
          <a:p>
            <a:r>
              <a:rPr lang="it-IT" dirty="0" smtClean="0"/>
              <a:t>R=S,1,3,4,6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sellaDiTesto 66"/>
              <p:cNvSpPr txBox="1"/>
              <p:nvPr/>
            </p:nvSpPr>
            <p:spPr>
              <a:xfrm>
                <a:off x="3323831" y="4791824"/>
                <a:ext cx="829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(S,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7" name="CasellaDiTes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831" y="4791824"/>
                <a:ext cx="82967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882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sellaDiTesto 67"/>
              <p:cNvSpPr txBox="1"/>
              <p:nvPr/>
            </p:nvSpPr>
            <p:spPr>
              <a:xfrm>
                <a:off x="5166750" y="4432013"/>
                <a:ext cx="2228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(S,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−0))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8" name="CasellaDiTes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750" y="4432013"/>
                <a:ext cx="222832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66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sellaDiTesto 68"/>
              <p:cNvSpPr txBox="1"/>
              <p:nvPr/>
            </p:nvSpPr>
            <p:spPr>
              <a:xfrm>
                <a:off x="4876914" y="6403553"/>
                <a:ext cx="2228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(S,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−0))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9" name="CasellaDiTes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914" y="6403553"/>
                <a:ext cx="222832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186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sellaDiTesto 69"/>
              <p:cNvSpPr txBox="1"/>
              <p:nvPr/>
            </p:nvSpPr>
            <p:spPr>
              <a:xfrm>
                <a:off x="6759798" y="3039362"/>
                <a:ext cx="2228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(1,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−0))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70" name="CasellaDiTes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798" y="3039362"/>
                <a:ext cx="222832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466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sellaDiTesto 70"/>
              <p:cNvSpPr txBox="1"/>
              <p:nvPr/>
            </p:nvSpPr>
            <p:spPr>
              <a:xfrm>
                <a:off x="6805738" y="6405370"/>
                <a:ext cx="2228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(3,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,1−0))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71" name="CasellaDiTes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738" y="6405370"/>
                <a:ext cx="222832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186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sellaDiTesto 71"/>
              <p:cNvSpPr txBox="1"/>
              <p:nvPr/>
            </p:nvSpPr>
            <p:spPr>
              <a:xfrm>
                <a:off x="8054659" y="5216620"/>
                <a:ext cx="2228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(4,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⁡(1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−0))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72" name="CasellaDiTes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659" y="5216620"/>
                <a:ext cx="222832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186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sellaDiTesto 72"/>
              <p:cNvSpPr txBox="1"/>
              <p:nvPr/>
            </p:nvSpPr>
            <p:spPr>
              <a:xfrm>
                <a:off x="10140765" y="4021169"/>
                <a:ext cx="2228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(6,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⁡(1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−0))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73" name="CasellaDiTes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765" y="4021169"/>
                <a:ext cx="222832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466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sellaDiTesto 73"/>
              <p:cNvSpPr txBox="1"/>
              <p:nvPr/>
            </p:nvSpPr>
            <p:spPr>
              <a:xfrm>
                <a:off x="193183" y="5604128"/>
                <a:ext cx="203132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Cammino</a:t>
                </a:r>
              </a:p>
              <a:p>
                <a:r>
                  <a:rPr lang="it-IT" dirty="0" smtClean="0"/>
                  <a:t>S</a:t>
                </a:r>
                <a:r>
                  <a:rPr lang="it-IT" dirty="0" smtClean="0">
                    <a:sym typeface="Wingdings" panose="05000000000000000000" pitchFamily="2" charset="2"/>
                  </a:rPr>
                  <a:t>1346D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4" name="CasellaDiTes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83" y="5604128"/>
                <a:ext cx="2031325" cy="923330"/>
              </a:xfrm>
              <a:prstGeom prst="rect">
                <a:avLst/>
              </a:prstGeom>
              <a:blipFill rotWithShape="0">
                <a:blip r:embed="rId9"/>
                <a:stretch>
                  <a:fillRect l="-2703" t="-3289" r="-18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56"/>
              <p:cNvSpPr txBox="1"/>
              <p:nvPr/>
            </p:nvSpPr>
            <p:spPr>
              <a:xfrm>
                <a:off x="8783392" y="3075648"/>
                <a:ext cx="2228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(3,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−0))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7" name="CasellaDiTes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392" y="3075648"/>
                <a:ext cx="2228320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466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36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83718" y="122101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1440294" y="214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440294" y="232860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3323831" y="232860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4855343" y="232860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3244410" y="214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8" name="Ovale 7"/>
          <p:cNvSpPr/>
          <p:nvPr/>
        </p:nvSpPr>
        <p:spPr>
          <a:xfrm>
            <a:off x="4855343" y="214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9" name="Ovale 8"/>
          <p:cNvSpPr/>
          <p:nvPr/>
        </p:nvSpPr>
        <p:spPr>
          <a:xfrm>
            <a:off x="6797906" y="122101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</a:t>
            </a:r>
          </a:p>
        </p:txBody>
      </p:sp>
      <p:cxnSp>
        <p:nvCxnSpPr>
          <p:cNvPr id="10" name="Connettore 2 9"/>
          <p:cNvCxnSpPr>
            <a:endCxn id="3" idx="3"/>
          </p:cNvCxnSpPr>
          <p:nvPr/>
        </p:nvCxnSpPr>
        <p:spPr>
          <a:xfrm flipV="1">
            <a:off x="998118" y="994809"/>
            <a:ext cx="576087" cy="40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endCxn id="4" idx="1"/>
          </p:cNvCxnSpPr>
          <p:nvPr/>
        </p:nvCxnSpPr>
        <p:spPr>
          <a:xfrm>
            <a:off x="998118" y="1980872"/>
            <a:ext cx="576087" cy="48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stCxn id="3" idx="6"/>
            <a:endCxn id="7" idx="2"/>
          </p:cNvCxnSpPr>
          <p:nvPr/>
        </p:nvCxnSpPr>
        <p:spPr>
          <a:xfrm>
            <a:off x="2354694" y="671520"/>
            <a:ext cx="889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stCxn id="4" idx="6"/>
            <a:endCxn id="5" idx="2"/>
          </p:cNvCxnSpPr>
          <p:nvPr/>
        </p:nvCxnSpPr>
        <p:spPr>
          <a:xfrm>
            <a:off x="2354694" y="2785802"/>
            <a:ext cx="969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stCxn id="7" idx="4"/>
          </p:cNvCxnSpPr>
          <p:nvPr/>
        </p:nvCxnSpPr>
        <p:spPr>
          <a:xfrm>
            <a:off x="3701610" y="1128720"/>
            <a:ext cx="0" cy="1092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7" idx="6"/>
            <a:endCxn id="8" idx="2"/>
          </p:cNvCxnSpPr>
          <p:nvPr/>
        </p:nvCxnSpPr>
        <p:spPr>
          <a:xfrm>
            <a:off x="4158810" y="671520"/>
            <a:ext cx="696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5" idx="6"/>
            <a:endCxn id="6" idx="2"/>
          </p:cNvCxnSpPr>
          <p:nvPr/>
        </p:nvCxnSpPr>
        <p:spPr>
          <a:xfrm>
            <a:off x="4238231" y="2785802"/>
            <a:ext cx="617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/>
          <p:nvPr/>
        </p:nvCxnSpPr>
        <p:spPr>
          <a:xfrm>
            <a:off x="5769743" y="873289"/>
            <a:ext cx="1028163" cy="52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 flipV="1">
            <a:off x="5829016" y="1980872"/>
            <a:ext cx="968890" cy="64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903918" y="99480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  <a:r>
              <a:rPr lang="it-IT" dirty="0" smtClean="0"/>
              <a:t>/M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738081" y="222169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0/M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2505240" y="305833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0/M</a:t>
            </a:r>
            <a:endParaRPr lang="it-IT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2552759" y="17246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  <a:r>
              <a:rPr lang="it-IT" dirty="0" smtClean="0"/>
              <a:t>/M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4212764" y="23585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0/M</a:t>
            </a:r>
            <a:endParaRPr lang="it-IT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4282771" y="299487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  <a:r>
              <a:rPr lang="it-IT" dirty="0" smtClean="0"/>
              <a:t>/M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6217115" y="234584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  <a:r>
              <a:rPr lang="it-IT" dirty="0" smtClean="0"/>
              <a:t>/M</a:t>
            </a:r>
            <a:endParaRPr lang="it-IT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6171964" y="63191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0/M</a:t>
            </a:r>
            <a:endParaRPr lang="it-IT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3753131" y="143573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  <a:r>
              <a:rPr lang="it-IT" dirty="0" smtClean="0"/>
              <a:t>/1</a:t>
            </a:r>
            <a:endParaRPr lang="it-IT" dirty="0"/>
          </a:p>
        </p:txBody>
      </p:sp>
      <p:sp>
        <p:nvSpPr>
          <p:cNvPr id="28" name="Ovale 27"/>
          <p:cNvSpPr/>
          <p:nvPr/>
        </p:nvSpPr>
        <p:spPr>
          <a:xfrm>
            <a:off x="4043964" y="452230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</a:t>
            </a:r>
            <a:endParaRPr lang="it-IT" dirty="0"/>
          </a:p>
        </p:txBody>
      </p:sp>
      <p:sp>
        <p:nvSpPr>
          <p:cNvPr id="29" name="Ovale 28"/>
          <p:cNvSpPr/>
          <p:nvPr/>
        </p:nvSpPr>
        <p:spPr>
          <a:xfrm>
            <a:off x="5400540" y="35156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0" name="Ovale 29"/>
          <p:cNvSpPr/>
          <p:nvPr/>
        </p:nvSpPr>
        <p:spPr>
          <a:xfrm>
            <a:off x="5400540" y="56298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31" name="Ovale 30"/>
          <p:cNvSpPr/>
          <p:nvPr/>
        </p:nvSpPr>
        <p:spPr>
          <a:xfrm>
            <a:off x="7284077" y="56298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32" name="Ovale 31"/>
          <p:cNvSpPr/>
          <p:nvPr/>
        </p:nvSpPr>
        <p:spPr>
          <a:xfrm>
            <a:off x="8815589" y="56298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33" name="Ovale 32"/>
          <p:cNvSpPr/>
          <p:nvPr/>
        </p:nvSpPr>
        <p:spPr>
          <a:xfrm>
            <a:off x="7204656" y="35156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34" name="Ovale 33"/>
          <p:cNvSpPr/>
          <p:nvPr/>
        </p:nvSpPr>
        <p:spPr>
          <a:xfrm>
            <a:off x="8815589" y="35156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35" name="Ovale 34"/>
          <p:cNvSpPr/>
          <p:nvPr/>
        </p:nvSpPr>
        <p:spPr>
          <a:xfrm>
            <a:off x="10758152" y="452230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</a:t>
            </a:r>
          </a:p>
        </p:txBody>
      </p:sp>
      <p:cxnSp>
        <p:nvCxnSpPr>
          <p:cNvPr id="36" name="Connettore 2 35"/>
          <p:cNvCxnSpPr>
            <a:endCxn id="29" idx="3"/>
          </p:cNvCxnSpPr>
          <p:nvPr/>
        </p:nvCxnSpPr>
        <p:spPr>
          <a:xfrm flipV="1">
            <a:off x="4958364" y="4296093"/>
            <a:ext cx="576087" cy="40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endCxn id="30" idx="1"/>
          </p:cNvCxnSpPr>
          <p:nvPr/>
        </p:nvCxnSpPr>
        <p:spPr>
          <a:xfrm>
            <a:off x="4958364" y="5282156"/>
            <a:ext cx="576087" cy="48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29" idx="6"/>
            <a:endCxn id="33" idx="2"/>
          </p:cNvCxnSpPr>
          <p:nvPr/>
        </p:nvCxnSpPr>
        <p:spPr>
          <a:xfrm>
            <a:off x="6314940" y="3972804"/>
            <a:ext cx="889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stCxn id="30" idx="6"/>
            <a:endCxn id="31" idx="2"/>
          </p:cNvCxnSpPr>
          <p:nvPr/>
        </p:nvCxnSpPr>
        <p:spPr>
          <a:xfrm>
            <a:off x="6314940" y="6087086"/>
            <a:ext cx="969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stCxn id="33" idx="6"/>
            <a:endCxn id="34" idx="2"/>
          </p:cNvCxnSpPr>
          <p:nvPr/>
        </p:nvCxnSpPr>
        <p:spPr>
          <a:xfrm>
            <a:off x="8119056" y="3972804"/>
            <a:ext cx="696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>
            <a:stCxn id="31" idx="6"/>
            <a:endCxn id="32" idx="2"/>
          </p:cNvCxnSpPr>
          <p:nvPr/>
        </p:nvCxnSpPr>
        <p:spPr>
          <a:xfrm>
            <a:off x="8198477" y="6087086"/>
            <a:ext cx="617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/>
          <p:nvPr/>
        </p:nvCxnSpPr>
        <p:spPr>
          <a:xfrm>
            <a:off x="9729989" y="4174573"/>
            <a:ext cx="1028163" cy="52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 flipV="1">
            <a:off x="9789262" y="5282156"/>
            <a:ext cx="968890" cy="64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/>
          <p:cNvSpPr txBox="1"/>
          <p:nvPr/>
        </p:nvSpPr>
        <p:spPr>
          <a:xfrm>
            <a:off x="9272789" y="1670029"/>
            <a:ext cx="1766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E=S,1,2,4,3,6,5,D</a:t>
            </a:r>
          </a:p>
          <a:p>
            <a:r>
              <a:rPr lang="it-IT" dirty="0" smtClean="0"/>
              <a:t>R=S,2,4,3,5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/>
              <p:cNvSpPr txBox="1"/>
              <p:nvPr/>
            </p:nvSpPr>
            <p:spPr>
              <a:xfrm>
                <a:off x="3323831" y="4791824"/>
                <a:ext cx="829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(S,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6" name="CasellaDiTes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831" y="4791824"/>
                <a:ext cx="82967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882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/>
              <p:cNvSpPr txBox="1"/>
              <p:nvPr/>
            </p:nvSpPr>
            <p:spPr>
              <a:xfrm>
                <a:off x="5166750" y="4432013"/>
                <a:ext cx="2228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(S,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7" name="CasellaDiTes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750" y="4432013"/>
                <a:ext cx="222832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66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/>
              <p:cNvSpPr txBox="1"/>
              <p:nvPr/>
            </p:nvSpPr>
            <p:spPr>
              <a:xfrm>
                <a:off x="4876914" y="6403553"/>
                <a:ext cx="2228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(S,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−0))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8" name="CasellaDiTes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914" y="6403553"/>
                <a:ext cx="222832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186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/>
              <p:cNvSpPr txBox="1"/>
              <p:nvPr/>
            </p:nvSpPr>
            <p:spPr>
              <a:xfrm>
                <a:off x="6797906" y="3104019"/>
                <a:ext cx="2228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(4,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,1))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9" name="CasellaDiTes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906" y="3104019"/>
                <a:ext cx="222832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186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/>
              <p:cNvSpPr txBox="1"/>
              <p:nvPr/>
            </p:nvSpPr>
            <p:spPr>
              <a:xfrm>
                <a:off x="6805738" y="6405370"/>
                <a:ext cx="2228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(2,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−0))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0" name="CasellaDiTes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738" y="6405370"/>
                <a:ext cx="222832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186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/>
              <p:cNvSpPr txBox="1"/>
              <p:nvPr/>
            </p:nvSpPr>
            <p:spPr>
              <a:xfrm>
                <a:off x="8675102" y="3078495"/>
                <a:ext cx="2228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(3,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⁡(1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−0))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1" name="CasellaDiTes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102" y="3078495"/>
                <a:ext cx="222832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186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/>
              <p:cNvSpPr txBox="1"/>
              <p:nvPr/>
            </p:nvSpPr>
            <p:spPr>
              <a:xfrm>
                <a:off x="193183" y="5604128"/>
                <a:ext cx="203132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Cammino</a:t>
                </a:r>
              </a:p>
              <a:p>
                <a:r>
                  <a:rPr lang="it-IT" dirty="0" smtClean="0"/>
                  <a:t>S</a:t>
                </a:r>
                <a:r>
                  <a:rPr lang="it-IT" dirty="0" smtClean="0">
                    <a:sym typeface="Wingdings" panose="05000000000000000000" pitchFamily="2" charset="2"/>
                  </a:rPr>
                  <a:t>2</a:t>
                </a:r>
                <a:r>
                  <a:rPr lang="it-IT" dirty="0">
                    <a:sym typeface="Wingdings" panose="05000000000000000000" pitchFamily="2" charset="2"/>
                  </a:rPr>
                  <a:t>4</a:t>
                </a:r>
                <a:r>
                  <a:rPr lang="it-IT" dirty="0" smtClean="0">
                    <a:sym typeface="Wingdings" panose="05000000000000000000" pitchFamily="2" charset="2"/>
                  </a:rPr>
                  <a:t></a:t>
                </a:r>
                <a:r>
                  <a:rPr lang="it-IT" dirty="0">
                    <a:sym typeface="Wingdings" panose="05000000000000000000" pitchFamily="2" charset="2"/>
                  </a:rPr>
                  <a:t>3</a:t>
                </a:r>
                <a:r>
                  <a:rPr lang="it-IT" dirty="0" smtClean="0">
                    <a:sym typeface="Wingdings" panose="05000000000000000000" pitchFamily="2" charset="2"/>
                  </a:rPr>
                  <a:t></a:t>
                </a:r>
                <a:r>
                  <a:rPr lang="it-IT" dirty="0">
                    <a:sym typeface="Wingdings" panose="05000000000000000000" pitchFamily="2" charset="2"/>
                  </a:rPr>
                  <a:t>5</a:t>
                </a:r>
                <a:r>
                  <a:rPr lang="it-IT" dirty="0" smtClean="0">
                    <a:sym typeface="Wingdings" panose="05000000000000000000" pitchFamily="2" charset="2"/>
                  </a:rPr>
                  <a:t>D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2" name="CasellaDiTes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83" y="5604128"/>
                <a:ext cx="2031325" cy="923330"/>
              </a:xfrm>
              <a:prstGeom prst="rect">
                <a:avLst/>
              </a:prstGeom>
              <a:blipFill rotWithShape="0">
                <a:blip r:embed="rId8"/>
                <a:stretch>
                  <a:fillRect l="-2703" t="-3289" r="-18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ttore 2 53"/>
          <p:cNvCxnSpPr/>
          <p:nvPr/>
        </p:nvCxnSpPr>
        <p:spPr>
          <a:xfrm flipH="1">
            <a:off x="4855343" y="4174573"/>
            <a:ext cx="545197" cy="34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Connettore 2 55"/>
          <p:cNvCxnSpPr/>
          <p:nvPr/>
        </p:nvCxnSpPr>
        <p:spPr>
          <a:xfrm flipH="1" flipV="1">
            <a:off x="6314940" y="3747752"/>
            <a:ext cx="889716" cy="12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onnettore 2 57"/>
          <p:cNvCxnSpPr>
            <a:stCxn id="31" idx="0"/>
          </p:cNvCxnSpPr>
          <p:nvPr/>
        </p:nvCxnSpPr>
        <p:spPr>
          <a:xfrm flipV="1">
            <a:off x="7741277" y="4430004"/>
            <a:ext cx="63320" cy="1199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Connettore 2 59"/>
          <p:cNvCxnSpPr/>
          <p:nvPr/>
        </p:nvCxnSpPr>
        <p:spPr>
          <a:xfrm flipH="1">
            <a:off x="8198477" y="5926100"/>
            <a:ext cx="6171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Connettore 2 61"/>
          <p:cNvCxnSpPr/>
          <p:nvPr/>
        </p:nvCxnSpPr>
        <p:spPr>
          <a:xfrm flipH="1">
            <a:off x="9789262" y="5436703"/>
            <a:ext cx="1080507" cy="650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sellaDiTesto 62"/>
              <p:cNvSpPr txBox="1"/>
              <p:nvPr/>
            </p:nvSpPr>
            <p:spPr>
              <a:xfrm>
                <a:off x="10101192" y="4058835"/>
                <a:ext cx="2228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(5,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⁡(1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−0))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3" name="CasellaDiTes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1192" y="4058835"/>
                <a:ext cx="222832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186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58"/>
              <p:cNvSpPr txBox="1"/>
              <p:nvPr/>
            </p:nvSpPr>
            <p:spPr>
              <a:xfrm>
                <a:off x="9444232" y="6403553"/>
                <a:ext cx="2228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(4,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9" name="CasellaDiTes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232" y="6403553"/>
                <a:ext cx="2228320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186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23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83718" y="122101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1440294" y="214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440294" y="232860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3323831" y="232860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4855343" y="232860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3244410" y="214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8" name="Ovale 7"/>
          <p:cNvSpPr/>
          <p:nvPr/>
        </p:nvSpPr>
        <p:spPr>
          <a:xfrm>
            <a:off x="4855343" y="214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9" name="Ovale 8"/>
          <p:cNvSpPr/>
          <p:nvPr/>
        </p:nvSpPr>
        <p:spPr>
          <a:xfrm>
            <a:off x="6797906" y="122101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</a:t>
            </a:r>
          </a:p>
        </p:txBody>
      </p:sp>
      <p:cxnSp>
        <p:nvCxnSpPr>
          <p:cNvPr id="10" name="Connettore 2 9"/>
          <p:cNvCxnSpPr>
            <a:endCxn id="3" idx="3"/>
          </p:cNvCxnSpPr>
          <p:nvPr/>
        </p:nvCxnSpPr>
        <p:spPr>
          <a:xfrm flipV="1">
            <a:off x="998118" y="994809"/>
            <a:ext cx="576087" cy="40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endCxn id="4" idx="1"/>
          </p:cNvCxnSpPr>
          <p:nvPr/>
        </p:nvCxnSpPr>
        <p:spPr>
          <a:xfrm>
            <a:off x="998118" y="1980872"/>
            <a:ext cx="576087" cy="48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stCxn id="3" idx="6"/>
            <a:endCxn id="7" idx="2"/>
          </p:cNvCxnSpPr>
          <p:nvPr/>
        </p:nvCxnSpPr>
        <p:spPr>
          <a:xfrm>
            <a:off x="2354694" y="671520"/>
            <a:ext cx="889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stCxn id="4" idx="6"/>
            <a:endCxn id="5" idx="2"/>
          </p:cNvCxnSpPr>
          <p:nvPr/>
        </p:nvCxnSpPr>
        <p:spPr>
          <a:xfrm>
            <a:off x="2354694" y="2785802"/>
            <a:ext cx="969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stCxn id="7" idx="4"/>
          </p:cNvCxnSpPr>
          <p:nvPr/>
        </p:nvCxnSpPr>
        <p:spPr>
          <a:xfrm>
            <a:off x="3701610" y="1128720"/>
            <a:ext cx="0" cy="1092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7" idx="6"/>
            <a:endCxn id="8" idx="2"/>
          </p:cNvCxnSpPr>
          <p:nvPr/>
        </p:nvCxnSpPr>
        <p:spPr>
          <a:xfrm>
            <a:off x="4158810" y="671520"/>
            <a:ext cx="696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5" idx="6"/>
            <a:endCxn id="6" idx="2"/>
          </p:cNvCxnSpPr>
          <p:nvPr/>
        </p:nvCxnSpPr>
        <p:spPr>
          <a:xfrm>
            <a:off x="4238231" y="2785802"/>
            <a:ext cx="617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/>
          <p:nvPr/>
        </p:nvCxnSpPr>
        <p:spPr>
          <a:xfrm>
            <a:off x="5769743" y="873289"/>
            <a:ext cx="1028163" cy="52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 flipV="1">
            <a:off x="5829016" y="1980872"/>
            <a:ext cx="968890" cy="64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903918" y="99480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  <a:r>
              <a:rPr lang="it-IT" dirty="0" smtClean="0"/>
              <a:t>/M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738081" y="222169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  <a:r>
              <a:rPr lang="it-IT" dirty="0" smtClean="0"/>
              <a:t>/M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2505240" y="305833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  <a:r>
              <a:rPr lang="it-IT" dirty="0" smtClean="0"/>
              <a:t>/M</a:t>
            </a:r>
            <a:endParaRPr lang="it-IT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2552759" y="17246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  <a:r>
              <a:rPr lang="it-IT" dirty="0" smtClean="0"/>
              <a:t>/M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4212764" y="23585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  <a:r>
              <a:rPr lang="it-IT" dirty="0" smtClean="0"/>
              <a:t>/M</a:t>
            </a:r>
            <a:endParaRPr lang="it-IT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4282771" y="299487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  <a:r>
              <a:rPr lang="it-IT" dirty="0" smtClean="0"/>
              <a:t>/M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6217115" y="234584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  <a:r>
              <a:rPr lang="it-IT" dirty="0" smtClean="0"/>
              <a:t>/M</a:t>
            </a:r>
            <a:endParaRPr lang="it-IT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6171964" y="63191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  <a:r>
              <a:rPr lang="it-IT" dirty="0" smtClean="0"/>
              <a:t>/M</a:t>
            </a:r>
            <a:endParaRPr lang="it-IT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3753131" y="143573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0/1</a:t>
            </a:r>
            <a:endParaRPr lang="it-IT" dirty="0"/>
          </a:p>
        </p:txBody>
      </p:sp>
      <p:sp>
        <p:nvSpPr>
          <p:cNvPr id="28" name="Ovale 27"/>
          <p:cNvSpPr/>
          <p:nvPr/>
        </p:nvSpPr>
        <p:spPr>
          <a:xfrm>
            <a:off x="4043964" y="452230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</a:t>
            </a:r>
            <a:endParaRPr lang="it-IT" dirty="0"/>
          </a:p>
        </p:txBody>
      </p:sp>
      <p:sp>
        <p:nvSpPr>
          <p:cNvPr id="29" name="Ovale 28"/>
          <p:cNvSpPr/>
          <p:nvPr/>
        </p:nvSpPr>
        <p:spPr>
          <a:xfrm>
            <a:off x="5400540" y="35156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0" name="Ovale 29"/>
          <p:cNvSpPr/>
          <p:nvPr/>
        </p:nvSpPr>
        <p:spPr>
          <a:xfrm>
            <a:off x="5400540" y="56298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31" name="Ovale 30"/>
          <p:cNvSpPr/>
          <p:nvPr/>
        </p:nvSpPr>
        <p:spPr>
          <a:xfrm>
            <a:off x="7284077" y="56298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32" name="Ovale 31"/>
          <p:cNvSpPr/>
          <p:nvPr/>
        </p:nvSpPr>
        <p:spPr>
          <a:xfrm>
            <a:off x="8815589" y="56298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33" name="Ovale 32"/>
          <p:cNvSpPr/>
          <p:nvPr/>
        </p:nvSpPr>
        <p:spPr>
          <a:xfrm>
            <a:off x="7204656" y="35156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34" name="Ovale 33"/>
          <p:cNvSpPr/>
          <p:nvPr/>
        </p:nvSpPr>
        <p:spPr>
          <a:xfrm>
            <a:off x="8815589" y="35156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35" name="Ovale 34"/>
          <p:cNvSpPr/>
          <p:nvPr/>
        </p:nvSpPr>
        <p:spPr>
          <a:xfrm>
            <a:off x="10758152" y="452230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</a:t>
            </a:r>
          </a:p>
        </p:txBody>
      </p:sp>
      <p:cxnSp>
        <p:nvCxnSpPr>
          <p:cNvPr id="36" name="Connettore 2 35"/>
          <p:cNvCxnSpPr>
            <a:endCxn id="29" idx="3"/>
          </p:cNvCxnSpPr>
          <p:nvPr/>
        </p:nvCxnSpPr>
        <p:spPr>
          <a:xfrm flipV="1">
            <a:off x="4958364" y="4296093"/>
            <a:ext cx="576087" cy="40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endCxn id="30" idx="1"/>
          </p:cNvCxnSpPr>
          <p:nvPr/>
        </p:nvCxnSpPr>
        <p:spPr>
          <a:xfrm>
            <a:off x="4958364" y="5282156"/>
            <a:ext cx="576087" cy="48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29" idx="6"/>
            <a:endCxn id="33" idx="2"/>
          </p:cNvCxnSpPr>
          <p:nvPr/>
        </p:nvCxnSpPr>
        <p:spPr>
          <a:xfrm>
            <a:off x="6314940" y="3972804"/>
            <a:ext cx="889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stCxn id="30" idx="6"/>
            <a:endCxn id="31" idx="2"/>
          </p:cNvCxnSpPr>
          <p:nvPr/>
        </p:nvCxnSpPr>
        <p:spPr>
          <a:xfrm>
            <a:off x="6314940" y="6087086"/>
            <a:ext cx="969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33" idx="6"/>
            <a:endCxn id="34" idx="2"/>
          </p:cNvCxnSpPr>
          <p:nvPr/>
        </p:nvCxnSpPr>
        <p:spPr>
          <a:xfrm>
            <a:off x="8119056" y="3972804"/>
            <a:ext cx="696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stCxn id="31" idx="6"/>
            <a:endCxn id="32" idx="2"/>
          </p:cNvCxnSpPr>
          <p:nvPr/>
        </p:nvCxnSpPr>
        <p:spPr>
          <a:xfrm>
            <a:off x="8198477" y="6087086"/>
            <a:ext cx="617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/>
          <p:nvPr/>
        </p:nvCxnSpPr>
        <p:spPr>
          <a:xfrm>
            <a:off x="9729989" y="4174573"/>
            <a:ext cx="1028163" cy="52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/>
          <p:nvPr/>
        </p:nvCxnSpPr>
        <p:spPr>
          <a:xfrm flipV="1">
            <a:off x="9789262" y="5282156"/>
            <a:ext cx="968890" cy="64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9272789" y="1670029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E=S,1,2,3,4,56,D</a:t>
            </a:r>
          </a:p>
          <a:p>
            <a:r>
              <a:rPr lang="it-IT" dirty="0" smtClean="0"/>
              <a:t>R=S,1,3,4,6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/>
              <p:cNvSpPr txBox="1"/>
              <p:nvPr/>
            </p:nvSpPr>
            <p:spPr>
              <a:xfrm>
                <a:off x="3323831" y="4791824"/>
                <a:ext cx="829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(S,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5" name="CasellaDiTes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831" y="4791824"/>
                <a:ext cx="82967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882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/>
              <p:cNvSpPr txBox="1"/>
              <p:nvPr/>
            </p:nvSpPr>
            <p:spPr>
              <a:xfrm>
                <a:off x="5166750" y="4432013"/>
                <a:ext cx="2228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(S,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6" name="CasellaDiTes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750" y="4432013"/>
                <a:ext cx="222832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66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/>
              <p:cNvSpPr txBox="1"/>
              <p:nvPr/>
            </p:nvSpPr>
            <p:spPr>
              <a:xfrm>
                <a:off x="4876914" y="6403553"/>
                <a:ext cx="2228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(S,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7" name="CasellaDiTes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914" y="6403553"/>
                <a:ext cx="222832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186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/>
              <p:cNvSpPr txBox="1"/>
              <p:nvPr/>
            </p:nvSpPr>
            <p:spPr>
              <a:xfrm>
                <a:off x="6502761" y="3066594"/>
                <a:ext cx="26036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(1,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8" name="CasellaDiTes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761" y="3066594"/>
                <a:ext cx="260367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108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/>
              <p:cNvSpPr txBox="1"/>
              <p:nvPr/>
            </p:nvSpPr>
            <p:spPr>
              <a:xfrm>
                <a:off x="6805738" y="6405370"/>
                <a:ext cx="2228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(3,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−1,1))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9" name="CasellaDiTes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738" y="6405370"/>
                <a:ext cx="222832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186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/>
              <p:cNvSpPr txBox="1"/>
              <p:nvPr/>
            </p:nvSpPr>
            <p:spPr>
              <a:xfrm>
                <a:off x="193183" y="5604128"/>
                <a:ext cx="203132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Cammino</a:t>
                </a:r>
              </a:p>
              <a:p>
                <a:r>
                  <a:rPr lang="it-IT" dirty="0" smtClean="0"/>
                  <a:t>S</a:t>
                </a:r>
                <a:r>
                  <a:rPr lang="it-IT" dirty="0" smtClean="0">
                    <a:sym typeface="Wingdings" panose="05000000000000000000" pitchFamily="2" charset="2"/>
                  </a:rPr>
                  <a:t>1346D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1" name="CasellaDiTes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83" y="5604128"/>
                <a:ext cx="2031325" cy="923330"/>
              </a:xfrm>
              <a:prstGeom prst="rect">
                <a:avLst/>
              </a:prstGeom>
              <a:blipFill rotWithShape="0">
                <a:blip r:embed="rId7"/>
                <a:stretch>
                  <a:fillRect l="-2703" t="-3289" r="-18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ttore 2 51"/>
          <p:cNvCxnSpPr/>
          <p:nvPr/>
        </p:nvCxnSpPr>
        <p:spPr>
          <a:xfrm flipH="1">
            <a:off x="4855343" y="4174573"/>
            <a:ext cx="545197" cy="34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Connettore 2 52"/>
          <p:cNvCxnSpPr/>
          <p:nvPr/>
        </p:nvCxnSpPr>
        <p:spPr>
          <a:xfrm flipH="1" flipV="1">
            <a:off x="6314940" y="3747752"/>
            <a:ext cx="889716" cy="12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Connettore 2 54"/>
          <p:cNvCxnSpPr/>
          <p:nvPr/>
        </p:nvCxnSpPr>
        <p:spPr>
          <a:xfrm flipH="1">
            <a:off x="8198477" y="5926100"/>
            <a:ext cx="6171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Connettore 2 55"/>
          <p:cNvCxnSpPr/>
          <p:nvPr/>
        </p:nvCxnSpPr>
        <p:spPr>
          <a:xfrm flipH="1">
            <a:off x="9789262" y="5436703"/>
            <a:ext cx="1080507" cy="650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56"/>
              <p:cNvSpPr txBox="1"/>
              <p:nvPr/>
            </p:nvSpPr>
            <p:spPr>
              <a:xfrm>
                <a:off x="10101192" y="4058835"/>
                <a:ext cx="2228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(6,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⁡(1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7" name="CasellaDiTes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1192" y="4058835"/>
                <a:ext cx="222832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186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ttore 2 57"/>
          <p:cNvCxnSpPr/>
          <p:nvPr/>
        </p:nvCxnSpPr>
        <p:spPr>
          <a:xfrm flipH="1" flipV="1">
            <a:off x="8062175" y="3798320"/>
            <a:ext cx="889716" cy="12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Connettore 2 59"/>
          <p:cNvCxnSpPr>
            <a:stCxn id="35" idx="2"/>
            <a:endCxn id="34" idx="5"/>
          </p:cNvCxnSpPr>
          <p:nvPr/>
        </p:nvCxnSpPr>
        <p:spPr>
          <a:xfrm flipH="1" flipV="1">
            <a:off x="9596078" y="4296093"/>
            <a:ext cx="1162074" cy="683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Connettore 2 60"/>
          <p:cNvCxnSpPr/>
          <p:nvPr/>
        </p:nvCxnSpPr>
        <p:spPr>
          <a:xfrm flipH="1" flipV="1">
            <a:off x="6312258" y="5928636"/>
            <a:ext cx="889716" cy="12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Connettore 2 62"/>
          <p:cNvCxnSpPr/>
          <p:nvPr/>
        </p:nvCxnSpPr>
        <p:spPr>
          <a:xfrm flipH="1" flipV="1">
            <a:off x="4693869" y="5449582"/>
            <a:ext cx="706671" cy="788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Connettore 2 64"/>
          <p:cNvCxnSpPr>
            <a:stCxn id="33" idx="4"/>
          </p:cNvCxnSpPr>
          <p:nvPr/>
        </p:nvCxnSpPr>
        <p:spPr>
          <a:xfrm>
            <a:off x="7661856" y="4430004"/>
            <a:ext cx="0" cy="1092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sellaDiTesto 65"/>
              <p:cNvSpPr txBox="1"/>
              <p:nvPr/>
            </p:nvSpPr>
            <p:spPr>
              <a:xfrm>
                <a:off x="9444232" y="6415409"/>
                <a:ext cx="2228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(4,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⁡(1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6" name="CasellaDiTes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232" y="6415409"/>
                <a:ext cx="222832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186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/>
              <p:cNvSpPr txBox="1"/>
              <p:nvPr/>
            </p:nvSpPr>
            <p:spPr>
              <a:xfrm>
                <a:off x="8987032" y="3091304"/>
                <a:ext cx="2228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(3,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2" name="CasellaDiTes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7032" y="3091304"/>
                <a:ext cx="2228320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186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12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83718" y="122101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1440294" y="214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440294" y="232860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3323831" y="232860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4855343" y="232860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3244410" y="214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8" name="Ovale 7"/>
          <p:cNvSpPr/>
          <p:nvPr/>
        </p:nvSpPr>
        <p:spPr>
          <a:xfrm>
            <a:off x="4855343" y="214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9" name="Ovale 8"/>
          <p:cNvSpPr/>
          <p:nvPr/>
        </p:nvSpPr>
        <p:spPr>
          <a:xfrm>
            <a:off x="6797906" y="122101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</a:t>
            </a:r>
          </a:p>
        </p:txBody>
      </p:sp>
      <p:cxnSp>
        <p:nvCxnSpPr>
          <p:cNvPr id="10" name="Connettore 2 9"/>
          <p:cNvCxnSpPr>
            <a:endCxn id="3" idx="3"/>
          </p:cNvCxnSpPr>
          <p:nvPr/>
        </p:nvCxnSpPr>
        <p:spPr>
          <a:xfrm flipV="1">
            <a:off x="998118" y="994809"/>
            <a:ext cx="576087" cy="40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endCxn id="4" idx="1"/>
          </p:cNvCxnSpPr>
          <p:nvPr/>
        </p:nvCxnSpPr>
        <p:spPr>
          <a:xfrm>
            <a:off x="998118" y="1980872"/>
            <a:ext cx="576087" cy="48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stCxn id="3" idx="6"/>
            <a:endCxn id="7" idx="2"/>
          </p:cNvCxnSpPr>
          <p:nvPr/>
        </p:nvCxnSpPr>
        <p:spPr>
          <a:xfrm>
            <a:off x="2354694" y="671520"/>
            <a:ext cx="889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stCxn id="4" idx="6"/>
            <a:endCxn id="5" idx="2"/>
          </p:cNvCxnSpPr>
          <p:nvPr/>
        </p:nvCxnSpPr>
        <p:spPr>
          <a:xfrm>
            <a:off x="2354694" y="2785802"/>
            <a:ext cx="969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stCxn id="7" idx="4"/>
          </p:cNvCxnSpPr>
          <p:nvPr/>
        </p:nvCxnSpPr>
        <p:spPr>
          <a:xfrm>
            <a:off x="3701610" y="1128720"/>
            <a:ext cx="0" cy="1092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7" idx="6"/>
            <a:endCxn id="8" idx="2"/>
          </p:cNvCxnSpPr>
          <p:nvPr/>
        </p:nvCxnSpPr>
        <p:spPr>
          <a:xfrm>
            <a:off x="4158810" y="671520"/>
            <a:ext cx="696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5" idx="6"/>
            <a:endCxn id="6" idx="2"/>
          </p:cNvCxnSpPr>
          <p:nvPr/>
        </p:nvCxnSpPr>
        <p:spPr>
          <a:xfrm>
            <a:off x="4238231" y="2785802"/>
            <a:ext cx="617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/>
          <p:nvPr/>
        </p:nvCxnSpPr>
        <p:spPr>
          <a:xfrm>
            <a:off x="5769743" y="873289"/>
            <a:ext cx="1028163" cy="52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 flipV="1">
            <a:off x="5829016" y="1980872"/>
            <a:ext cx="968890" cy="64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903918" y="99480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0/M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738081" y="222169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0/M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2505240" y="305833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0/M</a:t>
            </a:r>
            <a:endParaRPr lang="it-IT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2552759" y="17246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0/M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4212764" y="23585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0/M</a:t>
            </a:r>
            <a:endParaRPr lang="it-IT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4282771" y="299487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0/M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6217115" y="234584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0/M</a:t>
            </a:r>
            <a:endParaRPr lang="it-IT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6171964" y="63191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0/M</a:t>
            </a:r>
            <a:endParaRPr lang="it-IT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3753131" y="143573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0/1</a:t>
            </a:r>
            <a:endParaRPr lang="it-IT" dirty="0"/>
          </a:p>
        </p:txBody>
      </p:sp>
      <p:sp>
        <p:nvSpPr>
          <p:cNvPr id="28" name="Ovale 27"/>
          <p:cNvSpPr/>
          <p:nvPr/>
        </p:nvSpPr>
        <p:spPr>
          <a:xfrm>
            <a:off x="4043964" y="452230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</a:t>
            </a:r>
            <a:endParaRPr lang="it-IT" dirty="0"/>
          </a:p>
        </p:txBody>
      </p:sp>
      <p:sp>
        <p:nvSpPr>
          <p:cNvPr id="29" name="Ovale 28"/>
          <p:cNvSpPr/>
          <p:nvPr/>
        </p:nvSpPr>
        <p:spPr>
          <a:xfrm>
            <a:off x="5400540" y="35156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0" name="Ovale 29"/>
          <p:cNvSpPr/>
          <p:nvPr/>
        </p:nvSpPr>
        <p:spPr>
          <a:xfrm>
            <a:off x="5400540" y="56298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31" name="Ovale 30"/>
          <p:cNvSpPr/>
          <p:nvPr/>
        </p:nvSpPr>
        <p:spPr>
          <a:xfrm>
            <a:off x="7284077" y="56298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32" name="Ovale 31"/>
          <p:cNvSpPr/>
          <p:nvPr/>
        </p:nvSpPr>
        <p:spPr>
          <a:xfrm>
            <a:off x="8815589" y="56298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33" name="Ovale 32"/>
          <p:cNvSpPr/>
          <p:nvPr/>
        </p:nvSpPr>
        <p:spPr>
          <a:xfrm>
            <a:off x="7204656" y="35156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34" name="Ovale 33"/>
          <p:cNvSpPr/>
          <p:nvPr/>
        </p:nvSpPr>
        <p:spPr>
          <a:xfrm>
            <a:off x="8815589" y="35156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35" name="Ovale 34"/>
          <p:cNvSpPr/>
          <p:nvPr/>
        </p:nvSpPr>
        <p:spPr>
          <a:xfrm>
            <a:off x="10758152" y="452230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</a:t>
            </a:r>
          </a:p>
        </p:txBody>
      </p:sp>
      <p:cxnSp>
        <p:nvCxnSpPr>
          <p:cNvPr id="36" name="Connettore 2 35"/>
          <p:cNvCxnSpPr>
            <a:endCxn id="29" idx="3"/>
          </p:cNvCxnSpPr>
          <p:nvPr/>
        </p:nvCxnSpPr>
        <p:spPr>
          <a:xfrm flipV="1">
            <a:off x="4958364" y="4296093"/>
            <a:ext cx="576087" cy="40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endCxn id="30" idx="1"/>
          </p:cNvCxnSpPr>
          <p:nvPr/>
        </p:nvCxnSpPr>
        <p:spPr>
          <a:xfrm>
            <a:off x="4958364" y="5282156"/>
            <a:ext cx="576087" cy="48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29" idx="6"/>
            <a:endCxn id="33" idx="2"/>
          </p:cNvCxnSpPr>
          <p:nvPr/>
        </p:nvCxnSpPr>
        <p:spPr>
          <a:xfrm>
            <a:off x="6314940" y="3972804"/>
            <a:ext cx="889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stCxn id="30" idx="6"/>
            <a:endCxn id="31" idx="2"/>
          </p:cNvCxnSpPr>
          <p:nvPr/>
        </p:nvCxnSpPr>
        <p:spPr>
          <a:xfrm>
            <a:off x="6314940" y="6087086"/>
            <a:ext cx="969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33" idx="4"/>
          </p:cNvCxnSpPr>
          <p:nvPr/>
        </p:nvCxnSpPr>
        <p:spPr>
          <a:xfrm>
            <a:off x="7661856" y="4430004"/>
            <a:ext cx="0" cy="1092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stCxn id="33" idx="6"/>
            <a:endCxn id="34" idx="2"/>
          </p:cNvCxnSpPr>
          <p:nvPr/>
        </p:nvCxnSpPr>
        <p:spPr>
          <a:xfrm>
            <a:off x="8119056" y="3972804"/>
            <a:ext cx="696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>
            <a:stCxn id="31" idx="6"/>
            <a:endCxn id="32" idx="2"/>
          </p:cNvCxnSpPr>
          <p:nvPr/>
        </p:nvCxnSpPr>
        <p:spPr>
          <a:xfrm>
            <a:off x="8198477" y="6087086"/>
            <a:ext cx="617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/>
          <p:nvPr/>
        </p:nvCxnSpPr>
        <p:spPr>
          <a:xfrm>
            <a:off x="9729989" y="4174573"/>
            <a:ext cx="1028163" cy="52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 flipV="1">
            <a:off x="9789262" y="5282156"/>
            <a:ext cx="968890" cy="64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/>
          <p:cNvSpPr txBox="1"/>
          <p:nvPr/>
        </p:nvSpPr>
        <p:spPr>
          <a:xfrm>
            <a:off x="9272789" y="1670029"/>
            <a:ext cx="1766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E=S,1,2,3,4,5,6,D</a:t>
            </a:r>
          </a:p>
          <a:p>
            <a:r>
              <a:rPr lang="it-IT" dirty="0" smtClean="0"/>
              <a:t>R=S,1,2,3,4,5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/>
              <p:cNvSpPr txBox="1"/>
              <p:nvPr/>
            </p:nvSpPr>
            <p:spPr>
              <a:xfrm>
                <a:off x="3323831" y="4791824"/>
                <a:ext cx="829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(S,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6" name="CasellaDiTes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831" y="4791824"/>
                <a:ext cx="82967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882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/>
              <p:cNvSpPr txBox="1"/>
              <p:nvPr/>
            </p:nvSpPr>
            <p:spPr>
              <a:xfrm>
                <a:off x="5166750" y="4432013"/>
                <a:ext cx="2228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(S,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−0))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7" name="CasellaDiTes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750" y="4432013"/>
                <a:ext cx="222832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66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/>
              <p:cNvSpPr txBox="1"/>
              <p:nvPr/>
            </p:nvSpPr>
            <p:spPr>
              <a:xfrm>
                <a:off x="4876914" y="6403553"/>
                <a:ext cx="2228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(S,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−0))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8" name="CasellaDiTes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914" y="6403553"/>
                <a:ext cx="222832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186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/>
              <p:cNvSpPr txBox="1"/>
              <p:nvPr/>
            </p:nvSpPr>
            <p:spPr>
              <a:xfrm>
                <a:off x="6797906" y="3104019"/>
                <a:ext cx="2228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(1,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−0))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9" name="CasellaDiTes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906" y="3104019"/>
                <a:ext cx="222832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186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/>
              <p:cNvSpPr txBox="1"/>
              <p:nvPr/>
            </p:nvSpPr>
            <p:spPr>
              <a:xfrm>
                <a:off x="6805738" y="6405370"/>
                <a:ext cx="2228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(2,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−0))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0" name="CasellaDiTes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738" y="6405370"/>
                <a:ext cx="222832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186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/>
              <p:cNvSpPr txBox="1"/>
              <p:nvPr/>
            </p:nvSpPr>
            <p:spPr>
              <a:xfrm>
                <a:off x="8054659" y="5216620"/>
                <a:ext cx="2228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(4,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−0))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1" name="CasellaDiTes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659" y="5216620"/>
                <a:ext cx="222832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186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/>
              <p:cNvSpPr txBox="1"/>
              <p:nvPr/>
            </p:nvSpPr>
            <p:spPr>
              <a:xfrm>
                <a:off x="10140765" y="4021169"/>
                <a:ext cx="2228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(5,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−0))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2" name="CasellaDiTes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765" y="4021169"/>
                <a:ext cx="222832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466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52"/>
              <p:cNvSpPr txBox="1"/>
              <p:nvPr/>
            </p:nvSpPr>
            <p:spPr>
              <a:xfrm>
                <a:off x="193183" y="5604128"/>
                <a:ext cx="168828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Cammino</a:t>
                </a:r>
              </a:p>
              <a:p>
                <a:r>
                  <a:rPr lang="it-IT" dirty="0" smtClean="0"/>
                  <a:t>S</a:t>
                </a:r>
                <a:r>
                  <a:rPr lang="it-IT" dirty="0" smtClean="0">
                    <a:sym typeface="Wingdings" panose="05000000000000000000" pitchFamily="2" charset="2"/>
                  </a:rPr>
                  <a:t>135D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3" name="CasellaDiTes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83" y="5604128"/>
                <a:ext cx="1688283" cy="923330"/>
              </a:xfrm>
              <a:prstGeom prst="rect">
                <a:avLst/>
              </a:prstGeom>
              <a:blipFill rotWithShape="0">
                <a:blip r:embed="rId9"/>
                <a:stretch>
                  <a:fillRect l="-3249" t="-3289" r="-21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/>
              <p:cNvSpPr txBox="1"/>
              <p:nvPr/>
            </p:nvSpPr>
            <p:spPr>
              <a:xfrm>
                <a:off x="8815589" y="3156677"/>
                <a:ext cx="2228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(3,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−0))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4" name="CasellaDiTes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589" y="3156677"/>
                <a:ext cx="2228320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186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98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83718" y="122101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1440294" y="214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440294" y="232860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3323831" y="232860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4855343" y="232860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3244410" y="214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8" name="Ovale 7"/>
          <p:cNvSpPr/>
          <p:nvPr/>
        </p:nvSpPr>
        <p:spPr>
          <a:xfrm>
            <a:off x="4855343" y="214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9" name="Ovale 8"/>
          <p:cNvSpPr/>
          <p:nvPr/>
        </p:nvSpPr>
        <p:spPr>
          <a:xfrm>
            <a:off x="6797906" y="122101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</a:t>
            </a:r>
          </a:p>
        </p:txBody>
      </p:sp>
      <p:cxnSp>
        <p:nvCxnSpPr>
          <p:cNvPr id="10" name="Connettore 2 9"/>
          <p:cNvCxnSpPr>
            <a:endCxn id="3" idx="3"/>
          </p:cNvCxnSpPr>
          <p:nvPr/>
        </p:nvCxnSpPr>
        <p:spPr>
          <a:xfrm flipV="1">
            <a:off x="998118" y="994809"/>
            <a:ext cx="576087" cy="40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endCxn id="4" idx="1"/>
          </p:cNvCxnSpPr>
          <p:nvPr/>
        </p:nvCxnSpPr>
        <p:spPr>
          <a:xfrm>
            <a:off x="998118" y="1980872"/>
            <a:ext cx="576087" cy="48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stCxn id="3" idx="6"/>
            <a:endCxn id="7" idx="2"/>
          </p:cNvCxnSpPr>
          <p:nvPr/>
        </p:nvCxnSpPr>
        <p:spPr>
          <a:xfrm>
            <a:off x="2354694" y="671520"/>
            <a:ext cx="889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stCxn id="4" idx="6"/>
            <a:endCxn id="5" idx="2"/>
          </p:cNvCxnSpPr>
          <p:nvPr/>
        </p:nvCxnSpPr>
        <p:spPr>
          <a:xfrm>
            <a:off x="2354694" y="2785802"/>
            <a:ext cx="969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stCxn id="7" idx="4"/>
          </p:cNvCxnSpPr>
          <p:nvPr/>
        </p:nvCxnSpPr>
        <p:spPr>
          <a:xfrm>
            <a:off x="3701610" y="1128720"/>
            <a:ext cx="0" cy="1092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7" idx="6"/>
            <a:endCxn id="8" idx="2"/>
          </p:cNvCxnSpPr>
          <p:nvPr/>
        </p:nvCxnSpPr>
        <p:spPr>
          <a:xfrm>
            <a:off x="4158810" y="671520"/>
            <a:ext cx="696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5" idx="6"/>
            <a:endCxn id="6" idx="2"/>
          </p:cNvCxnSpPr>
          <p:nvPr/>
        </p:nvCxnSpPr>
        <p:spPr>
          <a:xfrm>
            <a:off x="4238231" y="2785802"/>
            <a:ext cx="617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/>
          <p:nvPr/>
        </p:nvCxnSpPr>
        <p:spPr>
          <a:xfrm>
            <a:off x="5769743" y="873289"/>
            <a:ext cx="1028163" cy="52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 flipV="1">
            <a:off x="5829016" y="1980872"/>
            <a:ext cx="968890" cy="64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903918" y="99480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</a:t>
            </a:r>
            <a:r>
              <a:rPr lang="it-IT" dirty="0" smtClean="0"/>
              <a:t>/M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738081" y="222169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0/M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2505240" y="305833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0/M</a:t>
            </a:r>
            <a:endParaRPr lang="it-IT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2552759" y="17246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</a:t>
            </a:r>
            <a:r>
              <a:rPr lang="it-IT" dirty="0" smtClean="0"/>
              <a:t>/M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4212764" y="235853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</a:t>
            </a:r>
            <a:r>
              <a:rPr lang="it-IT" dirty="0" smtClean="0"/>
              <a:t>/M</a:t>
            </a:r>
            <a:endParaRPr lang="it-IT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4282771" y="299487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0/M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6217115" y="234584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0/M</a:t>
            </a:r>
            <a:endParaRPr lang="it-IT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6171964" y="63191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</a:t>
            </a:r>
            <a:r>
              <a:rPr lang="it-IT" dirty="0" smtClean="0"/>
              <a:t>/M</a:t>
            </a:r>
            <a:endParaRPr lang="it-IT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3753131" y="143573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0/1</a:t>
            </a:r>
            <a:endParaRPr lang="it-IT" dirty="0"/>
          </a:p>
        </p:txBody>
      </p:sp>
      <p:sp>
        <p:nvSpPr>
          <p:cNvPr id="28" name="Ovale 27"/>
          <p:cNvSpPr/>
          <p:nvPr/>
        </p:nvSpPr>
        <p:spPr>
          <a:xfrm>
            <a:off x="4043964" y="452230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</a:t>
            </a:r>
            <a:endParaRPr lang="it-IT" dirty="0"/>
          </a:p>
        </p:txBody>
      </p:sp>
      <p:sp>
        <p:nvSpPr>
          <p:cNvPr id="29" name="Ovale 28"/>
          <p:cNvSpPr/>
          <p:nvPr/>
        </p:nvSpPr>
        <p:spPr>
          <a:xfrm>
            <a:off x="5400540" y="35156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0" name="Ovale 29"/>
          <p:cNvSpPr/>
          <p:nvPr/>
        </p:nvSpPr>
        <p:spPr>
          <a:xfrm>
            <a:off x="5400540" y="56298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31" name="Ovale 30"/>
          <p:cNvSpPr/>
          <p:nvPr/>
        </p:nvSpPr>
        <p:spPr>
          <a:xfrm>
            <a:off x="7284077" y="56298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32" name="Ovale 31"/>
          <p:cNvSpPr/>
          <p:nvPr/>
        </p:nvSpPr>
        <p:spPr>
          <a:xfrm>
            <a:off x="8815589" y="56298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33" name="Ovale 32"/>
          <p:cNvSpPr/>
          <p:nvPr/>
        </p:nvSpPr>
        <p:spPr>
          <a:xfrm>
            <a:off x="7204656" y="35156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34" name="Ovale 33"/>
          <p:cNvSpPr/>
          <p:nvPr/>
        </p:nvSpPr>
        <p:spPr>
          <a:xfrm>
            <a:off x="8815589" y="35156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35" name="Ovale 34"/>
          <p:cNvSpPr/>
          <p:nvPr/>
        </p:nvSpPr>
        <p:spPr>
          <a:xfrm>
            <a:off x="10758152" y="452230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</a:t>
            </a:r>
          </a:p>
        </p:txBody>
      </p:sp>
      <p:cxnSp>
        <p:nvCxnSpPr>
          <p:cNvPr id="37" name="Connettore 2 36"/>
          <p:cNvCxnSpPr>
            <a:endCxn id="30" idx="1"/>
          </p:cNvCxnSpPr>
          <p:nvPr/>
        </p:nvCxnSpPr>
        <p:spPr>
          <a:xfrm>
            <a:off x="4958364" y="5282156"/>
            <a:ext cx="576087" cy="48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stCxn id="30" idx="6"/>
            <a:endCxn id="31" idx="2"/>
          </p:cNvCxnSpPr>
          <p:nvPr/>
        </p:nvCxnSpPr>
        <p:spPr>
          <a:xfrm>
            <a:off x="6314940" y="6087086"/>
            <a:ext cx="969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33" idx="4"/>
          </p:cNvCxnSpPr>
          <p:nvPr/>
        </p:nvCxnSpPr>
        <p:spPr>
          <a:xfrm>
            <a:off x="7661856" y="4430004"/>
            <a:ext cx="0" cy="1092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>
            <a:stCxn id="31" idx="6"/>
            <a:endCxn id="32" idx="2"/>
          </p:cNvCxnSpPr>
          <p:nvPr/>
        </p:nvCxnSpPr>
        <p:spPr>
          <a:xfrm>
            <a:off x="8198477" y="6087086"/>
            <a:ext cx="617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 flipV="1">
            <a:off x="9789262" y="5282156"/>
            <a:ext cx="968890" cy="64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/>
          <p:cNvSpPr txBox="1"/>
          <p:nvPr/>
        </p:nvSpPr>
        <p:spPr>
          <a:xfrm>
            <a:off x="9272789" y="1670029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E=S,2,4,6,D</a:t>
            </a:r>
          </a:p>
          <a:p>
            <a:r>
              <a:rPr lang="it-IT" dirty="0" smtClean="0"/>
              <a:t>R=S,2,4,6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/>
              <p:cNvSpPr txBox="1"/>
              <p:nvPr/>
            </p:nvSpPr>
            <p:spPr>
              <a:xfrm>
                <a:off x="3323831" y="4791824"/>
                <a:ext cx="829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(S,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6" name="CasellaDiTes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831" y="4791824"/>
                <a:ext cx="82967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882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/>
              <p:cNvSpPr txBox="1"/>
              <p:nvPr/>
            </p:nvSpPr>
            <p:spPr>
              <a:xfrm>
                <a:off x="4876914" y="6403553"/>
                <a:ext cx="2228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(S,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−0))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8" name="CasellaDiTes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914" y="6403553"/>
                <a:ext cx="222832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186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/>
              <p:cNvSpPr txBox="1"/>
              <p:nvPr/>
            </p:nvSpPr>
            <p:spPr>
              <a:xfrm>
                <a:off x="6838566" y="6491420"/>
                <a:ext cx="2228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(2,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−0))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9" name="CasellaDiTes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566" y="6491420"/>
                <a:ext cx="222832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466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/>
              <p:cNvSpPr txBox="1"/>
              <p:nvPr/>
            </p:nvSpPr>
            <p:spPr>
              <a:xfrm>
                <a:off x="8054659" y="5216620"/>
                <a:ext cx="2228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(4,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−0))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0" name="CasellaDiTes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659" y="5216620"/>
                <a:ext cx="222832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186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/>
              <p:cNvSpPr txBox="1"/>
              <p:nvPr/>
            </p:nvSpPr>
            <p:spPr>
              <a:xfrm>
                <a:off x="10140765" y="4021169"/>
                <a:ext cx="2228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(6,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−0))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1" name="CasellaDiTes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765" y="4021169"/>
                <a:ext cx="222832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466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/>
              <p:cNvSpPr txBox="1"/>
              <p:nvPr/>
            </p:nvSpPr>
            <p:spPr>
              <a:xfrm>
                <a:off x="193183" y="5604128"/>
                <a:ext cx="168828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Cammino</a:t>
                </a:r>
              </a:p>
              <a:p>
                <a:r>
                  <a:rPr lang="it-IT" dirty="0" smtClean="0"/>
                  <a:t>S</a:t>
                </a:r>
                <a:r>
                  <a:rPr lang="it-IT" dirty="0" smtClean="0">
                    <a:sym typeface="Wingdings" panose="05000000000000000000" pitchFamily="2" charset="2"/>
                  </a:rPr>
                  <a:t>2</a:t>
                </a:r>
                <a:r>
                  <a:rPr lang="it-IT" dirty="0">
                    <a:sym typeface="Wingdings" panose="05000000000000000000" pitchFamily="2" charset="2"/>
                  </a:rPr>
                  <a:t>4</a:t>
                </a:r>
                <a:r>
                  <a:rPr lang="it-IT" dirty="0" smtClean="0">
                    <a:sym typeface="Wingdings" panose="05000000000000000000" pitchFamily="2" charset="2"/>
                  </a:rPr>
                  <a:t></a:t>
                </a:r>
                <a:r>
                  <a:rPr lang="it-IT" dirty="0">
                    <a:sym typeface="Wingdings" panose="05000000000000000000" pitchFamily="2" charset="2"/>
                  </a:rPr>
                  <a:t>6</a:t>
                </a:r>
                <a:r>
                  <a:rPr lang="it-IT" dirty="0" smtClean="0">
                    <a:sym typeface="Wingdings" panose="05000000000000000000" pitchFamily="2" charset="2"/>
                  </a:rPr>
                  <a:t>D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2" name="CasellaDiTes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83" y="5604128"/>
                <a:ext cx="1688283" cy="923330"/>
              </a:xfrm>
              <a:prstGeom prst="rect">
                <a:avLst/>
              </a:prstGeom>
              <a:blipFill rotWithShape="0">
                <a:blip r:embed="rId7"/>
                <a:stretch>
                  <a:fillRect l="-3249" t="-3289" r="-21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ttore 2 54"/>
          <p:cNvCxnSpPr>
            <a:stCxn id="29" idx="2"/>
          </p:cNvCxnSpPr>
          <p:nvPr/>
        </p:nvCxnSpPr>
        <p:spPr>
          <a:xfrm flipH="1">
            <a:off x="4623515" y="3972804"/>
            <a:ext cx="777025" cy="549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Connettore 2 56"/>
          <p:cNvCxnSpPr>
            <a:stCxn id="33" idx="2"/>
            <a:endCxn id="29" idx="6"/>
          </p:cNvCxnSpPr>
          <p:nvPr/>
        </p:nvCxnSpPr>
        <p:spPr>
          <a:xfrm flipH="1">
            <a:off x="6314940" y="3972804"/>
            <a:ext cx="8897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stCxn id="34" idx="2"/>
            <a:endCxn id="33" idx="6"/>
          </p:cNvCxnSpPr>
          <p:nvPr/>
        </p:nvCxnSpPr>
        <p:spPr>
          <a:xfrm flipH="1">
            <a:off x="8119056" y="3972804"/>
            <a:ext cx="6965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Connettore 2 60"/>
          <p:cNvCxnSpPr>
            <a:stCxn id="35" idx="2"/>
          </p:cNvCxnSpPr>
          <p:nvPr/>
        </p:nvCxnSpPr>
        <p:spPr>
          <a:xfrm flipH="1" flipV="1">
            <a:off x="9729989" y="4198513"/>
            <a:ext cx="1028163" cy="780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67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83718" y="122101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1440294" y="214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440294" y="232860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3323831" y="232860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4855343" y="232860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3244410" y="214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8" name="Ovale 7"/>
          <p:cNvSpPr/>
          <p:nvPr/>
        </p:nvSpPr>
        <p:spPr>
          <a:xfrm>
            <a:off x="4855343" y="214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9" name="Ovale 8"/>
          <p:cNvSpPr/>
          <p:nvPr/>
        </p:nvSpPr>
        <p:spPr>
          <a:xfrm>
            <a:off x="6797906" y="122101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</a:t>
            </a:r>
          </a:p>
        </p:txBody>
      </p:sp>
      <p:cxnSp>
        <p:nvCxnSpPr>
          <p:cNvPr id="10" name="Connettore 2 9"/>
          <p:cNvCxnSpPr>
            <a:endCxn id="3" idx="3"/>
          </p:cNvCxnSpPr>
          <p:nvPr/>
        </p:nvCxnSpPr>
        <p:spPr>
          <a:xfrm flipV="1">
            <a:off x="998118" y="994809"/>
            <a:ext cx="576087" cy="40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endCxn id="4" idx="1"/>
          </p:cNvCxnSpPr>
          <p:nvPr/>
        </p:nvCxnSpPr>
        <p:spPr>
          <a:xfrm>
            <a:off x="998118" y="1980872"/>
            <a:ext cx="576087" cy="48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stCxn id="3" idx="6"/>
            <a:endCxn id="7" idx="2"/>
          </p:cNvCxnSpPr>
          <p:nvPr/>
        </p:nvCxnSpPr>
        <p:spPr>
          <a:xfrm>
            <a:off x="2354694" y="671520"/>
            <a:ext cx="889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stCxn id="4" idx="6"/>
            <a:endCxn id="5" idx="2"/>
          </p:cNvCxnSpPr>
          <p:nvPr/>
        </p:nvCxnSpPr>
        <p:spPr>
          <a:xfrm>
            <a:off x="2354694" y="2785802"/>
            <a:ext cx="969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stCxn id="7" idx="4"/>
          </p:cNvCxnSpPr>
          <p:nvPr/>
        </p:nvCxnSpPr>
        <p:spPr>
          <a:xfrm>
            <a:off x="3701610" y="1128720"/>
            <a:ext cx="0" cy="1092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7" idx="6"/>
            <a:endCxn id="8" idx="2"/>
          </p:cNvCxnSpPr>
          <p:nvPr/>
        </p:nvCxnSpPr>
        <p:spPr>
          <a:xfrm>
            <a:off x="4158810" y="671520"/>
            <a:ext cx="696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5" idx="6"/>
            <a:endCxn id="6" idx="2"/>
          </p:cNvCxnSpPr>
          <p:nvPr/>
        </p:nvCxnSpPr>
        <p:spPr>
          <a:xfrm>
            <a:off x="4238231" y="2785802"/>
            <a:ext cx="617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/>
          <p:nvPr/>
        </p:nvCxnSpPr>
        <p:spPr>
          <a:xfrm>
            <a:off x="5769743" y="873289"/>
            <a:ext cx="1028163" cy="52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 flipV="1">
            <a:off x="5829016" y="1980872"/>
            <a:ext cx="968890" cy="64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903918" y="99480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</a:t>
            </a:r>
            <a:r>
              <a:rPr lang="it-IT" dirty="0" smtClean="0"/>
              <a:t>/M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738081" y="222169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</a:t>
            </a:r>
            <a:r>
              <a:rPr lang="it-IT" dirty="0" smtClean="0"/>
              <a:t>/M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2505240" y="305833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</a:t>
            </a:r>
            <a:r>
              <a:rPr lang="it-IT" dirty="0" smtClean="0"/>
              <a:t>/M</a:t>
            </a:r>
            <a:endParaRPr lang="it-IT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2552759" y="17246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</a:t>
            </a:r>
            <a:r>
              <a:rPr lang="it-IT" dirty="0" smtClean="0"/>
              <a:t>/M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4212764" y="235853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</a:t>
            </a:r>
            <a:r>
              <a:rPr lang="it-IT" dirty="0" smtClean="0"/>
              <a:t>/M</a:t>
            </a:r>
            <a:endParaRPr lang="it-IT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4282771" y="299487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</a:t>
            </a:r>
            <a:r>
              <a:rPr lang="it-IT" dirty="0" smtClean="0"/>
              <a:t>/M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6217115" y="2345843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</a:t>
            </a:r>
            <a:r>
              <a:rPr lang="it-IT" dirty="0" smtClean="0"/>
              <a:t>/M</a:t>
            </a:r>
            <a:endParaRPr lang="it-IT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6171964" y="63191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</a:t>
            </a:r>
            <a:r>
              <a:rPr lang="it-IT" dirty="0" smtClean="0"/>
              <a:t>/M</a:t>
            </a:r>
            <a:endParaRPr lang="it-IT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3753131" y="143573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0/1</a:t>
            </a:r>
            <a:endParaRPr lang="it-IT" dirty="0"/>
          </a:p>
        </p:txBody>
      </p:sp>
      <p:sp>
        <p:nvSpPr>
          <p:cNvPr id="28" name="Ovale 27"/>
          <p:cNvSpPr/>
          <p:nvPr/>
        </p:nvSpPr>
        <p:spPr>
          <a:xfrm>
            <a:off x="4043964" y="452230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</a:t>
            </a:r>
            <a:endParaRPr lang="it-IT" dirty="0"/>
          </a:p>
        </p:txBody>
      </p:sp>
      <p:sp>
        <p:nvSpPr>
          <p:cNvPr id="29" name="Ovale 28"/>
          <p:cNvSpPr/>
          <p:nvPr/>
        </p:nvSpPr>
        <p:spPr>
          <a:xfrm>
            <a:off x="5400540" y="35156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0" name="Ovale 29"/>
          <p:cNvSpPr/>
          <p:nvPr/>
        </p:nvSpPr>
        <p:spPr>
          <a:xfrm>
            <a:off x="5400540" y="56298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31" name="Ovale 30"/>
          <p:cNvSpPr/>
          <p:nvPr/>
        </p:nvSpPr>
        <p:spPr>
          <a:xfrm>
            <a:off x="7284077" y="56298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32" name="Ovale 31"/>
          <p:cNvSpPr/>
          <p:nvPr/>
        </p:nvSpPr>
        <p:spPr>
          <a:xfrm>
            <a:off x="8815589" y="56298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33" name="Ovale 32"/>
          <p:cNvSpPr/>
          <p:nvPr/>
        </p:nvSpPr>
        <p:spPr>
          <a:xfrm>
            <a:off x="7204656" y="35156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34" name="Ovale 33"/>
          <p:cNvSpPr/>
          <p:nvPr/>
        </p:nvSpPr>
        <p:spPr>
          <a:xfrm>
            <a:off x="8815589" y="35156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35" name="Ovale 34"/>
          <p:cNvSpPr/>
          <p:nvPr/>
        </p:nvSpPr>
        <p:spPr>
          <a:xfrm>
            <a:off x="10758152" y="452230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</a:t>
            </a:r>
          </a:p>
        </p:txBody>
      </p:sp>
      <p:cxnSp>
        <p:nvCxnSpPr>
          <p:cNvPr id="38" name="Connettore 2 37"/>
          <p:cNvCxnSpPr>
            <a:stCxn id="33" idx="4"/>
          </p:cNvCxnSpPr>
          <p:nvPr/>
        </p:nvCxnSpPr>
        <p:spPr>
          <a:xfrm>
            <a:off x="7661856" y="4430004"/>
            <a:ext cx="0" cy="1092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/>
              <p:cNvSpPr txBox="1"/>
              <p:nvPr/>
            </p:nvSpPr>
            <p:spPr>
              <a:xfrm>
                <a:off x="8119056" y="1211779"/>
                <a:ext cx="397589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E=S</a:t>
                </a:r>
              </a:p>
              <a:p>
                <a:r>
                  <a:rPr lang="it-IT" dirty="0" smtClean="0"/>
                  <a:t>R=S</a:t>
                </a:r>
              </a:p>
              <a:p>
                <a:endParaRPr lang="it-IT" dirty="0"/>
              </a:p>
              <a:p>
                <a:r>
                  <a:rPr lang="it-IT" dirty="0" smtClean="0"/>
                  <a:t>STOP: flusso ottimo</a:t>
                </a:r>
              </a:p>
              <a:p>
                <a:r>
                  <a:rPr lang="it-IT" dirty="0" smtClean="0"/>
                  <a:t>Taglio a costo minimo</a:t>
                </a:r>
              </a:p>
              <a:p>
                <a:r>
                  <a:rPr lang="it-IT" dirty="0" smtClean="0"/>
                  <a:t>U=E,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𝑐𝑜𝑛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it-IT" dirty="0" smtClean="0"/>
                  <a:t>)=</a:t>
                </a:r>
                <a:r>
                  <a:rPr lang="it-IT" dirty="0" err="1" smtClean="0"/>
                  <a:t>M+M</a:t>
                </a:r>
                <a:endParaRPr lang="it-IT" dirty="0"/>
              </a:p>
            </p:txBody>
          </p:sp>
        </mc:Choice>
        <mc:Fallback xmlns="">
          <p:sp>
            <p:nvSpPr>
              <p:cNvPr id="41" name="CasellaDiTes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056" y="1211779"/>
                <a:ext cx="3975897" cy="1754326"/>
              </a:xfrm>
              <a:prstGeom prst="rect">
                <a:avLst/>
              </a:prstGeom>
              <a:blipFill rotWithShape="0">
                <a:blip r:embed="rId2"/>
                <a:stretch>
                  <a:fillRect l="-1380" t="-2083" r="-460" b="-45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/>
              <p:cNvSpPr txBox="1"/>
              <p:nvPr/>
            </p:nvSpPr>
            <p:spPr>
              <a:xfrm>
                <a:off x="3323831" y="4791824"/>
                <a:ext cx="829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(S,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2" name="CasellaDiTes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831" y="4791824"/>
                <a:ext cx="82967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882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ttore 2 46"/>
          <p:cNvCxnSpPr>
            <a:stCxn id="29" idx="2"/>
          </p:cNvCxnSpPr>
          <p:nvPr/>
        </p:nvCxnSpPr>
        <p:spPr>
          <a:xfrm flipH="1">
            <a:off x="4623515" y="3972804"/>
            <a:ext cx="777025" cy="549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Connettore 2 47"/>
          <p:cNvCxnSpPr>
            <a:stCxn id="33" idx="2"/>
            <a:endCxn id="29" idx="6"/>
          </p:cNvCxnSpPr>
          <p:nvPr/>
        </p:nvCxnSpPr>
        <p:spPr>
          <a:xfrm flipH="1">
            <a:off x="6314940" y="3972804"/>
            <a:ext cx="8897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Connettore 2 48"/>
          <p:cNvCxnSpPr>
            <a:stCxn id="34" idx="2"/>
            <a:endCxn id="33" idx="6"/>
          </p:cNvCxnSpPr>
          <p:nvPr/>
        </p:nvCxnSpPr>
        <p:spPr>
          <a:xfrm flipH="1">
            <a:off x="8119056" y="3972804"/>
            <a:ext cx="6965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Connettore 2 49"/>
          <p:cNvCxnSpPr>
            <a:stCxn id="35" idx="2"/>
          </p:cNvCxnSpPr>
          <p:nvPr/>
        </p:nvCxnSpPr>
        <p:spPr>
          <a:xfrm flipH="1" flipV="1">
            <a:off x="9729989" y="4198513"/>
            <a:ext cx="1028163" cy="780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Connettore 2 51"/>
          <p:cNvCxnSpPr>
            <a:endCxn id="28" idx="5"/>
          </p:cNvCxnSpPr>
          <p:nvPr/>
        </p:nvCxnSpPr>
        <p:spPr>
          <a:xfrm flipH="1" flipV="1">
            <a:off x="4824453" y="5302792"/>
            <a:ext cx="576087" cy="544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Connettore 2 53"/>
          <p:cNvCxnSpPr/>
          <p:nvPr/>
        </p:nvCxnSpPr>
        <p:spPr>
          <a:xfrm flipH="1" flipV="1">
            <a:off x="6314940" y="6181859"/>
            <a:ext cx="969137" cy="25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Connettore 2 55"/>
          <p:cNvCxnSpPr>
            <a:stCxn id="32" idx="2"/>
            <a:endCxn id="31" idx="6"/>
          </p:cNvCxnSpPr>
          <p:nvPr/>
        </p:nvCxnSpPr>
        <p:spPr>
          <a:xfrm flipH="1">
            <a:off x="8198477" y="6087086"/>
            <a:ext cx="6171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onnettore 2 57"/>
          <p:cNvCxnSpPr/>
          <p:nvPr/>
        </p:nvCxnSpPr>
        <p:spPr>
          <a:xfrm flipH="1">
            <a:off x="9729989" y="5302792"/>
            <a:ext cx="1028163" cy="544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77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1339403" y="311668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7300175" y="298575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5288924" y="438740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5140817" y="144606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2977166" y="45505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2977166" y="150897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cxnSp>
        <p:nvCxnSpPr>
          <p:cNvPr id="9" name="Connettore 2 8"/>
          <p:cNvCxnSpPr>
            <a:stCxn id="2" idx="7"/>
            <a:endCxn id="7" idx="3"/>
          </p:cNvCxnSpPr>
          <p:nvPr/>
        </p:nvCxnSpPr>
        <p:spPr>
          <a:xfrm flipV="1">
            <a:off x="2119892" y="2289463"/>
            <a:ext cx="991185" cy="96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endCxn id="6" idx="1"/>
          </p:cNvCxnSpPr>
          <p:nvPr/>
        </p:nvCxnSpPr>
        <p:spPr>
          <a:xfrm>
            <a:off x="2253803" y="3900152"/>
            <a:ext cx="857274" cy="78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/>
          <p:nvPr/>
        </p:nvCxnSpPr>
        <p:spPr>
          <a:xfrm>
            <a:off x="3434366" y="2444839"/>
            <a:ext cx="0" cy="194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endCxn id="5" idx="2"/>
          </p:cNvCxnSpPr>
          <p:nvPr/>
        </p:nvCxnSpPr>
        <p:spPr>
          <a:xfrm flipV="1">
            <a:off x="3977425" y="1903268"/>
            <a:ext cx="1163392" cy="3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endCxn id="5" idx="3"/>
          </p:cNvCxnSpPr>
          <p:nvPr/>
        </p:nvCxnSpPr>
        <p:spPr>
          <a:xfrm flipV="1">
            <a:off x="3885127" y="2226557"/>
            <a:ext cx="1389601" cy="229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endCxn id="4" idx="2"/>
          </p:cNvCxnSpPr>
          <p:nvPr/>
        </p:nvCxnSpPr>
        <p:spPr>
          <a:xfrm flipV="1">
            <a:off x="3968351" y="4844603"/>
            <a:ext cx="1320573" cy="163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>
            <a:off x="5576552" y="2444839"/>
            <a:ext cx="103031" cy="181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endCxn id="3" idx="1"/>
          </p:cNvCxnSpPr>
          <p:nvPr/>
        </p:nvCxnSpPr>
        <p:spPr>
          <a:xfrm>
            <a:off x="6055217" y="2125014"/>
            <a:ext cx="1378869" cy="99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endCxn id="3" idx="3"/>
          </p:cNvCxnSpPr>
          <p:nvPr/>
        </p:nvCxnSpPr>
        <p:spPr>
          <a:xfrm flipV="1">
            <a:off x="6203324" y="3766241"/>
            <a:ext cx="1230762" cy="91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2158699" y="23604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5/5</a:t>
            </a:r>
            <a:endParaRPr lang="it-IT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2069912" y="43416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0/6</a:t>
            </a:r>
            <a:endParaRPr lang="it-IT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3447487" y="296027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5/9</a:t>
            </a:r>
            <a:endParaRPr lang="it-IT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4276980" y="146698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0/2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4425088" y="341612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3/3</a:t>
            </a:r>
            <a:endParaRPr lang="it-IT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4304884" y="505918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2/8</a:t>
            </a:r>
            <a:endParaRPr lang="it-IT" dirty="0"/>
          </a:p>
        </p:txBody>
      </p:sp>
      <p:sp>
        <p:nvSpPr>
          <p:cNvPr id="34" name="CasellaDiTesto 33"/>
          <p:cNvSpPr txBox="1"/>
          <p:nvPr/>
        </p:nvSpPr>
        <p:spPr>
          <a:xfrm>
            <a:off x="5616141" y="317592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0/4</a:t>
            </a:r>
            <a:endParaRPr lang="it-IT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6619862" y="213186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3/10</a:t>
            </a:r>
            <a:endParaRPr lang="it-IT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6744651" y="422534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2/4</a:t>
            </a:r>
            <a:endParaRPr lang="it-IT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8744755" y="1446068"/>
            <a:ext cx="2695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Flusso uscente da S=5+0=5</a:t>
            </a:r>
          </a:p>
          <a:p>
            <a:endParaRPr lang="it-IT" dirty="0"/>
          </a:p>
          <a:p>
            <a:r>
              <a:rPr lang="it-IT" dirty="0" smtClean="0"/>
              <a:t>Flusso ammissibile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15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321972" y="24469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6282744" y="231605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4271493" y="371770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4123386" y="77636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1920146" y="381187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1959735" y="83927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cxnSp>
        <p:nvCxnSpPr>
          <p:cNvPr id="9" name="Connettore 2 8"/>
          <p:cNvCxnSpPr>
            <a:endCxn id="6" idx="1"/>
          </p:cNvCxnSpPr>
          <p:nvPr/>
        </p:nvCxnSpPr>
        <p:spPr>
          <a:xfrm>
            <a:off x="1196783" y="3161487"/>
            <a:ext cx="857274" cy="78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2416935" y="1775138"/>
            <a:ext cx="0" cy="194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endCxn id="5" idx="2"/>
          </p:cNvCxnSpPr>
          <p:nvPr/>
        </p:nvCxnSpPr>
        <p:spPr>
          <a:xfrm flipV="1">
            <a:off x="2959994" y="1233567"/>
            <a:ext cx="1163392" cy="3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endCxn id="4" idx="2"/>
          </p:cNvCxnSpPr>
          <p:nvPr/>
        </p:nvCxnSpPr>
        <p:spPr>
          <a:xfrm flipV="1">
            <a:off x="2950920" y="4174902"/>
            <a:ext cx="1320573" cy="163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>
            <a:off x="4559121" y="1775138"/>
            <a:ext cx="103031" cy="181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endCxn id="3" idx="1"/>
          </p:cNvCxnSpPr>
          <p:nvPr/>
        </p:nvCxnSpPr>
        <p:spPr>
          <a:xfrm>
            <a:off x="5037786" y="1455313"/>
            <a:ext cx="1378869" cy="99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endCxn id="3" idx="3"/>
          </p:cNvCxnSpPr>
          <p:nvPr/>
        </p:nvCxnSpPr>
        <p:spPr>
          <a:xfrm flipV="1">
            <a:off x="5185893" y="3096540"/>
            <a:ext cx="1230762" cy="91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 flipH="1">
            <a:off x="1052481" y="1556856"/>
            <a:ext cx="907254" cy="890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Connettore 2 30"/>
          <p:cNvCxnSpPr/>
          <p:nvPr/>
        </p:nvCxnSpPr>
        <p:spPr>
          <a:xfrm flipV="1">
            <a:off x="2627290" y="1775138"/>
            <a:ext cx="0" cy="1942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 flipH="1">
            <a:off x="2717442" y="1556856"/>
            <a:ext cx="1405944" cy="2255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onnettore 2 35"/>
          <p:cNvCxnSpPr/>
          <p:nvPr/>
        </p:nvCxnSpPr>
        <p:spPr>
          <a:xfrm flipH="1">
            <a:off x="2874135" y="4520485"/>
            <a:ext cx="1397358" cy="111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onnettore 2 37"/>
          <p:cNvCxnSpPr/>
          <p:nvPr/>
        </p:nvCxnSpPr>
        <p:spPr>
          <a:xfrm flipH="1" flipV="1">
            <a:off x="5185893" y="1233567"/>
            <a:ext cx="1459606" cy="981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endCxn id="4" idx="7"/>
          </p:cNvCxnSpPr>
          <p:nvPr/>
        </p:nvCxnSpPr>
        <p:spPr>
          <a:xfrm flipH="1">
            <a:off x="5051982" y="2949262"/>
            <a:ext cx="1230762" cy="902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/>
              <p:cNvSpPr txBox="1"/>
              <p:nvPr/>
            </p:nvSpPr>
            <p:spPr>
              <a:xfrm>
                <a:off x="194183" y="3438246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(S,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1" name="CasellaDiTes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83" y="3438246"/>
                <a:ext cx="71045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7759" t="-8197" r="-2586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sellaDiTesto 41"/>
          <p:cNvSpPr txBox="1"/>
          <p:nvPr/>
        </p:nvSpPr>
        <p:spPr>
          <a:xfrm>
            <a:off x="8165206" y="1004552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E=S,2,1,4,3,D</a:t>
            </a:r>
          </a:p>
          <a:p>
            <a:r>
              <a:rPr lang="it-IT" dirty="0" smtClean="0"/>
              <a:t>R=S,2,1,4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/>
              <p:cNvSpPr txBox="1"/>
              <p:nvPr/>
            </p:nvSpPr>
            <p:spPr>
              <a:xfrm>
                <a:off x="1205369" y="4861983"/>
                <a:ext cx="1906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(S,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,6−0))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3" name="CasellaDiTes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369" y="4861983"/>
                <a:ext cx="190629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885" t="-10000" r="-641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/>
              <p:cNvSpPr txBox="1"/>
              <p:nvPr/>
            </p:nvSpPr>
            <p:spPr>
              <a:xfrm>
                <a:off x="4513046" y="4750021"/>
                <a:ext cx="1811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(2,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6,8−2))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4" name="CasellaDiTes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046" y="4750021"/>
                <a:ext cx="181171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685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/>
              <p:cNvSpPr txBox="1"/>
              <p:nvPr/>
            </p:nvSpPr>
            <p:spPr>
              <a:xfrm>
                <a:off x="1463789" y="343092"/>
                <a:ext cx="1407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(2,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6,5))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5" name="CasellaDiTes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789" y="343092"/>
                <a:ext cx="140775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463" t="-8197" r="-866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/>
              <p:cNvSpPr txBox="1"/>
              <p:nvPr/>
            </p:nvSpPr>
            <p:spPr>
              <a:xfrm>
                <a:off x="3906757" y="313625"/>
                <a:ext cx="1811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(1,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5,2−0))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6" name="CasellaDiTes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757" y="313625"/>
                <a:ext cx="181171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030" t="-8197" r="-33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/>
              <p:cNvSpPr txBox="1"/>
              <p:nvPr/>
            </p:nvSpPr>
            <p:spPr>
              <a:xfrm>
                <a:off x="6425198" y="3253580"/>
                <a:ext cx="1811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(4,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6,4−2))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7" name="CasellaDiTes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98" y="3253580"/>
                <a:ext cx="181171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694" t="-10000" r="-337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/>
              <p:cNvSpPr txBox="1"/>
              <p:nvPr/>
            </p:nvSpPr>
            <p:spPr>
              <a:xfrm>
                <a:off x="8912180" y="2446986"/>
                <a:ext cx="134524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S</a:t>
                </a:r>
                <a:r>
                  <a:rPr lang="it-IT" dirty="0" smtClean="0">
                    <a:sym typeface="Wingdings" panose="05000000000000000000" pitchFamily="2" charset="2"/>
                  </a:rPr>
                  <a:t>24D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8" name="CasellaDiTes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180" y="2446986"/>
                <a:ext cx="1345240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4072" t="-5660" r="-27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22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9534660" y="289774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Df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150254" y="280759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Sf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2938530" y="36017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S2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3032975" y="18609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S1</a:t>
            </a:r>
            <a:endParaRPr lang="it-IT" dirty="0"/>
          </a:p>
        </p:txBody>
      </p:sp>
      <p:sp>
        <p:nvSpPr>
          <p:cNvPr id="8" name="Ovale 7"/>
          <p:cNvSpPr/>
          <p:nvPr/>
        </p:nvSpPr>
        <p:spPr>
          <a:xfrm>
            <a:off x="6289184" y="326479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D2</a:t>
            </a:r>
            <a:endParaRPr lang="it-IT" dirty="0"/>
          </a:p>
        </p:txBody>
      </p:sp>
      <p:sp>
        <p:nvSpPr>
          <p:cNvPr id="9" name="Ovale 8"/>
          <p:cNvSpPr/>
          <p:nvPr/>
        </p:nvSpPr>
        <p:spPr>
          <a:xfrm>
            <a:off x="6287037" y="217008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D1</a:t>
            </a:r>
            <a:endParaRPr lang="it-IT" dirty="0"/>
          </a:p>
        </p:txBody>
      </p:sp>
      <p:sp>
        <p:nvSpPr>
          <p:cNvPr id="10" name="Ovale 9"/>
          <p:cNvSpPr/>
          <p:nvPr/>
        </p:nvSpPr>
        <p:spPr>
          <a:xfrm>
            <a:off x="4611710" y="26873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11" name="Ovale 10"/>
          <p:cNvSpPr/>
          <p:nvPr/>
        </p:nvSpPr>
        <p:spPr>
          <a:xfrm>
            <a:off x="4812406" y="417919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12" name="Ovale 11"/>
          <p:cNvSpPr/>
          <p:nvPr/>
        </p:nvSpPr>
        <p:spPr>
          <a:xfrm>
            <a:off x="4656786" y="125568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cxnSp>
        <p:nvCxnSpPr>
          <p:cNvPr id="14" name="Connettore 2 13"/>
          <p:cNvCxnSpPr/>
          <p:nvPr/>
        </p:nvCxnSpPr>
        <p:spPr>
          <a:xfrm flipV="1">
            <a:off x="1159099" y="2421228"/>
            <a:ext cx="1779431" cy="723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1111876" y="3477296"/>
            <a:ext cx="1826654" cy="476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>
            <a:off x="7328079" y="2627289"/>
            <a:ext cx="2206581" cy="517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nettore 2 19"/>
          <p:cNvCxnSpPr/>
          <p:nvPr/>
        </p:nvCxnSpPr>
        <p:spPr>
          <a:xfrm flipV="1">
            <a:off x="7264758" y="3264794"/>
            <a:ext cx="2123941" cy="547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V="1">
            <a:off x="4009086" y="1860997"/>
            <a:ext cx="602624" cy="30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/>
          <p:nvPr/>
        </p:nvCxnSpPr>
        <p:spPr>
          <a:xfrm>
            <a:off x="4003988" y="2627289"/>
            <a:ext cx="526156" cy="270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/>
          <p:nvPr/>
        </p:nvCxnSpPr>
        <p:spPr>
          <a:xfrm flipV="1">
            <a:off x="3947375" y="3309870"/>
            <a:ext cx="537693" cy="5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/>
          <p:nvPr/>
        </p:nvCxnSpPr>
        <p:spPr>
          <a:xfrm>
            <a:off x="3914104" y="4288665"/>
            <a:ext cx="835517" cy="22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/>
          <p:cNvCxnSpPr/>
          <p:nvPr/>
        </p:nvCxnSpPr>
        <p:spPr>
          <a:xfrm>
            <a:off x="5679584" y="1943636"/>
            <a:ext cx="607453" cy="379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 flipV="1">
            <a:off x="5616262" y="2885940"/>
            <a:ext cx="565597" cy="258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>
            <a:off x="5652752" y="3354946"/>
            <a:ext cx="507643" cy="20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/>
          <p:nvPr/>
        </p:nvCxnSpPr>
        <p:spPr>
          <a:xfrm flipV="1">
            <a:off x="5845399" y="4179194"/>
            <a:ext cx="592427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/>
              <p:cNvSpPr txBox="1"/>
              <p:nvPr/>
            </p:nvSpPr>
            <p:spPr>
              <a:xfrm>
                <a:off x="1883524" y="2318197"/>
                <a:ext cx="248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7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524" y="2318197"/>
                <a:ext cx="24846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/>
              <p:cNvSpPr txBox="1"/>
              <p:nvPr/>
            </p:nvSpPr>
            <p:spPr>
              <a:xfrm>
                <a:off x="1894793" y="3781992"/>
                <a:ext cx="248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8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793" y="3781992"/>
                <a:ext cx="24846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/>
              <p:cNvSpPr txBox="1"/>
              <p:nvPr/>
            </p:nvSpPr>
            <p:spPr>
              <a:xfrm>
                <a:off x="8525266" y="2548891"/>
                <a:ext cx="248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CasellaDiTes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266" y="2548891"/>
                <a:ext cx="24846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5000" r="-1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/>
              <p:cNvSpPr txBox="1"/>
              <p:nvPr/>
            </p:nvSpPr>
            <p:spPr>
              <a:xfrm>
                <a:off x="8438882" y="3561008"/>
                <a:ext cx="248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CasellaDiTes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82" y="3561008"/>
                <a:ext cx="24846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asellaDiTesto 40"/>
          <p:cNvSpPr txBox="1"/>
          <p:nvPr/>
        </p:nvSpPr>
        <p:spPr>
          <a:xfrm>
            <a:off x="4188305" y="1810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4057890" y="2464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43" name="CasellaDiTesto 42"/>
          <p:cNvSpPr txBox="1"/>
          <p:nvPr/>
        </p:nvSpPr>
        <p:spPr>
          <a:xfrm>
            <a:off x="4036693" y="3376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44" name="CasellaDiTesto 43"/>
          <p:cNvSpPr txBox="1"/>
          <p:nvPr/>
        </p:nvSpPr>
        <p:spPr>
          <a:xfrm>
            <a:off x="4267066" y="4217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6</a:t>
            </a:r>
          </a:p>
        </p:txBody>
      </p:sp>
      <p:sp>
        <p:nvSpPr>
          <p:cNvPr id="45" name="CasellaDiTesto 44"/>
          <p:cNvSpPr txBox="1"/>
          <p:nvPr/>
        </p:nvSpPr>
        <p:spPr>
          <a:xfrm>
            <a:off x="5983310" y="42907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46" name="CasellaDiTesto 45"/>
          <p:cNvSpPr txBox="1"/>
          <p:nvPr/>
        </p:nvSpPr>
        <p:spPr>
          <a:xfrm>
            <a:off x="5765606" y="3296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47" name="CasellaDiTesto 46"/>
          <p:cNvSpPr txBox="1"/>
          <p:nvPr/>
        </p:nvSpPr>
        <p:spPr>
          <a:xfrm>
            <a:off x="5734238" y="28305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7</a:t>
            </a:r>
          </a:p>
        </p:txBody>
      </p:sp>
      <p:sp>
        <p:nvSpPr>
          <p:cNvPr id="48" name="CasellaDiTesto 47"/>
          <p:cNvSpPr txBox="1"/>
          <p:nvPr/>
        </p:nvSpPr>
        <p:spPr>
          <a:xfrm>
            <a:off x="5733636" y="1913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9245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1339403" y="311668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7300175" y="298575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5288924" y="438740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5140817" y="144606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2977166" y="45505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2977166" y="150897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cxnSp>
        <p:nvCxnSpPr>
          <p:cNvPr id="9" name="Connettore 2 8"/>
          <p:cNvCxnSpPr>
            <a:stCxn id="2" idx="7"/>
            <a:endCxn id="7" idx="3"/>
          </p:cNvCxnSpPr>
          <p:nvPr/>
        </p:nvCxnSpPr>
        <p:spPr>
          <a:xfrm flipV="1">
            <a:off x="2119892" y="2289463"/>
            <a:ext cx="991185" cy="96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endCxn id="6" idx="1"/>
          </p:cNvCxnSpPr>
          <p:nvPr/>
        </p:nvCxnSpPr>
        <p:spPr>
          <a:xfrm>
            <a:off x="2253803" y="3900152"/>
            <a:ext cx="857274" cy="78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/>
          <p:nvPr/>
        </p:nvCxnSpPr>
        <p:spPr>
          <a:xfrm>
            <a:off x="3434366" y="2444839"/>
            <a:ext cx="0" cy="194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endCxn id="5" idx="2"/>
          </p:cNvCxnSpPr>
          <p:nvPr/>
        </p:nvCxnSpPr>
        <p:spPr>
          <a:xfrm flipV="1">
            <a:off x="3977425" y="1903268"/>
            <a:ext cx="1163392" cy="3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endCxn id="5" idx="3"/>
          </p:cNvCxnSpPr>
          <p:nvPr/>
        </p:nvCxnSpPr>
        <p:spPr>
          <a:xfrm flipV="1">
            <a:off x="3885127" y="2226557"/>
            <a:ext cx="1389601" cy="229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endCxn id="4" idx="2"/>
          </p:cNvCxnSpPr>
          <p:nvPr/>
        </p:nvCxnSpPr>
        <p:spPr>
          <a:xfrm flipV="1">
            <a:off x="3968351" y="4844603"/>
            <a:ext cx="1320573" cy="163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>
            <a:off x="5576552" y="2444839"/>
            <a:ext cx="103031" cy="181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endCxn id="3" idx="1"/>
          </p:cNvCxnSpPr>
          <p:nvPr/>
        </p:nvCxnSpPr>
        <p:spPr>
          <a:xfrm>
            <a:off x="6055217" y="2125014"/>
            <a:ext cx="1378869" cy="99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endCxn id="3" idx="3"/>
          </p:cNvCxnSpPr>
          <p:nvPr/>
        </p:nvCxnSpPr>
        <p:spPr>
          <a:xfrm flipV="1">
            <a:off x="6203324" y="3766241"/>
            <a:ext cx="1230762" cy="91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2158699" y="23604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5/5</a:t>
            </a:r>
            <a:endParaRPr lang="it-IT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2069912" y="43416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  <a:r>
              <a:rPr lang="it-IT" dirty="0" smtClean="0"/>
              <a:t>/6</a:t>
            </a:r>
            <a:endParaRPr lang="it-IT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3447487" y="296027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5/9</a:t>
            </a:r>
            <a:endParaRPr lang="it-IT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4276980" y="146698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0/2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4425088" y="341612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3/3</a:t>
            </a:r>
            <a:endParaRPr lang="it-IT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4304884" y="505918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  <a:r>
              <a:rPr lang="it-IT" dirty="0" smtClean="0"/>
              <a:t>/8</a:t>
            </a:r>
            <a:endParaRPr lang="it-IT" dirty="0"/>
          </a:p>
        </p:txBody>
      </p:sp>
      <p:sp>
        <p:nvSpPr>
          <p:cNvPr id="34" name="CasellaDiTesto 33"/>
          <p:cNvSpPr txBox="1"/>
          <p:nvPr/>
        </p:nvSpPr>
        <p:spPr>
          <a:xfrm>
            <a:off x="5616141" y="317592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0/4</a:t>
            </a:r>
            <a:endParaRPr lang="it-IT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6619862" y="213186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3/10</a:t>
            </a:r>
            <a:endParaRPr lang="it-IT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6744651" y="422534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  <a:r>
              <a:rPr lang="it-IT" dirty="0" smtClean="0"/>
              <a:t>/4</a:t>
            </a:r>
            <a:endParaRPr lang="it-IT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8744755" y="1446068"/>
            <a:ext cx="2695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Flusso uscente da S=5+2=7</a:t>
            </a:r>
          </a:p>
          <a:p>
            <a:endParaRPr lang="it-IT" dirty="0"/>
          </a:p>
          <a:p>
            <a:r>
              <a:rPr lang="it-IT" dirty="0" smtClean="0"/>
              <a:t>Flusso ammissibile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634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321972" y="24469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6282744" y="231605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4271493" y="371770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4123386" y="77636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1920146" y="381187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1959735" y="83927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cxnSp>
        <p:nvCxnSpPr>
          <p:cNvPr id="8" name="Connettore 2 7"/>
          <p:cNvCxnSpPr>
            <a:endCxn id="6" idx="1"/>
          </p:cNvCxnSpPr>
          <p:nvPr/>
        </p:nvCxnSpPr>
        <p:spPr>
          <a:xfrm>
            <a:off x="1196783" y="3161487"/>
            <a:ext cx="857274" cy="78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>
            <a:off x="2416935" y="1775138"/>
            <a:ext cx="0" cy="194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>
            <a:endCxn id="5" idx="2"/>
          </p:cNvCxnSpPr>
          <p:nvPr/>
        </p:nvCxnSpPr>
        <p:spPr>
          <a:xfrm flipV="1">
            <a:off x="2959994" y="1233567"/>
            <a:ext cx="1163392" cy="3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endCxn id="4" idx="2"/>
          </p:cNvCxnSpPr>
          <p:nvPr/>
        </p:nvCxnSpPr>
        <p:spPr>
          <a:xfrm flipV="1">
            <a:off x="2950920" y="4174902"/>
            <a:ext cx="1320573" cy="163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>
            <a:off x="4559121" y="1775138"/>
            <a:ext cx="103031" cy="181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endCxn id="3" idx="1"/>
          </p:cNvCxnSpPr>
          <p:nvPr/>
        </p:nvCxnSpPr>
        <p:spPr>
          <a:xfrm>
            <a:off x="5037786" y="1455313"/>
            <a:ext cx="1378869" cy="99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1052481" y="1556856"/>
            <a:ext cx="907254" cy="890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V="1">
            <a:off x="2627290" y="1775138"/>
            <a:ext cx="0" cy="1942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2 16"/>
          <p:cNvCxnSpPr/>
          <p:nvPr/>
        </p:nvCxnSpPr>
        <p:spPr>
          <a:xfrm flipH="1">
            <a:off x="2717442" y="1556856"/>
            <a:ext cx="1405944" cy="2255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 flipH="1">
            <a:off x="2874135" y="4520485"/>
            <a:ext cx="1397358" cy="111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nettore 2 18"/>
          <p:cNvCxnSpPr/>
          <p:nvPr/>
        </p:nvCxnSpPr>
        <p:spPr>
          <a:xfrm flipH="1" flipV="1">
            <a:off x="5185893" y="1233567"/>
            <a:ext cx="1459606" cy="981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nettore 2 19"/>
          <p:cNvCxnSpPr/>
          <p:nvPr/>
        </p:nvCxnSpPr>
        <p:spPr>
          <a:xfrm flipH="1">
            <a:off x="5128597" y="3043430"/>
            <a:ext cx="1230762" cy="902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/>
              <p:cNvSpPr txBox="1"/>
              <p:nvPr/>
            </p:nvSpPr>
            <p:spPr>
              <a:xfrm>
                <a:off x="194183" y="3438246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(S,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83" y="3438246"/>
                <a:ext cx="71045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7759" t="-8197" r="-2586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/>
          <p:cNvSpPr txBox="1"/>
          <p:nvPr/>
        </p:nvSpPr>
        <p:spPr>
          <a:xfrm>
            <a:off x="8165206" y="1004552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E=S,2,1,4,3,D</a:t>
            </a:r>
          </a:p>
          <a:p>
            <a:r>
              <a:rPr lang="it-IT" dirty="0" smtClean="0"/>
              <a:t>R=S,2,1,4,3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/>
              <p:cNvSpPr txBox="1"/>
              <p:nvPr/>
            </p:nvSpPr>
            <p:spPr>
              <a:xfrm>
                <a:off x="1205369" y="4861983"/>
                <a:ext cx="1906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(S,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,6−2))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369" y="4861983"/>
                <a:ext cx="190629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885" t="-10000" r="-641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/>
              <p:cNvSpPr txBox="1"/>
              <p:nvPr/>
            </p:nvSpPr>
            <p:spPr>
              <a:xfrm>
                <a:off x="4513046" y="4750021"/>
                <a:ext cx="1811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(2,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4,8−4))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046" y="4750021"/>
                <a:ext cx="181171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685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/>
              <p:cNvSpPr txBox="1"/>
              <p:nvPr/>
            </p:nvSpPr>
            <p:spPr>
              <a:xfrm>
                <a:off x="1463789" y="343092"/>
                <a:ext cx="1407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(2,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4,5))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789" y="343092"/>
                <a:ext cx="140775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463" t="-8197" r="-866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/>
              <p:cNvSpPr txBox="1"/>
              <p:nvPr/>
            </p:nvSpPr>
            <p:spPr>
              <a:xfrm>
                <a:off x="3906757" y="313625"/>
                <a:ext cx="1811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(1,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4,2−0))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6" name="CasellaDiTes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757" y="313625"/>
                <a:ext cx="181171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030" t="-8197" r="-33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/>
              <p:cNvSpPr txBox="1"/>
              <p:nvPr/>
            </p:nvSpPr>
            <p:spPr>
              <a:xfrm>
                <a:off x="6425198" y="3253580"/>
                <a:ext cx="1939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(3,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2,10−3))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7" name="CasellaDiTes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98" y="3253580"/>
                <a:ext cx="193995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516" t="-10000" r="-314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/>
              <p:cNvSpPr txBox="1"/>
              <p:nvPr/>
            </p:nvSpPr>
            <p:spPr>
              <a:xfrm>
                <a:off x="8912180" y="2446986"/>
                <a:ext cx="16882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S</a:t>
                </a:r>
                <a:r>
                  <a:rPr lang="it-IT" dirty="0" smtClean="0">
                    <a:sym typeface="Wingdings" panose="05000000000000000000" pitchFamily="2" charset="2"/>
                  </a:rPr>
                  <a:t>213D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CasellaDiTes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180" y="2446986"/>
                <a:ext cx="1688283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3249" t="-5660" r="-21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ttore 2 29"/>
          <p:cNvCxnSpPr>
            <a:stCxn id="6" idx="2"/>
          </p:cNvCxnSpPr>
          <p:nvPr/>
        </p:nvCxnSpPr>
        <p:spPr>
          <a:xfrm flipH="1" flipV="1">
            <a:off x="1011236" y="3361386"/>
            <a:ext cx="908910" cy="907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3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1339403" y="311668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7300175" y="298575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5288924" y="438740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5140817" y="144606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2977166" y="45505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2977166" y="150897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cxnSp>
        <p:nvCxnSpPr>
          <p:cNvPr id="8" name="Connettore 2 7"/>
          <p:cNvCxnSpPr>
            <a:stCxn id="2" idx="7"/>
            <a:endCxn id="7" idx="3"/>
          </p:cNvCxnSpPr>
          <p:nvPr/>
        </p:nvCxnSpPr>
        <p:spPr>
          <a:xfrm flipV="1">
            <a:off x="2119892" y="2289463"/>
            <a:ext cx="991185" cy="96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>
            <a:endCxn id="6" idx="1"/>
          </p:cNvCxnSpPr>
          <p:nvPr/>
        </p:nvCxnSpPr>
        <p:spPr>
          <a:xfrm>
            <a:off x="2253803" y="3900152"/>
            <a:ext cx="857274" cy="78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3434366" y="2444839"/>
            <a:ext cx="0" cy="194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endCxn id="5" idx="2"/>
          </p:cNvCxnSpPr>
          <p:nvPr/>
        </p:nvCxnSpPr>
        <p:spPr>
          <a:xfrm flipV="1">
            <a:off x="3977425" y="1903268"/>
            <a:ext cx="1163392" cy="3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endCxn id="5" idx="3"/>
          </p:cNvCxnSpPr>
          <p:nvPr/>
        </p:nvCxnSpPr>
        <p:spPr>
          <a:xfrm flipV="1">
            <a:off x="3885127" y="2226557"/>
            <a:ext cx="1389601" cy="229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endCxn id="4" idx="2"/>
          </p:cNvCxnSpPr>
          <p:nvPr/>
        </p:nvCxnSpPr>
        <p:spPr>
          <a:xfrm flipV="1">
            <a:off x="3968351" y="4844603"/>
            <a:ext cx="1320573" cy="163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>
            <a:off x="5576552" y="2444839"/>
            <a:ext cx="103031" cy="181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endCxn id="3" idx="1"/>
          </p:cNvCxnSpPr>
          <p:nvPr/>
        </p:nvCxnSpPr>
        <p:spPr>
          <a:xfrm>
            <a:off x="6055217" y="2125014"/>
            <a:ext cx="1378869" cy="99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endCxn id="3" idx="3"/>
          </p:cNvCxnSpPr>
          <p:nvPr/>
        </p:nvCxnSpPr>
        <p:spPr>
          <a:xfrm flipV="1">
            <a:off x="6203324" y="3766241"/>
            <a:ext cx="1230762" cy="91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2158699" y="23604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5/5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2069912" y="43416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4/6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3447487" y="296027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  <a:r>
              <a:rPr lang="it-IT" dirty="0" smtClean="0"/>
              <a:t>/9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4276980" y="146698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  <a:r>
              <a:rPr lang="it-IT" dirty="0" smtClean="0"/>
              <a:t>/2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4425088" y="341612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3/3</a:t>
            </a:r>
            <a:endParaRPr lang="it-IT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4304884" y="505918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  <a:r>
              <a:rPr lang="it-IT" dirty="0" smtClean="0"/>
              <a:t>/8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5616141" y="317592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0/4</a:t>
            </a:r>
            <a:endParaRPr lang="it-IT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6619862" y="213186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  <a:r>
              <a:rPr lang="it-IT" dirty="0" smtClean="0"/>
              <a:t>/10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6744651" y="422534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  <a:r>
              <a:rPr lang="it-IT" dirty="0" smtClean="0"/>
              <a:t>/4</a:t>
            </a:r>
            <a:endParaRPr lang="it-IT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8744755" y="1446068"/>
            <a:ext cx="2695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Flusso uscente da S=5+4=9</a:t>
            </a:r>
          </a:p>
          <a:p>
            <a:endParaRPr lang="it-IT" dirty="0"/>
          </a:p>
          <a:p>
            <a:r>
              <a:rPr lang="it-IT" dirty="0" smtClean="0"/>
              <a:t>Flusso ammissibile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723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127789" y="213336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6088561" y="200242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4077310" y="340407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3929203" y="46274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1725963" y="34982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1765552" y="5256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cxnSp>
        <p:nvCxnSpPr>
          <p:cNvPr id="8" name="Connettore 2 7"/>
          <p:cNvCxnSpPr>
            <a:endCxn id="6" idx="1"/>
          </p:cNvCxnSpPr>
          <p:nvPr/>
        </p:nvCxnSpPr>
        <p:spPr>
          <a:xfrm>
            <a:off x="1002600" y="2847862"/>
            <a:ext cx="857274" cy="78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>
            <a:off x="2222752" y="1461513"/>
            <a:ext cx="0" cy="194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endCxn id="4" idx="2"/>
          </p:cNvCxnSpPr>
          <p:nvPr/>
        </p:nvCxnSpPr>
        <p:spPr>
          <a:xfrm flipV="1">
            <a:off x="2756737" y="3861277"/>
            <a:ext cx="1320573" cy="163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>
            <a:off x="4364938" y="1461513"/>
            <a:ext cx="103031" cy="181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endCxn id="3" idx="1"/>
          </p:cNvCxnSpPr>
          <p:nvPr/>
        </p:nvCxnSpPr>
        <p:spPr>
          <a:xfrm>
            <a:off x="4843603" y="1141688"/>
            <a:ext cx="1378869" cy="99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 flipH="1">
            <a:off x="858298" y="1243231"/>
            <a:ext cx="907254" cy="890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V="1">
            <a:off x="2433107" y="1461513"/>
            <a:ext cx="0" cy="1942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H="1">
            <a:off x="2523259" y="1243231"/>
            <a:ext cx="1405944" cy="2255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2 16"/>
          <p:cNvCxnSpPr/>
          <p:nvPr/>
        </p:nvCxnSpPr>
        <p:spPr>
          <a:xfrm flipH="1">
            <a:off x="2679952" y="4206860"/>
            <a:ext cx="1397358" cy="111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 flipH="1" flipV="1">
            <a:off x="4991710" y="919942"/>
            <a:ext cx="1459606" cy="981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nettore 2 18"/>
          <p:cNvCxnSpPr/>
          <p:nvPr/>
        </p:nvCxnSpPr>
        <p:spPr>
          <a:xfrm flipH="1">
            <a:off x="4934414" y="2729805"/>
            <a:ext cx="1230762" cy="902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/>
              <p:cNvSpPr txBox="1"/>
              <p:nvPr/>
            </p:nvSpPr>
            <p:spPr>
              <a:xfrm>
                <a:off x="0" y="3124621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(S,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24621"/>
                <a:ext cx="71045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6838" t="-10000" r="-1709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sellaDiTesto 20"/>
          <p:cNvSpPr txBox="1"/>
          <p:nvPr/>
        </p:nvSpPr>
        <p:spPr>
          <a:xfrm>
            <a:off x="9409400" y="347628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E=S,2,1,4</a:t>
            </a:r>
          </a:p>
          <a:p>
            <a:r>
              <a:rPr lang="it-IT" dirty="0" smtClean="0"/>
              <a:t>R=S,2,1,4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/>
              <p:cNvSpPr txBox="1"/>
              <p:nvPr/>
            </p:nvSpPr>
            <p:spPr>
              <a:xfrm>
                <a:off x="1011186" y="4548358"/>
                <a:ext cx="1906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(S,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,6−4))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86" y="4548358"/>
                <a:ext cx="190629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875" t="-8197" r="-319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/>
              <p:cNvSpPr txBox="1"/>
              <p:nvPr/>
            </p:nvSpPr>
            <p:spPr>
              <a:xfrm>
                <a:off x="4318863" y="4436396"/>
                <a:ext cx="1811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(2,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2,8−4))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863" y="4436396"/>
                <a:ext cx="181171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685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/>
              <p:cNvSpPr txBox="1"/>
              <p:nvPr/>
            </p:nvSpPr>
            <p:spPr>
              <a:xfrm>
                <a:off x="1269606" y="29467"/>
                <a:ext cx="1407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(2,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2,3))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606" y="29467"/>
                <a:ext cx="140775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463" t="-10000" r="-866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/>
              <p:cNvSpPr txBox="1"/>
              <p:nvPr/>
            </p:nvSpPr>
            <p:spPr>
              <a:xfrm>
                <a:off x="7421293" y="2565985"/>
                <a:ext cx="4774238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>
                    <a:sym typeface="Wingdings" panose="05000000000000000000" pitchFamily="2" charset="2"/>
                  </a:rPr>
                  <a:t>STOP: il flusso attuale è ottimo</a:t>
                </a:r>
              </a:p>
              <a:p>
                <a:endParaRPr lang="it-IT" dirty="0" smtClean="0">
                  <a:sym typeface="Wingdings" panose="05000000000000000000" pitchFamily="2" charset="2"/>
                </a:endParaRPr>
              </a:p>
              <a:p>
                <a:r>
                  <a:rPr lang="it-IT" dirty="0" smtClean="0">
                    <a:sym typeface="Wingdings" panose="05000000000000000000" pitchFamily="2" charset="2"/>
                  </a:rPr>
                  <a:t>Il taglio minimo è determinato dai nodi in E </a:t>
                </a:r>
                <a:r>
                  <a:rPr lang="it-IT" dirty="0" err="1" smtClean="0">
                    <a:sym typeface="Wingdings" panose="05000000000000000000" pitchFamily="2" charset="2"/>
                  </a:rPr>
                  <a:t>e</a:t>
                </a:r>
                <a:r>
                  <a:rPr lang="it-IT" dirty="0" smtClean="0">
                    <a:sym typeface="Wingdings" panose="05000000000000000000" pitchFamily="2" charset="2"/>
                  </a:rPr>
                  <a:t> gli archi di questo  taglio sono:</a:t>
                </a:r>
              </a:p>
              <a:p>
                <a:endParaRPr lang="it-IT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it-IT" dirty="0" smtClean="0">
                    <a:sym typeface="Wingdings" panose="05000000000000000000" pitchFamily="2" charset="2"/>
                  </a:rPr>
                  <a:t>(1,3) (2,3) (4,D),  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)=</m:t>
                    </m:r>
                  </m:oMath>
                </a14:m>
                <a:r>
                  <a:rPr lang="it-IT" dirty="0" smtClean="0">
                    <a:sym typeface="Wingdings" panose="05000000000000000000" pitchFamily="2" charset="2"/>
                  </a:rPr>
                  <a:t>2+3+4=9</a:t>
                </a:r>
              </a:p>
              <a:p>
                <a:endParaRPr lang="it-IT" dirty="0" smtClean="0">
                  <a:sym typeface="Wingdings" panose="05000000000000000000" pitchFamily="2" charset="2"/>
                </a:endParaRPr>
              </a:p>
              <a:p>
                <a:r>
                  <a:rPr lang="it-IT" dirty="0" smtClean="0">
                    <a:sym typeface="Wingdings" panose="05000000000000000000" pitchFamily="2" charset="2"/>
                  </a:rPr>
                  <a:t>Attenzione non c’è l’arco (3,4) perché </a:t>
                </a:r>
              </a:p>
              <a:p>
                <a:r>
                  <a:rPr lang="it-IT" dirty="0">
                    <a:sym typeface="Wingdings" panose="05000000000000000000" pitchFamily="2" charset="2"/>
                  </a:rPr>
                  <a:t>d</a:t>
                </a:r>
                <a:r>
                  <a:rPr lang="it-IT" dirty="0" smtClean="0">
                    <a:sym typeface="Wingdings" panose="05000000000000000000" pitchFamily="2" charset="2"/>
                  </a:rPr>
                  <a:t>a un nodo al di fuori di E va verso un nodo in E.</a:t>
                </a:r>
              </a:p>
              <a:p>
                <a:endParaRPr lang="it-IT" dirty="0">
                  <a:sym typeface="Wingdings" panose="05000000000000000000" pitchFamily="2" charset="2"/>
                </a:endParaRPr>
              </a:p>
              <a:p>
                <a:r>
                  <a:rPr lang="it-IT" dirty="0" smtClean="0">
                    <a:sym typeface="Wingdings" panose="05000000000000000000" pitchFamily="2" charset="2"/>
                  </a:rPr>
                  <a:t>Inoltre, dalla teoria sappiamo che gli archi di </a:t>
                </a:r>
              </a:p>
              <a:p>
                <a:r>
                  <a:rPr lang="it-IT" dirty="0" smtClean="0">
                    <a:sym typeface="Wingdings" panose="05000000000000000000" pitchFamily="2" charset="2"/>
                  </a:rPr>
                  <a:t>questo taglio minimo sono tutti saturi, mentre sugli archi che entrano in E (qui solo (3,4)) il flusso è nullo</a:t>
                </a:r>
              </a:p>
            </p:txBody>
          </p:sp>
        </mc:Choice>
        <mc:Fallback xmlns="">
          <p:sp>
            <p:nvSpPr>
              <p:cNvPr id="27" name="CasellaDiTes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293" y="2565985"/>
                <a:ext cx="4774238" cy="3970318"/>
              </a:xfrm>
              <a:prstGeom prst="rect">
                <a:avLst/>
              </a:prstGeom>
              <a:blipFill rotWithShape="0">
                <a:blip r:embed="rId8"/>
                <a:stretch>
                  <a:fillRect l="-1020" t="-922" b="-15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ttore 2 27"/>
          <p:cNvCxnSpPr>
            <a:stCxn id="6" idx="2"/>
          </p:cNvCxnSpPr>
          <p:nvPr/>
        </p:nvCxnSpPr>
        <p:spPr>
          <a:xfrm flipH="1" flipV="1">
            <a:off x="817053" y="3047761"/>
            <a:ext cx="908910" cy="907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nettore 2 29"/>
          <p:cNvCxnSpPr/>
          <p:nvPr/>
        </p:nvCxnSpPr>
        <p:spPr>
          <a:xfrm flipH="1">
            <a:off x="2756737" y="919942"/>
            <a:ext cx="11724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onnettore 1 31"/>
          <p:cNvCxnSpPr>
            <a:stCxn id="24" idx="3"/>
          </p:cNvCxnSpPr>
          <p:nvPr/>
        </p:nvCxnSpPr>
        <p:spPr>
          <a:xfrm>
            <a:off x="2677364" y="214133"/>
            <a:ext cx="3411197" cy="374131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95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1635617" y="287198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7416085" y="27152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5623775" y="420709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5479961" y="107109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3159617" y="424358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3159617" y="107109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cxnSp>
        <p:nvCxnSpPr>
          <p:cNvPr id="8" name="Connettore 2 7"/>
          <p:cNvCxnSpPr>
            <a:endCxn id="7" idx="3"/>
          </p:cNvCxnSpPr>
          <p:nvPr/>
        </p:nvCxnSpPr>
        <p:spPr>
          <a:xfrm flipV="1">
            <a:off x="2382592" y="1851582"/>
            <a:ext cx="910936" cy="1020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>
            <a:off x="2550017" y="3629696"/>
            <a:ext cx="850006" cy="61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>
            <a:stCxn id="7" idx="6"/>
          </p:cNvCxnSpPr>
          <p:nvPr/>
        </p:nvCxnSpPr>
        <p:spPr>
          <a:xfrm>
            <a:off x="4074017" y="1528293"/>
            <a:ext cx="140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endCxn id="4" idx="1"/>
          </p:cNvCxnSpPr>
          <p:nvPr/>
        </p:nvCxnSpPr>
        <p:spPr>
          <a:xfrm>
            <a:off x="4074017" y="1851582"/>
            <a:ext cx="1683669" cy="248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stCxn id="6" idx="7"/>
          </p:cNvCxnSpPr>
          <p:nvPr/>
        </p:nvCxnSpPr>
        <p:spPr>
          <a:xfrm flipV="1">
            <a:off x="3940106" y="1985493"/>
            <a:ext cx="1683669" cy="239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stCxn id="6" idx="6"/>
          </p:cNvCxnSpPr>
          <p:nvPr/>
        </p:nvCxnSpPr>
        <p:spPr>
          <a:xfrm flipV="1">
            <a:off x="4074017" y="4664298"/>
            <a:ext cx="1524000" cy="36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>
            <a:off x="6394361" y="1815092"/>
            <a:ext cx="1114022" cy="97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endCxn id="3" idx="3"/>
          </p:cNvCxnSpPr>
          <p:nvPr/>
        </p:nvCxnSpPr>
        <p:spPr>
          <a:xfrm flipV="1">
            <a:off x="6538175" y="3495785"/>
            <a:ext cx="1011821" cy="88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2704563" y="2176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2838060" y="3782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4639509" y="1364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4245495" y="2117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4351641" y="3311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4837574" y="44664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6663154" y="1991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6893242" y="36988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/>
              <p:cNvSpPr txBox="1"/>
              <p:nvPr/>
            </p:nvSpPr>
            <p:spPr>
              <a:xfrm>
                <a:off x="8654603" y="914400"/>
                <a:ext cx="307199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U=S,1,2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</m:oMath>
                  </m:oMathPara>
                </a14:m>
                <a:endParaRPr lang="it-IT" b="0" dirty="0" smtClean="0"/>
              </a:p>
              <a:p>
                <a:r>
                  <a:rPr lang="it-IT" dirty="0" smtClean="0"/>
                  <a:t>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it-IT" dirty="0" smtClean="0"/>
                  <a:t>)=1+4+1+1=7</a:t>
                </a:r>
                <a:endParaRPr lang="it-IT" dirty="0"/>
              </a:p>
            </p:txBody>
          </p:sp>
        </mc:Choice>
        <mc:Fallback xmlns="">
          <p:sp>
            <p:nvSpPr>
              <p:cNvPr id="24" name="CasellaDiTes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603" y="914400"/>
                <a:ext cx="3071995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786" t="-3311" b="-99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ttangolo 24"/>
          <p:cNvSpPr/>
          <p:nvPr/>
        </p:nvSpPr>
        <p:spPr>
          <a:xfrm>
            <a:off x="1171977" y="283335"/>
            <a:ext cx="3967283" cy="5731099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07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1635617" y="287198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7416085" y="27152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5623775" y="420709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5479961" y="107109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3159617" y="424358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3159617" y="107109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cxnSp>
        <p:nvCxnSpPr>
          <p:cNvPr id="8" name="Connettore 2 7"/>
          <p:cNvCxnSpPr>
            <a:endCxn id="7" idx="3"/>
          </p:cNvCxnSpPr>
          <p:nvPr/>
        </p:nvCxnSpPr>
        <p:spPr>
          <a:xfrm flipV="1">
            <a:off x="2382592" y="1851582"/>
            <a:ext cx="910936" cy="1020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>
            <a:off x="2550017" y="3629696"/>
            <a:ext cx="850006" cy="61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>
            <a:stCxn id="7" idx="6"/>
          </p:cNvCxnSpPr>
          <p:nvPr/>
        </p:nvCxnSpPr>
        <p:spPr>
          <a:xfrm>
            <a:off x="4074017" y="1528293"/>
            <a:ext cx="140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endCxn id="4" idx="1"/>
          </p:cNvCxnSpPr>
          <p:nvPr/>
        </p:nvCxnSpPr>
        <p:spPr>
          <a:xfrm>
            <a:off x="4074017" y="1851582"/>
            <a:ext cx="1683669" cy="248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stCxn id="6" idx="7"/>
          </p:cNvCxnSpPr>
          <p:nvPr/>
        </p:nvCxnSpPr>
        <p:spPr>
          <a:xfrm flipV="1">
            <a:off x="3940106" y="1985493"/>
            <a:ext cx="1683669" cy="239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stCxn id="6" idx="6"/>
          </p:cNvCxnSpPr>
          <p:nvPr/>
        </p:nvCxnSpPr>
        <p:spPr>
          <a:xfrm flipV="1">
            <a:off x="4074017" y="4664298"/>
            <a:ext cx="1524000" cy="36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>
            <a:off x="6394361" y="1815092"/>
            <a:ext cx="1114022" cy="97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endCxn id="3" idx="3"/>
          </p:cNvCxnSpPr>
          <p:nvPr/>
        </p:nvCxnSpPr>
        <p:spPr>
          <a:xfrm flipV="1">
            <a:off x="6538175" y="3495785"/>
            <a:ext cx="1011821" cy="88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2704563" y="2176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2838060" y="3782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4639509" y="1364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4245495" y="2117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4351641" y="3311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4837574" y="44664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6663154" y="1991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6893242" y="36988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/>
              <p:cNvSpPr txBox="1"/>
              <p:nvPr/>
            </p:nvSpPr>
            <p:spPr>
              <a:xfrm>
                <a:off x="8654603" y="914400"/>
                <a:ext cx="27864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U=S,1,2,3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it-IT" b="0" dirty="0" smtClean="0"/>
              </a:p>
              <a:p>
                <a:r>
                  <a:rPr lang="it-IT" dirty="0" smtClean="0"/>
                  <a:t>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it-IT" dirty="0" smtClean="0"/>
                  <a:t>)=1+4+1=6</a:t>
                </a:r>
                <a:endParaRPr lang="it-IT" dirty="0"/>
              </a:p>
            </p:txBody>
          </p:sp>
        </mc:Choice>
        <mc:Fallback xmlns="">
          <p:sp>
            <p:nvSpPr>
              <p:cNvPr id="24" name="CasellaDiTes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603" y="914400"/>
                <a:ext cx="2786404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969" t="-3311" b="-99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ttangolo 24"/>
          <p:cNvSpPr/>
          <p:nvPr/>
        </p:nvSpPr>
        <p:spPr>
          <a:xfrm rot="3046815">
            <a:off x="2145771" y="-368693"/>
            <a:ext cx="3616086" cy="622503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167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226990" y="21567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4500629" y="21567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294049" y="354556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2294049" y="89037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cxnSp>
        <p:nvCxnSpPr>
          <p:cNvPr id="7" name="Connettore 2 6"/>
          <p:cNvCxnSpPr/>
          <p:nvPr/>
        </p:nvCxnSpPr>
        <p:spPr>
          <a:xfrm flipV="1">
            <a:off x="1141390" y="1605152"/>
            <a:ext cx="1152659" cy="77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>
            <a:off x="1141390" y="3071197"/>
            <a:ext cx="1152659" cy="69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2751249" y="1991518"/>
            <a:ext cx="0" cy="1554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/>
          <p:nvPr/>
        </p:nvCxnSpPr>
        <p:spPr>
          <a:xfrm>
            <a:off x="3208449" y="1605152"/>
            <a:ext cx="1292180" cy="77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4" idx="6"/>
          </p:cNvCxnSpPr>
          <p:nvPr/>
        </p:nvCxnSpPr>
        <p:spPr>
          <a:xfrm flipV="1">
            <a:off x="3208449" y="2972459"/>
            <a:ext cx="1292180" cy="1030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1612921" y="143544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1/2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3854539" y="154518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1/2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3854539" y="358413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1/2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1416034" y="348761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1/2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2242776" y="246467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0/1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/>
              <p:cNvSpPr txBox="1"/>
              <p:nvPr/>
            </p:nvSpPr>
            <p:spPr>
              <a:xfrm>
                <a:off x="6393636" y="905298"/>
                <a:ext cx="3331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S </a:t>
                </a:r>
                <a:r>
                  <a:rPr lang="it-IT" dirty="0" smtClean="0">
                    <a:sym typeface="Wingdings" panose="05000000000000000000" pitchFamily="2" charset="2"/>
                  </a:rPr>
                  <a:t></a:t>
                </a:r>
                <a:r>
                  <a:rPr lang="it-IT" dirty="0" smtClean="0"/>
                  <a:t>1</a:t>
                </a:r>
                <a:r>
                  <a:rPr lang="it-IT" dirty="0" smtClean="0">
                    <a:sym typeface="Wingdings" panose="05000000000000000000" pitchFamily="2" charset="2"/>
                  </a:rPr>
                  <a:t>2D</a:t>
                </a:r>
              </a:p>
              <a:p>
                <a:endParaRPr lang="it-IT" dirty="0"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2−1,1−0,2−1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636" y="905298"/>
                <a:ext cx="3331361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648" t="-4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e 21"/>
          <p:cNvSpPr/>
          <p:nvPr/>
        </p:nvSpPr>
        <p:spPr>
          <a:xfrm>
            <a:off x="6902188" y="364323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</a:t>
            </a:r>
            <a:endParaRPr lang="it-IT" dirty="0"/>
          </a:p>
        </p:txBody>
      </p:sp>
      <p:sp>
        <p:nvSpPr>
          <p:cNvPr id="23" name="Ovale 22"/>
          <p:cNvSpPr/>
          <p:nvPr/>
        </p:nvSpPr>
        <p:spPr>
          <a:xfrm>
            <a:off x="11175827" y="364323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</a:t>
            </a:r>
            <a:endParaRPr lang="it-IT" dirty="0"/>
          </a:p>
        </p:txBody>
      </p:sp>
      <p:sp>
        <p:nvSpPr>
          <p:cNvPr id="24" name="Ovale 23"/>
          <p:cNvSpPr/>
          <p:nvPr/>
        </p:nvSpPr>
        <p:spPr>
          <a:xfrm>
            <a:off x="8969247" y="50320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25" name="Ovale 24"/>
          <p:cNvSpPr/>
          <p:nvPr/>
        </p:nvSpPr>
        <p:spPr>
          <a:xfrm>
            <a:off x="8969247" y="237681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cxnSp>
        <p:nvCxnSpPr>
          <p:cNvPr id="26" name="Connettore 2 25"/>
          <p:cNvCxnSpPr/>
          <p:nvPr/>
        </p:nvCxnSpPr>
        <p:spPr>
          <a:xfrm flipV="1">
            <a:off x="7816588" y="3091588"/>
            <a:ext cx="1152659" cy="77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>
            <a:off x="7816588" y="4557633"/>
            <a:ext cx="1152659" cy="69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/>
          <p:nvPr/>
        </p:nvCxnSpPr>
        <p:spPr>
          <a:xfrm>
            <a:off x="9426447" y="3477954"/>
            <a:ext cx="0" cy="1554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/>
          <p:nvPr/>
        </p:nvCxnSpPr>
        <p:spPr>
          <a:xfrm>
            <a:off x="9883647" y="3091588"/>
            <a:ext cx="1292180" cy="77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/>
          <p:cNvCxnSpPr>
            <a:stCxn id="24" idx="6"/>
          </p:cNvCxnSpPr>
          <p:nvPr/>
        </p:nvCxnSpPr>
        <p:spPr>
          <a:xfrm flipV="1">
            <a:off x="9883647" y="4458895"/>
            <a:ext cx="1292180" cy="1030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/>
          <p:cNvSpPr txBox="1"/>
          <p:nvPr/>
        </p:nvSpPr>
        <p:spPr>
          <a:xfrm>
            <a:off x="6393636" y="316422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(1+1)/2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10529737" y="303162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1/2</a:t>
            </a:r>
            <a:endParaRPr lang="it-IT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0529737" y="507057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(1+1)/2</a:t>
            </a:r>
            <a:endParaRPr lang="it-IT" dirty="0"/>
          </a:p>
        </p:txBody>
      </p:sp>
      <p:sp>
        <p:nvSpPr>
          <p:cNvPr id="34" name="CasellaDiTesto 33"/>
          <p:cNvSpPr txBox="1"/>
          <p:nvPr/>
        </p:nvSpPr>
        <p:spPr>
          <a:xfrm>
            <a:off x="8091232" y="497405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1/2</a:t>
            </a:r>
            <a:endParaRPr lang="it-IT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8738314" y="396264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(0+1)/1</a:t>
            </a:r>
            <a:endParaRPr lang="it-IT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489397" y="5032005"/>
            <a:ext cx="488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Flusso uscente da S=1+1=2 (= flusso entrante in D)</a:t>
            </a:r>
            <a:endParaRPr lang="it-IT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7972690" y="6150183"/>
            <a:ext cx="269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Flusso uscente da S=2+1=3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076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333963" y="162125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4607602" y="162125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401022" y="301002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2401022" y="35482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cxnSp>
        <p:nvCxnSpPr>
          <p:cNvPr id="6" name="Connettore 2 5"/>
          <p:cNvCxnSpPr/>
          <p:nvPr/>
        </p:nvCxnSpPr>
        <p:spPr>
          <a:xfrm flipH="1">
            <a:off x="1242370" y="1100922"/>
            <a:ext cx="1158652" cy="680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ttore 2 6"/>
          <p:cNvCxnSpPr/>
          <p:nvPr/>
        </p:nvCxnSpPr>
        <p:spPr>
          <a:xfrm>
            <a:off x="1336523" y="2311439"/>
            <a:ext cx="1064499" cy="85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endCxn id="5" idx="4"/>
          </p:cNvCxnSpPr>
          <p:nvPr/>
        </p:nvCxnSpPr>
        <p:spPr>
          <a:xfrm flipV="1">
            <a:off x="2858222" y="1269228"/>
            <a:ext cx="0" cy="1725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 flipH="1" flipV="1">
            <a:off x="3409868" y="927279"/>
            <a:ext cx="1253096" cy="985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/>
              <p:cNvSpPr txBox="1"/>
              <p:nvPr/>
            </p:nvSpPr>
            <p:spPr>
              <a:xfrm>
                <a:off x="965051" y="4687910"/>
                <a:ext cx="3351943" cy="2029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it-IT" b="0" dirty="0" smtClean="0"/>
              </a:p>
              <a:p>
                <a:endParaRPr lang="it-IT" dirty="0" smtClean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</m:oMath>
                </a14:m>
                <a:r>
                  <a:rPr lang="it-IT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 smtClean="0"/>
              </a:p>
              <a:p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 smtClean="0"/>
                  <a:t>=(S,2), (1,D)</a:t>
                </a:r>
              </a:p>
              <a:p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 smtClean="0"/>
                  <a:t> (1,S), (2,S),(2,1) (D,1) (D,2)</a:t>
                </a:r>
                <a:endParaRPr lang="it-IT" dirty="0"/>
              </a:p>
            </p:txBody>
          </p:sp>
        </mc:Choice>
        <mc:Fallback xmlns="">
          <p:sp>
            <p:nvSpPr>
              <p:cNvPr id="19" name="CasellaDiTes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51" y="4687910"/>
                <a:ext cx="3351943" cy="2029273"/>
              </a:xfrm>
              <a:prstGeom prst="rect">
                <a:avLst/>
              </a:prstGeom>
              <a:blipFill rotWithShape="0">
                <a:blip r:embed="rId2"/>
                <a:stretch>
                  <a:fillRect l="-2364" r="-3455" b="-63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ttore 2 20"/>
          <p:cNvCxnSpPr/>
          <p:nvPr/>
        </p:nvCxnSpPr>
        <p:spPr>
          <a:xfrm flipH="1" flipV="1">
            <a:off x="965051" y="2519414"/>
            <a:ext cx="1410766" cy="1040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 flipH="1">
            <a:off x="3378377" y="2424196"/>
            <a:ext cx="1369824" cy="1061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CasellaDiTesto 30"/>
          <p:cNvSpPr txBox="1"/>
          <p:nvPr/>
        </p:nvSpPr>
        <p:spPr>
          <a:xfrm>
            <a:off x="7271381" y="927279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</a:t>
            </a:r>
            <a:r>
              <a:rPr lang="it-IT" dirty="0" smtClean="0">
                <a:sym typeface="Wingdings" panose="05000000000000000000" pitchFamily="2" charset="2"/>
              </a:rPr>
              <a:t>21D</a:t>
            </a:r>
            <a:endParaRPr lang="it-IT" dirty="0"/>
          </a:p>
        </p:txBody>
      </p:sp>
      <p:cxnSp>
        <p:nvCxnSpPr>
          <p:cNvPr id="33" name="Connettore 2 32"/>
          <p:cNvCxnSpPr/>
          <p:nvPr/>
        </p:nvCxnSpPr>
        <p:spPr>
          <a:xfrm>
            <a:off x="3290217" y="1100922"/>
            <a:ext cx="1243459" cy="97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/>
              <p:cNvSpPr txBox="1"/>
              <p:nvPr/>
            </p:nvSpPr>
            <p:spPr>
              <a:xfrm>
                <a:off x="6746045" y="1931632"/>
                <a:ext cx="2418996" cy="24929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=2−1</m:t>
                      </m:r>
                    </m:oMath>
                  </m:oMathPara>
                </a14:m>
                <a:endParaRPr lang="it-IT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=2−1</m:t>
                      </m:r>
                    </m:oMath>
                  </m:oMathPara>
                </a14:m>
                <a:endParaRPr lang="it-IT" b="0" dirty="0" smtClean="0"/>
              </a:p>
              <a:p>
                <a:endParaRPr lang="it-IT" b="0" dirty="0" smtClean="0"/>
              </a:p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it-IT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it-IT" dirty="0" smtClean="0"/>
                  <a:t>)=1</a:t>
                </a:r>
              </a:p>
              <a:p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it-IT" b="0" dirty="0" smtClean="0">
                    <a:ea typeface="Cambria Math" panose="02040503050406030204" pitchFamily="18" charset="0"/>
                  </a:rPr>
                  <a:t>= 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∆=0</m:t>
                      </m:r>
                    </m:oMath>
                  </m:oMathPara>
                </a14:m>
                <a:endParaRPr lang="it-IT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∆=2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045" y="1931632"/>
                <a:ext cx="2418996" cy="2492990"/>
              </a:xfrm>
              <a:prstGeom prst="rect">
                <a:avLst/>
              </a:prstGeom>
              <a:blipFill rotWithShape="0">
                <a:blip r:embed="rId3"/>
                <a:stretch>
                  <a:fillRect l="-3535" r="-5303" b="-7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78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1236372" y="618185"/>
                <a:ext cx="4487447" cy="608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dirty="0" smtClean="0"/>
                  <a:t>+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∆≤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it-IT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=0   </m:t>
                      </m:r>
                      <m:d>
                        <m:d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372" y="618185"/>
                <a:ext cx="4487447" cy="608756"/>
              </a:xfrm>
              <a:prstGeom prst="rect">
                <a:avLst/>
              </a:prstGeom>
              <a:blipFill rotWithShape="0">
                <a:blip r:embed="rId2"/>
                <a:stretch>
                  <a:fillRect l="-1902" t="-12000" r="-1495" b="-1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e 2"/>
          <p:cNvSpPr/>
          <p:nvPr/>
        </p:nvSpPr>
        <p:spPr>
          <a:xfrm>
            <a:off x="2601532" y="2034862"/>
            <a:ext cx="888643" cy="850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2 4"/>
          <p:cNvCxnSpPr>
            <a:endCxn id="3" idx="2"/>
          </p:cNvCxnSpPr>
          <p:nvPr/>
        </p:nvCxnSpPr>
        <p:spPr>
          <a:xfrm flipV="1">
            <a:off x="1545465" y="2459865"/>
            <a:ext cx="1056067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 flipV="1">
            <a:off x="3490175" y="2446986"/>
            <a:ext cx="1056067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2064845" y="210341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3815448" y="207765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</a:t>
            </a:r>
            <a:endParaRPr lang="it-IT" dirty="0"/>
          </a:p>
        </p:txBody>
      </p:sp>
      <p:sp>
        <p:nvSpPr>
          <p:cNvPr id="10" name="Ovale 9"/>
          <p:cNvSpPr/>
          <p:nvPr/>
        </p:nvSpPr>
        <p:spPr>
          <a:xfrm>
            <a:off x="2601532" y="3280665"/>
            <a:ext cx="888643" cy="850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/>
          <p:cNvCxnSpPr>
            <a:endCxn id="10" idx="2"/>
          </p:cNvCxnSpPr>
          <p:nvPr/>
        </p:nvCxnSpPr>
        <p:spPr>
          <a:xfrm flipV="1">
            <a:off x="1545465" y="3705668"/>
            <a:ext cx="1056067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 flipV="1">
            <a:off x="3490175" y="3692789"/>
            <a:ext cx="1056067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2064845" y="334921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</a:t>
            </a:r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3815448" y="33234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</a:t>
            </a:r>
          </a:p>
        </p:txBody>
      </p:sp>
      <p:sp>
        <p:nvSpPr>
          <p:cNvPr id="15" name="Ovale 14"/>
          <p:cNvSpPr/>
          <p:nvPr/>
        </p:nvSpPr>
        <p:spPr>
          <a:xfrm>
            <a:off x="2601532" y="4500710"/>
            <a:ext cx="888643" cy="850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/>
          <p:cNvCxnSpPr>
            <a:endCxn id="15" idx="2"/>
          </p:cNvCxnSpPr>
          <p:nvPr/>
        </p:nvCxnSpPr>
        <p:spPr>
          <a:xfrm flipV="1">
            <a:off x="1545465" y="4925713"/>
            <a:ext cx="1056067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/>
          <p:nvPr/>
        </p:nvCxnSpPr>
        <p:spPr>
          <a:xfrm flipV="1">
            <a:off x="3490175" y="4912834"/>
            <a:ext cx="1056067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2064845" y="45692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3815448" y="454350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</a:t>
            </a:r>
            <a:endParaRPr lang="it-IT" dirty="0"/>
          </a:p>
        </p:txBody>
      </p:sp>
      <p:sp>
        <p:nvSpPr>
          <p:cNvPr id="20" name="Ovale 19"/>
          <p:cNvSpPr/>
          <p:nvPr/>
        </p:nvSpPr>
        <p:spPr>
          <a:xfrm>
            <a:off x="2601532" y="5694997"/>
            <a:ext cx="888643" cy="850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/>
          <p:cNvCxnSpPr>
            <a:endCxn id="20" idx="2"/>
          </p:cNvCxnSpPr>
          <p:nvPr/>
        </p:nvCxnSpPr>
        <p:spPr>
          <a:xfrm flipV="1">
            <a:off x="1545465" y="6120000"/>
            <a:ext cx="1056067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V="1">
            <a:off x="3490175" y="6107121"/>
            <a:ext cx="1056067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2064845" y="57635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3815448" y="57377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</a:t>
            </a:r>
          </a:p>
        </p:txBody>
      </p:sp>
      <p:sp>
        <p:nvSpPr>
          <p:cNvPr id="25" name="Ovale 24"/>
          <p:cNvSpPr/>
          <p:nvPr/>
        </p:nvSpPr>
        <p:spPr>
          <a:xfrm>
            <a:off x="7351690" y="1992070"/>
            <a:ext cx="888643" cy="850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Connettore 2 25"/>
          <p:cNvCxnSpPr>
            <a:endCxn id="25" idx="2"/>
          </p:cNvCxnSpPr>
          <p:nvPr/>
        </p:nvCxnSpPr>
        <p:spPr>
          <a:xfrm flipV="1">
            <a:off x="6295623" y="2417073"/>
            <a:ext cx="1056067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 flipV="1">
            <a:off x="8240333" y="2404194"/>
            <a:ext cx="1056067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/>
              <p:cNvSpPr txBox="1"/>
              <p:nvPr/>
            </p:nvSpPr>
            <p:spPr>
              <a:xfrm>
                <a:off x="6785311" y="2034862"/>
                <a:ext cx="4610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/>
                  <a:t>+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8" name="CasellaDiTes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311" y="2034862"/>
                <a:ext cx="461022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0526" t="-56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/>
              <p:cNvSpPr txBox="1"/>
              <p:nvPr/>
            </p:nvSpPr>
            <p:spPr>
              <a:xfrm>
                <a:off x="8565606" y="2034862"/>
                <a:ext cx="43794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+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9" name="CasellaDiTes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606" y="2034862"/>
                <a:ext cx="43794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1111" t="-56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e 29"/>
          <p:cNvSpPr/>
          <p:nvPr/>
        </p:nvSpPr>
        <p:spPr>
          <a:xfrm>
            <a:off x="7351690" y="3237873"/>
            <a:ext cx="888643" cy="850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2 30"/>
          <p:cNvCxnSpPr>
            <a:endCxn id="30" idx="2"/>
          </p:cNvCxnSpPr>
          <p:nvPr/>
        </p:nvCxnSpPr>
        <p:spPr>
          <a:xfrm flipV="1">
            <a:off x="6295623" y="3662876"/>
            <a:ext cx="1056067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 flipH="1">
            <a:off x="8240334" y="3662876"/>
            <a:ext cx="1285037" cy="17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e 34"/>
          <p:cNvSpPr/>
          <p:nvPr/>
        </p:nvSpPr>
        <p:spPr>
          <a:xfrm>
            <a:off x="7351690" y="4457918"/>
            <a:ext cx="888643" cy="850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/>
          <p:cNvCxnSpPr/>
          <p:nvPr/>
        </p:nvCxnSpPr>
        <p:spPr>
          <a:xfrm flipV="1">
            <a:off x="8240333" y="4870042"/>
            <a:ext cx="1056067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e 39"/>
          <p:cNvSpPr/>
          <p:nvPr/>
        </p:nvSpPr>
        <p:spPr>
          <a:xfrm>
            <a:off x="7351690" y="5652205"/>
            <a:ext cx="888643" cy="850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/>
              <p:cNvSpPr txBox="1"/>
              <p:nvPr/>
            </p:nvSpPr>
            <p:spPr>
              <a:xfrm>
                <a:off x="6669234" y="3242589"/>
                <a:ext cx="43794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+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5" name="CasellaDiTes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234" y="3242589"/>
                <a:ext cx="437940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11111" t="-56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/>
              <p:cNvSpPr txBox="1"/>
              <p:nvPr/>
            </p:nvSpPr>
            <p:spPr>
              <a:xfrm>
                <a:off x="8457127" y="4519439"/>
                <a:ext cx="43794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+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6" name="CasellaDiTes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127" y="4519439"/>
                <a:ext cx="437940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11111" t="-47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/>
              <p:cNvSpPr txBox="1"/>
              <p:nvPr/>
            </p:nvSpPr>
            <p:spPr>
              <a:xfrm>
                <a:off x="8544771" y="3242028"/>
                <a:ext cx="3930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-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7" name="CasellaDiTes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771" y="3242028"/>
                <a:ext cx="393056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14063" t="-56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/>
              <p:cNvSpPr txBox="1"/>
              <p:nvPr/>
            </p:nvSpPr>
            <p:spPr>
              <a:xfrm>
                <a:off x="6720917" y="4445039"/>
                <a:ext cx="3930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-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8" name="CasellaDiTes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917" y="4445039"/>
                <a:ext cx="393056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14063" t="-47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/>
              <p:cNvSpPr txBox="1"/>
              <p:nvPr/>
            </p:nvSpPr>
            <p:spPr>
              <a:xfrm>
                <a:off x="6588783" y="5652205"/>
                <a:ext cx="3930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-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9" name="CasellaDiTes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783" y="5652205"/>
                <a:ext cx="393056" cy="646331"/>
              </a:xfrm>
              <a:prstGeom prst="rect">
                <a:avLst/>
              </a:prstGeom>
              <a:blipFill rotWithShape="0">
                <a:blip r:embed="rId9"/>
                <a:stretch>
                  <a:fillRect l="-14063" t="-47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/>
              <p:cNvSpPr txBox="1"/>
              <p:nvPr/>
            </p:nvSpPr>
            <p:spPr>
              <a:xfrm>
                <a:off x="8502011" y="5652204"/>
                <a:ext cx="3930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-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50" name="CasellaDiTes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011" y="5652204"/>
                <a:ext cx="393056" cy="646331"/>
              </a:xfrm>
              <a:prstGeom prst="rect">
                <a:avLst/>
              </a:prstGeom>
              <a:blipFill rotWithShape="0">
                <a:blip r:embed="rId10"/>
                <a:stretch>
                  <a:fillRect l="-14063" t="-47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ttore 2 54"/>
          <p:cNvCxnSpPr/>
          <p:nvPr/>
        </p:nvCxnSpPr>
        <p:spPr>
          <a:xfrm flipH="1">
            <a:off x="6142792" y="4898930"/>
            <a:ext cx="1285037" cy="17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/>
          <p:cNvCxnSpPr/>
          <p:nvPr/>
        </p:nvCxnSpPr>
        <p:spPr>
          <a:xfrm flipH="1">
            <a:off x="6078398" y="6140053"/>
            <a:ext cx="1285037" cy="17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/>
          <p:cNvCxnSpPr/>
          <p:nvPr/>
        </p:nvCxnSpPr>
        <p:spPr>
          <a:xfrm flipH="1">
            <a:off x="8240333" y="6072139"/>
            <a:ext cx="1285037" cy="17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6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1351393" y="205913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5625032" y="205913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3418452" y="344790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3418452" y="79270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cxnSp>
        <p:nvCxnSpPr>
          <p:cNvPr id="6" name="Connettore 2 5"/>
          <p:cNvCxnSpPr/>
          <p:nvPr/>
        </p:nvCxnSpPr>
        <p:spPr>
          <a:xfrm flipV="1">
            <a:off x="2265793" y="1507486"/>
            <a:ext cx="1152659" cy="77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/>
          <p:nvPr/>
        </p:nvCxnSpPr>
        <p:spPr>
          <a:xfrm>
            <a:off x="2265793" y="2973531"/>
            <a:ext cx="1152659" cy="69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>
            <a:off x="3875652" y="1893852"/>
            <a:ext cx="0" cy="1554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>
            <a:off x="4332852" y="1507486"/>
            <a:ext cx="1292180" cy="77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>
            <a:stCxn id="4" idx="6"/>
          </p:cNvCxnSpPr>
          <p:nvPr/>
        </p:nvCxnSpPr>
        <p:spPr>
          <a:xfrm flipV="1">
            <a:off x="4332852" y="2874793"/>
            <a:ext cx="1292180" cy="1030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2249815" y="143555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  <a:r>
              <a:rPr lang="it-IT" dirty="0" smtClean="0"/>
              <a:t>/2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978942" y="144752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  <a:r>
              <a:rPr lang="it-IT" dirty="0" smtClean="0"/>
              <a:t>/2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4978942" y="348647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  <a:r>
              <a:rPr lang="it-IT" dirty="0" smtClean="0"/>
              <a:t>/2</a:t>
            </a:r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540437" y="338994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  <a:r>
              <a:rPr lang="it-IT" dirty="0" smtClean="0"/>
              <a:t>/2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187519" y="237854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0/1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2421895" y="4566081"/>
            <a:ext cx="269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Flusso uscente da S=2+2=4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332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333963" y="162125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4607602" y="162125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401022" y="301002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2401022" y="35482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cxnSp>
        <p:nvCxnSpPr>
          <p:cNvPr id="6" name="Connettore 2 5"/>
          <p:cNvCxnSpPr/>
          <p:nvPr/>
        </p:nvCxnSpPr>
        <p:spPr>
          <a:xfrm flipH="1">
            <a:off x="1242370" y="1100922"/>
            <a:ext cx="1158652" cy="680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 flipH="1" flipV="1">
            <a:off x="3409868" y="927279"/>
            <a:ext cx="1253096" cy="985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>
                <a:off x="965051" y="4687910"/>
                <a:ext cx="2919132" cy="2029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it-IT" b="0" dirty="0" smtClean="0"/>
              </a:p>
              <a:p>
                <a:endParaRPr lang="it-IT" dirty="0" smtClean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</m:oMath>
                </a14:m>
                <a:r>
                  <a:rPr lang="it-IT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 smtClean="0"/>
              </a:p>
              <a:p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 smtClean="0"/>
                  <a:t>=(1,2)</a:t>
                </a:r>
              </a:p>
              <a:p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 smtClean="0"/>
                  <a:t> (1,S), (2,S), (D,1) (D,2)</a:t>
                </a:r>
                <a:endParaRPr lang="it-IT" dirty="0"/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51" y="4687910"/>
                <a:ext cx="2919132" cy="2029273"/>
              </a:xfrm>
              <a:prstGeom prst="rect">
                <a:avLst/>
              </a:prstGeom>
              <a:blipFill rotWithShape="0">
                <a:blip r:embed="rId2"/>
                <a:stretch>
                  <a:fillRect l="-2714" r="-4175" b="-63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ttore 2 10"/>
          <p:cNvCxnSpPr/>
          <p:nvPr/>
        </p:nvCxnSpPr>
        <p:spPr>
          <a:xfrm flipH="1" flipV="1">
            <a:off x="965051" y="2519414"/>
            <a:ext cx="1410766" cy="1040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 flipH="1">
            <a:off x="3378377" y="2424196"/>
            <a:ext cx="1369824" cy="1061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2962141" y="1269228"/>
            <a:ext cx="38636" cy="1740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/>
              <p:cNvSpPr txBox="1"/>
              <p:nvPr/>
            </p:nvSpPr>
            <p:spPr>
              <a:xfrm>
                <a:off x="5640947" y="4533364"/>
                <a:ext cx="6051657" cy="1754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Nessun cammino orientato da S a D : allora soluzione ottima e </a:t>
                </a:r>
              </a:p>
              <a:p>
                <a:r>
                  <a:rPr lang="it-IT" dirty="0" smtClean="0"/>
                  <a:t>Flusso massimo da S a D =4</a:t>
                </a:r>
              </a:p>
              <a:p>
                <a:endParaRPr lang="it-IT" dirty="0"/>
              </a:p>
              <a:p>
                <a:r>
                  <a:rPr lang="it-IT" dirty="0" smtClean="0"/>
                  <a:t>Taglio a costo minimo determinato da sottoinsieme U di nodi </a:t>
                </a:r>
              </a:p>
              <a:p>
                <a:r>
                  <a:rPr lang="it-IT" dirty="0"/>
                  <a:t>r</a:t>
                </a:r>
                <a:r>
                  <a:rPr lang="it-IT" dirty="0" smtClean="0"/>
                  <a:t>aggiungibili da S con cammino orientato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it-IT" dirty="0" smtClean="0"/>
                  <a:t>  . In questo caso</a:t>
                </a:r>
              </a:p>
              <a:p>
                <a:r>
                  <a:rPr lang="it-IT" dirty="0" smtClean="0"/>
                  <a:t>U=(S)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𝑐𝑜𝑛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it-IT" dirty="0" smtClean="0"/>
                  <a:t>)=2+2=4 (=flusso massimo)</a:t>
                </a:r>
                <a:endParaRPr lang="it-IT" dirty="0"/>
              </a:p>
            </p:txBody>
          </p:sp>
        </mc:Choice>
        <mc:Fallback xmlns="">
          <p:sp>
            <p:nvSpPr>
              <p:cNvPr id="16" name="CasellaDiTes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947" y="4533364"/>
                <a:ext cx="6051657" cy="1754904"/>
              </a:xfrm>
              <a:prstGeom prst="rect">
                <a:avLst/>
              </a:prstGeom>
              <a:blipFill rotWithShape="0">
                <a:blip r:embed="rId3"/>
                <a:stretch>
                  <a:fillRect l="-806" t="-2083" r="-705" b="-45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51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1064</Words>
  <Application>Microsoft Office PowerPoint</Application>
  <PresentationFormat>Widescreen</PresentationFormat>
  <Paragraphs>509</Paragraphs>
  <Slides>23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Desiree</dc:creator>
  <cp:lastModifiedBy>Marco LOCATELLI</cp:lastModifiedBy>
  <cp:revision>23</cp:revision>
  <dcterms:created xsi:type="dcterms:W3CDTF">2020-03-24T11:34:51Z</dcterms:created>
  <dcterms:modified xsi:type="dcterms:W3CDTF">2020-04-06T08:53:52Z</dcterms:modified>
</cp:coreProperties>
</file>