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6" r:id="rId12"/>
    <p:sldId id="266" r:id="rId13"/>
    <p:sldId id="267" r:id="rId14"/>
    <p:sldId id="268" r:id="rId15"/>
    <p:sldId id="269" r:id="rId16"/>
    <p:sldId id="270" r:id="rId17"/>
    <p:sldId id="277" r:id="rId18"/>
    <p:sldId id="278" r:id="rId19"/>
    <p:sldId id="279" r:id="rId20"/>
    <p:sldId id="281" r:id="rId21"/>
    <p:sldId id="282" r:id="rId22"/>
    <p:sldId id="283" r:id="rId23"/>
    <p:sldId id="284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3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0AD8-4C97-4088-B654-CF6DD8D919A0}" type="datetimeFigureOut">
              <a:rPr lang="it-IT" smtClean="0"/>
              <a:t>26/04/23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747-1DAB-4ECD-A9D6-2498C0B6F8D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261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0AD8-4C97-4088-B654-CF6DD8D919A0}" type="datetimeFigureOut">
              <a:rPr lang="it-IT" smtClean="0"/>
              <a:t>26/04/23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747-1DAB-4ECD-A9D6-2498C0B6F8D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379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0AD8-4C97-4088-B654-CF6DD8D919A0}" type="datetimeFigureOut">
              <a:rPr lang="it-IT" smtClean="0"/>
              <a:t>26/04/23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747-1DAB-4ECD-A9D6-2498C0B6F8D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419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0AD8-4C97-4088-B654-CF6DD8D919A0}" type="datetimeFigureOut">
              <a:rPr lang="it-IT" smtClean="0"/>
              <a:t>26/04/23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747-1DAB-4ECD-A9D6-2498C0B6F8D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040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0AD8-4C97-4088-B654-CF6DD8D919A0}" type="datetimeFigureOut">
              <a:rPr lang="it-IT" smtClean="0"/>
              <a:t>26/04/23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747-1DAB-4ECD-A9D6-2498C0B6F8D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41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0AD8-4C97-4088-B654-CF6DD8D919A0}" type="datetimeFigureOut">
              <a:rPr lang="it-IT" smtClean="0"/>
              <a:t>26/04/23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747-1DAB-4ECD-A9D6-2498C0B6F8D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30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0AD8-4C97-4088-B654-CF6DD8D919A0}" type="datetimeFigureOut">
              <a:rPr lang="it-IT" smtClean="0"/>
              <a:t>26/04/23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747-1DAB-4ECD-A9D6-2498C0B6F8D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925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0AD8-4C97-4088-B654-CF6DD8D919A0}" type="datetimeFigureOut">
              <a:rPr lang="it-IT" smtClean="0"/>
              <a:t>26/04/23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747-1DAB-4ECD-A9D6-2498C0B6F8D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86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0AD8-4C97-4088-B654-CF6DD8D919A0}" type="datetimeFigureOut">
              <a:rPr lang="it-IT" smtClean="0"/>
              <a:t>26/04/23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747-1DAB-4ECD-A9D6-2498C0B6F8D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122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0AD8-4C97-4088-B654-CF6DD8D919A0}" type="datetimeFigureOut">
              <a:rPr lang="it-IT" smtClean="0"/>
              <a:t>26/04/23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747-1DAB-4ECD-A9D6-2498C0B6F8D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301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0AD8-4C97-4088-B654-CF6DD8D919A0}" type="datetimeFigureOut">
              <a:rPr lang="it-IT" smtClean="0"/>
              <a:t>26/04/23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747-1DAB-4ECD-A9D6-2498C0B6F8D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92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60AD8-4C97-4088-B654-CF6DD8D919A0}" type="datetimeFigureOut">
              <a:rPr lang="it-IT" smtClean="0"/>
              <a:t>26/04/23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82747-1DAB-4ECD-A9D6-2498C0B6F8D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972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/>
          <p:cNvSpPr/>
          <p:nvPr/>
        </p:nvSpPr>
        <p:spPr>
          <a:xfrm>
            <a:off x="1558344" y="149394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6" name="Ovale 5"/>
          <p:cNvSpPr/>
          <p:nvPr/>
        </p:nvSpPr>
        <p:spPr>
          <a:xfrm>
            <a:off x="4338034" y="126642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6</a:t>
            </a:r>
          </a:p>
        </p:txBody>
      </p:sp>
      <p:sp>
        <p:nvSpPr>
          <p:cNvPr id="7" name="Ovale 6"/>
          <p:cNvSpPr/>
          <p:nvPr/>
        </p:nvSpPr>
        <p:spPr>
          <a:xfrm>
            <a:off x="2944969" y="355027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8" name="Ovale 7"/>
          <p:cNvSpPr/>
          <p:nvPr/>
        </p:nvSpPr>
        <p:spPr>
          <a:xfrm>
            <a:off x="1405944" y="31875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9" name="Ovale 8"/>
          <p:cNvSpPr/>
          <p:nvPr/>
        </p:nvSpPr>
        <p:spPr>
          <a:xfrm>
            <a:off x="3159617" y="35202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10" name="Ovale 9"/>
          <p:cNvSpPr/>
          <p:nvPr/>
        </p:nvSpPr>
        <p:spPr>
          <a:xfrm>
            <a:off x="4795234" y="263587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5</a:t>
            </a:r>
          </a:p>
        </p:txBody>
      </p:sp>
      <p:cxnSp>
        <p:nvCxnSpPr>
          <p:cNvPr id="12" name="Connettore 1 11"/>
          <p:cNvCxnSpPr>
            <a:endCxn id="6" idx="1"/>
          </p:cNvCxnSpPr>
          <p:nvPr/>
        </p:nvCxnSpPr>
        <p:spPr>
          <a:xfrm>
            <a:off x="4074017" y="953037"/>
            <a:ext cx="397928" cy="447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>
            <a:stCxn id="5" idx="7"/>
          </p:cNvCxnSpPr>
          <p:nvPr/>
        </p:nvCxnSpPr>
        <p:spPr>
          <a:xfrm flipV="1">
            <a:off x="2338833" y="1133341"/>
            <a:ext cx="867592" cy="494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>
            <a:endCxn id="7" idx="1"/>
          </p:cNvCxnSpPr>
          <p:nvPr/>
        </p:nvCxnSpPr>
        <p:spPr>
          <a:xfrm>
            <a:off x="2429193" y="2180822"/>
            <a:ext cx="649687" cy="1503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/>
          <p:nvPr/>
        </p:nvCxnSpPr>
        <p:spPr>
          <a:xfrm flipV="1">
            <a:off x="2307813" y="1951149"/>
            <a:ext cx="2030221" cy="1448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/>
          <p:cNvCxnSpPr/>
          <p:nvPr/>
        </p:nvCxnSpPr>
        <p:spPr>
          <a:xfrm>
            <a:off x="4997003" y="2179504"/>
            <a:ext cx="64394" cy="456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21"/>
          <p:cNvCxnSpPr>
            <a:stCxn id="5" idx="4"/>
          </p:cNvCxnSpPr>
          <p:nvPr/>
        </p:nvCxnSpPr>
        <p:spPr>
          <a:xfrm flipH="1">
            <a:off x="1929064" y="2408349"/>
            <a:ext cx="86480" cy="779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1 23"/>
          <p:cNvCxnSpPr/>
          <p:nvPr/>
        </p:nvCxnSpPr>
        <p:spPr>
          <a:xfrm flipV="1">
            <a:off x="3859369" y="3187520"/>
            <a:ext cx="935865" cy="663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1 25"/>
          <p:cNvCxnSpPr>
            <a:stCxn id="5" idx="6"/>
          </p:cNvCxnSpPr>
          <p:nvPr/>
        </p:nvCxnSpPr>
        <p:spPr>
          <a:xfrm>
            <a:off x="2472744" y="1951149"/>
            <a:ext cx="2255534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7443989" y="927279"/>
            <a:ext cx="456548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L’insieme di archi</a:t>
            </a:r>
          </a:p>
          <a:p>
            <a:r>
              <a:rPr lang="it-IT" dirty="0"/>
              <a:t>M1= (1,2) (5,6) </a:t>
            </a:r>
          </a:p>
          <a:p>
            <a:r>
              <a:rPr lang="it-IT" dirty="0"/>
              <a:t>forma un </a:t>
            </a:r>
            <a:r>
              <a:rPr lang="it-IT" dirty="0" err="1"/>
              <a:t>matching</a:t>
            </a:r>
            <a:endParaRPr lang="it-IT" dirty="0"/>
          </a:p>
          <a:p>
            <a:endParaRPr lang="it-IT" dirty="0"/>
          </a:p>
          <a:p>
            <a:r>
              <a:rPr lang="it-IT" dirty="0"/>
              <a:t>Gli archi (1,2)(3,6) (2,5) NON formano un </a:t>
            </a:r>
          </a:p>
          <a:p>
            <a:r>
              <a:rPr lang="it-IT" dirty="0" err="1"/>
              <a:t>matching</a:t>
            </a:r>
            <a:r>
              <a:rPr lang="it-IT" dirty="0"/>
              <a:t> in quanto (1,2) e (2,5) sono adiacenti</a:t>
            </a:r>
          </a:p>
          <a:p>
            <a:r>
              <a:rPr lang="it-IT" dirty="0"/>
              <a:t>(hanno un nodo, il 2, in comune)</a:t>
            </a:r>
          </a:p>
          <a:p>
            <a:endParaRPr lang="it-IT" dirty="0"/>
          </a:p>
          <a:p>
            <a:r>
              <a:rPr lang="it-IT" dirty="0"/>
              <a:t>L’insieme di archi</a:t>
            </a:r>
          </a:p>
          <a:p>
            <a:r>
              <a:rPr lang="it-IT" dirty="0"/>
              <a:t>M2= (1,2) (3,6) (4,5) </a:t>
            </a:r>
          </a:p>
          <a:p>
            <a:r>
              <a:rPr lang="it-IT" dirty="0"/>
              <a:t>forma un </a:t>
            </a:r>
            <a:r>
              <a:rPr lang="it-IT" dirty="0" err="1"/>
              <a:t>matching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Il peso di M1 è w(M1)=5+10=15</a:t>
            </a:r>
          </a:p>
          <a:p>
            <a:r>
              <a:rPr lang="it-IT" dirty="0"/>
              <a:t>Il peso di M2 è w(M2)=5+4+5=14</a:t>
            </a:r>
          </a:p>
        </p:txBody>
      </p:sp>
      <p:sp>
        <p:nvSpPr>
          <p:cNvPr id="28" name="CasellaDiTesto 27"/>
          <p:cNvSpPr txBox="1"/>
          <p:nvPr/>
        </p:nvSpPr>
        <p:spPr>
          <a:xfrm>
            <a:off x="2745259" y="11310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30" name="CasellaDiTesto 29"/>
          <p:cNvSpPr txBox="1"/>
          <p:nvPr/>
        </p:nvSpPr>
        <p:spPr>
          <a:xfrm>
            <a:off x="4142722" y="959195"/>
            <a:ext cx="26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6</a:t>
            </a:r>
          </a:p>
        </p:txBody>
      </p:sp>
      <p:sp>
        <p:nvSpPr>
          <p:cNvPr id="31" name="CasellaDiTesto 30"/>
          <p:cNvSpPr txBox="1"/>
          <p:nvPr/>
        </p:nvSpPr>
        <p:spPr>
          <a:xfrm>
            <a:off x="1803490" y="258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32" name="CasellaDiTesto 31"/>
          <p:cNvSpPr txBox="1"/>
          <p:nvPr/>
        </p:nvSpPr>
        <p:spPr>
          <a:xfrm>
            <a:off x="2443281" y="2399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33" name="CasellaDiTesto 32"/>
          <p:cNvSpPr txBox="1"/>
          <p:nvPr/>
        </p:nvSpPr>
        <p:spPr>
          <a:xfrm>
            <a:off x="3072789" y="25459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34" name="CasellaDiTesto 33"/>
          <p:cNvSpPr txBox="1"/>
          <p:nvPr/>
        </p:nvSpPr>
        <p:spPr>
          <a:xfrm>
            <a:off x="3882042" y="24286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35" name="CasellaDiTesto 34"/>
          <p:cNvSpPr txBox="1"/>
          <p:nvPr/>
        </p:nvSpPr>
        <p:spPr>
          <a:xfrm>
            <a:off x="4888916" y="21765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10</a:t>
            </a:r>
          </a:p>
        </p:txBody>
      </p:sp>
      <p:sp>
        <p:nvSpPr>
          <p:cNvPr id="36" name="CasellaDiTesto 35"/>
          <p:cNvSpPr txBox="1"/>
          <p:nvPr/>
        </p:nvSpPr>
        <p:spPr>
          <a:xfrm>
            <a:off x="4224302" y="3334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87393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1815921" y="10303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a1</a:t>
            </a:r>
          </a:p>
        </p:txBody>
      </p:sp>
      <p:sp>
        <p:nvSpPr>
          <p:cNvPr id="3" name="Ovale 2"/>
          <p:cNvSpPr/>
          <p:nvPr/>
        </p:nvSpPr>
        <p:spPr>
          <a:xfrm>
            <a:off x="1794456" y="461707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a4</a:t>
            </a:r>
          </a:p>
        </p:txBody>
      </p:sp>
      <p:sp>
        <p:nvSpPr>
          <p:cNvPr id="4" name="Ovale 3"/>
          <p:cNvSpPr/>
          <p:nvPr/>
        </p:nvSpPr>
        <p:spPr>
          <a:xfrm>
            <a:off x="1815921" y="335709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a3</a:t>
            </a:r>
          </a:p>
        </p:txBody>
      </p:sp>
      <p:sp>
        <p:nvSpPr>
          <p:cNvPr id="5" name="Ovale 4"/>
          <p:cNvSpPr/>
          <p:nvPr/>
        </p:nvSpPr>
        <p:spPr>
          <a:xfrm>
            <a:off x="1815921" y="20971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a2</a:t>
            </a:r>
          </a:p>
        </p:txBody>
      </p:sp>
      <p:sp>
        <p:nvSpPr>
          <p:cNvPr id="6" name="Ovale 5"/>
          <p:cNvSpPr/>
          <p:nvPr/>
        </p:nvSpPr>
        <p:spPr>
          <a:xfrm>
            <a:off x="4660005" y="10303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b1</a:t>
            </a:r>
          </a:p>
        </p:txBody>
      </p:sp>
      <p:sp>
        <p:nvSpPr>
          <p:cNvPr id="7" name="Ovale 6"/>
          <p:cNvSpPr/>
          <p:nvPr/>
        </p:nvSpPr>
        <p:spPr>
          <a:xfrm>
            <a:off x="4638540" y="461707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b4</a:t>
            </a:r>
          </a:p>
        </p:txBody>
      </p:sp>
      <p:sp>
        <p:nvSpPr>
          <p:cNvPr id="8" name="Ovale 7"/>
          <p:cNvSpPr/>
          <p:nvPr/>
        </p:nvSpPr>
        <p:spPr>
          <a:xfrm>
            <a:off x="4660005" y="335709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b3</a:t>
            </a:r>
          </a:p>
        </p:txBody>
      </p:sp>
      <p:sp>
        <p:nvSpPr>
          <p:cNvPr id="9" name="Ovale 8"/>
          <p:cNvSpPr/>
          <p:nvPr/>
        </p:nvSpPr>
        <p:spPr>
          <a:xfrm>
            <a:off x="4660005" y="20971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b2</a:t>
            </a:r>
          </a:p>
        </p:txBody>
      </p:sp>
      <p:cxnSp>
        <p:nvCxnSpPr>
          <p:cNvPr id="10" name="Connettore 1 9"/>
          <p:cNvCxnSpPr>
            <a:stCxn id="2" idx="6"/>
            <a:endCxn id="6" idx="2"/>
          </p:cNvCxnSpPr>
          <p:nvPr/>
        </p:nvCxnSpPr>
        <p:spPr>
          <a:xfrm>
            <a:off x="2730321" y="1487510"/>
            <a:ext cx="192968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nettore 1 10"/>
          <p:cNvCxnSpPr>
            <a:stCxn id="5" idx="6"/>
            <a:endCxn id="9" idx="2"/>
          </p:cNvCxnSpPr>
          <p:nvPr/>
        </p:nvCxnSpPr>
        <p:spPr>
          <a:xfrm>
            <a:off x="2730321" y="2554310"/>
            <a:ext cx="19296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2730321" y="2678806"/>
            <a:ext cx="1929684" cy="101743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nettore 1 12"/>
          <p:cNvCxnSpPr/>
          <p:nvPr/>
        </p:nvCxnSpPr>
        <p:spPr>
          <a:xfrm>
            <a:off x="2708856" y="2731394"/>
            <a:ext cx="1951149" cy="2136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 flipV="1">
            <a:off x="2719589" y="2745883"/>
            <a:ext cx="1940416" cy="95035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nettore 1 14"/>
          <p:cNvCxnSpPr>
            <a:endCxn id="6" idx="3"/>
          </p:cNvCxnSpPr>
          <p:nvPr/>
        </p:nvCxnSpPr>
        <p:spPr>
          <a:xfrm flipV="1">
            <a:off x="2708856" y="1810799"/>
            <a:ext cx="2085060" cy="3057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1228275" y="4903025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(E,-)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5746613" y="1118178"/>
            <a:ext cx="75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(O,a4)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971853" y="13028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(E,b1)</a:t>
            </a:r>
          </a:p>
        </p:txBody>
      </p:sp>
      <p:graphicFrame>
        <p:nvGraphicFramePr>
          <p:cNvPr id="19" name="Tabel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603529"/>
              </p:ext>
            </p:extLst>
          </p:nvPr>
        </p:nvGraphicFramePr>
        <p:xfrm>
          <a:off x="7504089" y="1565495"/>
          <a:ext cx="3631840" cy="1977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52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26">
                <a:tc>
                  <a:txBody>
                    <a:bodyPr/>
                    <a:lstStyle/>
                    <a:p>
                      <a:r>
                        <a:rPr lang="it-IT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526">
                <a:tc>
                  <a:txBody>
                    <a:bodyPr/>
                    <a:lstStyle/>
                    <a:p>
                      <a:r>
                        <a:rPr lang="it-IT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526">
                <a:tc>
                  <a:txBody>
                    <a:bodyPr/>
                    <a:lstStyle/>
                    <a:p>
                      <a:r>
                        <a:rPr lang="it-IT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526">
                <a:tc>
                  <a:txBody>
                    <a:bodyPr/>
                    <a:lstStyle/>
                    <a:p>
                      <a:r>
                        <a:rPr lang="it-IT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1" name="Connettore 1 20"/>
          <p:cNvCxnSpPr/>
          <p:nvPr/>
        </p:nvCxnSpPr>
        <p:spPr>
          <a:xfrm>
            <a:off x="7134896" y="2554310"/>
            <a:ext cx="4288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21"/>
          <p:cNvCxnSpPr/>
          <p:nvPr/>
        </p:nvCxnSpPr>
        <p:spPr>
          <a:xfrm>
            <a:off x="7134895" y="2987899"/>
            <a:ext cx="4288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1 23"/>
          <p:cNvCxnSpPr/>
          <p:nvPr/>
        </p:nvCxnSpPr>
        <p:spPr>
          <a:xfrm>
            <a:off x="8448541" y="1302844"/>
            <a:ext cx="25758" cy="2393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/>
              <p:cNvSpPr txBox="1"/>
              <p:nvPr/>
            </p:nvSpPr>
            <p:spPr>
              <a:xfrm>
                <a:off x="2524259" y="5902817"/>
                <a:ext cx="28950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3,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259" y="5902817"/>
                <a:ext cx="2895087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263" t="-2174" r="-2526" b="-326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/>
              <p:cNvSpPr txBox="1"/>
              <p:nvPr/>
            </p:nvSpPr>
            <p:spPr>
              <a:xfrm>
                <a:off x="8062175" y="4617076"/>
                <a:ext cx="7913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6" name="CasellaDiTes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175" y="4617076"/>
                <a:ext cx="79137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/>
              <p:cNvSpPr txBox="1"/>
              <p:nvPr/>
            </p:nvSpPr>
            <p:spPr>
              <a:xfrm>
                <a:off x="6362163" y="6065949"/>
                <a:ext cx="4930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Lower </a:t>
                </a:r>
                <a:r>
                  <a:rPr lang="it-IT" dirty="0" err="1"/>
                  <a:t>bound</a:t>
                </a:r>
                <a:r>
                  <a:rPr lang="it-IT" dirty="0"/>
                  <a:t> = 8 +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=8+1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4−3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7" name="CasellaDiTes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163" y="6065949"/>
                <a:ext cx="493000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14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4736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/>
              <p:cNvSpPr txBox="1"/>
              <p:nvPr/>
            </p:nvSpPr>
            <p:spPr>
              <a:xfrm>
                <a:off x="953036" y="888642"/>
                <a:ext cx="10321993" cy="3690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𝐿𝑜𝑤𝑒𝑟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𝑏𝑜𝑢𝑛𝑑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𝑖𝑡𝑒𝑟𝑎𝑧𝑖𝑜𝑛𝑒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+1)=(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𝐿𝑜𝑤𝑒𝑟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𝑏𝑜𝑢𝑛𝑑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𝑖𝑡𝑒𝑟𝑎𝑧𝑖𝑜𝑛𝑒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)−</m:t>
                    </m:r>
                    <m:nary>
                      <m:naryPr>
                        <m:chr m:val="∑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it-IT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it-IT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t-IT" b="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it-IT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it-IT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r>
                  <a:rPr lang="it-IT" dirty="0"/>
                  <a:t>=</a:t>
                </a:r>
              </a:p>
              <a:p>
                <a:endParaRPr lang="it-IT" dirty="0"/>
              </a:p>
              <a:p>
                <a:r>
                  <a:rPr lang="it-IT" dirty="0"/>
                  <a:t>= (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𝐿𝑜𝑤𝑒𝑟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𝑏𝑜𝑢𝑛𝑑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𝑖𝑡𝑒𝑟𝑎𝑧𝑖𝑜𝑛𝑒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)−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it-IT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t-IT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it-IT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/>
                  <a:t>= (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𝐿𝑜𝑤𝑒𝑟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𝑏𝑜𝑢𝑛𝑑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𝑖𝑡𝑒𝑟𝑎𝑧𝑖𝑜𝑛𝑒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endParaRPr lang="it-IT" dirty="0"/>
              </a:p>
              <a:p>
                <a:r>
                  <a:rPr lang="it-IT" dirty="0"/>
                  <a:t>= (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𝐿𝑜𝑤𝑒𝑟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𝑏𝑜𝑢𝑛𝑑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𝑖𝑡𝑒𝑟𝑎𝑧𝑖𝑜𝑛𝑒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t-IT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e>
                    </m:d>
                  </m:oMath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endParaRPr lang="it-IT" dirty="0"/>
              </a:p>
              <a:p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/>
                  <a:t>=numero righe nel ricoprimento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/>
                  <a:t>=numero colonne nel ricoprimento</a:t>
                </a:r>
              </a:p>
              <a:p>
                <a:endParaRPr lang="it-IT" dirty="0"/>
              </a:p>
              <a:p>
                <a:r>
                  <a:rPr lang="it-IT" dirty="0"/>
                  <a:t>da cui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=|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it-IT" dirty="0"/>
              </a:p>
              <a:p>
                <a:r>
                  <a:rPr lang="it-IT" dirty="0"/>
                  <a:t> 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036" y="888642"/>
                <a:ext cx="10321993" cy="3690177"/>
              </a:xfrm>
              <a:prstGeom prst="rect">
                <a:avLst/>
              </a:prstGeom>
              <a:blipFill>
                <a:blip r:embed="rId2"/>
                <a:stretch>
                  <a:fillRect l="-1358" t="-127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170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760478"/>
              </p:ext>
            </p:extLst>
          </p:nvPr>
        </p:nvGraphicFramePr>
        <p:xfrm>
          <a:off x="1339404" y="1236010"/>
          <a:ext cx="3631840" cy="1977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52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26">
                <a:tc>
                  <a:txBody>
                    <a:bodyPr/>
                    <a:lstStyle/>
                    <a:p>
                      <a:r>
                        <a:rPr lang="it-IT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526">
                <a:tc>
                  <a:txBody>
                    <a:bodyPr/>
                    <a:lstStyle/>
                    <a:p>
                      <a:r>
                        <a:rPr lang="it-IT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526">
                <a:tc>
                  <a:txBody>
                    <a:bodyPr/>
                    <a:lstStyle/>
                    <a:p>
                      <a:r>
                        <a:rPr lang="it-IT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526">
                <a:tc>
                  <a:txBody>
                    <a:bodyPr/>
                    <a:lstStyle/>
                    <a:p>
                      <a:r>
                        <a:rPr lang="it-IT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CasellaDiTesto 2"/>
          <p:cNvSpPr txBox="1"/>
          <p:nvPr/>
        </p:nvSpPr>
        <p:spPr>
          <a:xfrm>
            <a:off x="618185" y="2040159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T3=</a:t>
            </a:r>
          </a:p>
        </p:txBody>
      </p:sp>
      <p:sp>
        <p:nvSpPr>
          <p:cNvPr id="4" name="Ovale 3"/>
          <p:cNvSpPr/>
          <p:nvPr/>
        </p:nvSpPr>
        <p:spPr>
          <a:xfrm>
            <a:off x="6722772" y="7788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a1</a:t>
            </a:r>
          </a:p>
        </p:txBody>
      </p:sp>
      <p:sp>
        <p:nvSpPr>
          <p:cNvPr id="5" name="Ovale 4"/>
          <p:cNvSpPr/>
          <p:nvPr/>
        </p:nvSpPr>
        <p:spPr>
          <a:xfrm>
            <a:off x="6701307" y="436557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a4</a:t>
            </a:r>
          </a:p>
        </p:txBody>
      </p:sp>
      <p:sp>
        <p:nvSpPr>
          <p:cNvPr id="6" name="Ovale 5"/>
          <p:cNvSpPr/>
          <p:nvPr/>
        </p:nvSpPr>
        <p:spPr>
          <a:xfrm>
            <a:off x="6722772" y="310559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a3</a:t>
            </a:r>
          </a:p>
        </p:txBody>
      </p:sp>
      <p:sp>
        <p:nvSpPr>
          <p:cNvPr id="7" name="Ovale 6"/>
          <p:cNvSpPr/>
          <p:nvPr/>
        </p:nvSpPr>
        <p:spPr>
          <a:xfrm>
            <a:off x="6722772" y="18456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a2</a:t>
            </a:r>
          </a:p>
        </p:txBody>
      </p:sp>
      <p:sp>
        <p:nvSpPr>
          <p:cNvPr id="8" name="Ovale 7"/>
          <p:cNvSpPr/>
          <p:nvPr/>
        </p:nvSpPr>
        <p:spPr>
          <a:xfrm>
            <a:off x="9566856" y="7788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b1</a:t>
            </a:r>
          </a:p>
        </p:txBody>
      </p:sp>
      <p:sp>
        <p:nvSpPr>
          <p:cNvPr id="9" name="Ovale 8"/>
          <p:cNvSpPr/>
          <p:nvPr/>
        </p:nvSpPr>
        <p:spPr>
          <a:xfrm>
            <a:off x="9545391" y="436557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b4</a:t>
            </a:r>
          </a:p>
        </p:txBody>
      </p:sp>
      <p:sp>
        <p:nvSpPr>
          <p:cNvPr id="10" name="Ovale 9"/>
          <p:cNvSpPr/>
          <p:nvPr/>
        </p:nvSpPr>
        <p:spPr>
          <a:xfrm>
            <a:off x="9566856" y="310559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b3</a:t>
            </a:r>
          </a:p>
        </p:txBody>
      </p:sp>
      <p:sp>
        <p:nvSpPr>
          <p:cNvPr id="11" name="Ovale 10"/>
          <p:cNvSpPr/>
          <p:nvPr/>
        </p:nvSpPr>
        <p:spPr>
          <a:xfrm>
            <a:off x="9566856" y="18456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b2</a:t>
            </a:r>
          </a:p>
        </p:txBody>
      </p:sp>
      <p:cxnSp>
        <p:nvCxnSpPr>
          <p:cNvPr id="12" name="Connettore 1 11"/>
          <p:cNvCxnSpPr>
            <a:stCxn id="4" idx="6"/>
            <a:endCxn id="8" idx="2"/>
          </p:cNvCxnSpPr>
          <p:nvPr/>
        </p:nvCxnSpPr>
        <p:spPr>
          <a:xfrm>
            <a:off x="7637172" y="1236010"/>
            <a:ext cx="192968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nettore 1 12"/>
          <p:cNvCxnSpPr>
            <a:stCxn id="7" idx="6"/>
            <a:endCxn id="11" idx="2"/>
          </p:cNvCxnSpPr>
          <p:nvPr/>
        </p:nvCxnSpPr>
        <p:spPr>
          <a:xfrm>
            <a:off x="7637172" y="2302810"/>
            <a:ext cx="19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>
            <a:off x="7637172" y="2427306"/>
            <a:ext cx="1929684" cy="101743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nettore 1 14"/>
          <p:cNvCxnSpPr/>
          <p:nvPr/>
        </p:nvCxnSpPr>
        <p:spPr>
          <a:xfrm>
            <a:off x="7615707" y="2479894"/>
            <a:ext cx="1951149" cy="2136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 flipV="1">
            <a:off x="7626440" y="2494383"/>
            <a:ext cx="1940416" cy="95035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ttore 1 16"/>
          <p:cNvCxnSpPr>
            <a:endCxn id="8" idx="3"/>
          </p:cNvCxnSpPr>
          <p:nvPr/>
        </p:nvCxnSpPr>
        <p:spPr>
          <a:xfrm flipV="1">
            <a:off x="7615707" y="1559299"/>
            <a:ext cx="2085060" cy="3057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/>
          <p:nvPr/>
        </p:nvCxnSpPr>
        <p:spPr>
          <a:xfrm>
            <a:off x="7637172" y="1378039"/>
            <a:ext cx="1908219" cy="662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>
            <a:stCxn id="5" idx="6"/>
          </p:cNvCxnSpPr>
          <p:nvPr/>
        </p:nvCxnSpPr>
        <p:spPr>
          <a:xfrm flipV="1">
            <a:off x="7615707" y="2588654"/>
            <a:ext cx="1951149" cy="2234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598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1326524" y="8432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a1</a:t>
            </a:r>
          </a:p>
        </p:txBody>
      </p:sp>
      <p:sp>
        <p:nvSpPr>
          <p:cNvPr id="3" name="Ovale 2"/>
          <p:cNvSpPr/>
          <p:nvPr/>
        </p:nvSpPr>
        <p:spPr>
          <a:xfrm>
            <a:off x="1305059" y="442997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a4</a:t>
            </a:r>
          </a:p>
        </p:txBody>
      </p:sp>
      <p:sp>
        <p:nvSpPr>
          <p:cNvPr id="4" name="Ovale 3"/>
          <p:cNvSpPr/>
          <p:nvPr/>
        </p:nvSpPr>
        <p:spPr>
          <a:xfrm>
            <a:off x="1326524" y="316998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a3</a:t>
            </a:r>
          </a:p>
        </p:txBody>
      </p:sp>
      <p:sp>
        <p:nvSpPr>
          <p:cNvPr id="5" name="Ovale 4"/>
          <p:cNvSpPr/>
          <p:nvPr/>
        </p:nvSpPr>
        <p:spPr>
          <a:xfrm>
            <a:off x="1326524" y="19100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a2</a:t>
            </a:r>
          </a:p>
        </p:txBody>
      </p:sp>
      <p:sp>
        <p:nvSpPr>
          <p:cNvPr id="6" name="Ovale 5"/>
          <p:cNvSpPr/>
          <p:nvPr/>
        </p:nvSpPr>
        <p:spPr>
          <a:xfrm>
            <a:off x="4170608" y="8432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b1</a:t>
            </a:r>
          </a:p>
        </p:txBody>
      </p:sp>
      <p:sp>
        <p:nvSpPr>
          <p:cNvPr id="7" name="Ovale 6"/>
          <p:cNvSpPr/>
          <p:nvPr/>
        </p:nvSpPr>
        <p:spPr>
          <a:xfrm>
            <a:off x="4149143" y="442997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b4</a:t>
            </a:r>
          </a:p>
        </p:txBody>
      </p:sp>
      <p:sp>
        <p:nvSpPr>
          <p:cNvPr id="8" name="Ovale 7"/>
          <p:cNvSpPr/>
          <p:nvPr/>
        </p:nvSpPr>
        <p:spPr>
          <a:xfrm>
            <a:off x="4170608" y="316998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b3</a:t>
            </a:r>
          </a:p>
        </p:txBody>
      </p:sp>
      <p:sp>
        <p:nvSpPr>
          <p:cNvPr id="9" name="Ovale 8"/>
          <p:cNvSpPr/>
          <p:nvPr/>
        </p:nvSpPr>
        <p:spPr>
          <a:xfrm>
            <a:off x="4170608" y="19100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b2</a:t>
            </a:r>
          </a:p>
        </p:txBody>
      </p:sp>
      <p:cxnSp>
        <p:nvCxnSpPr>
          <p:cNvPr id="10" name="Connettore 1 9"/>
          <p:cNvCxnSpPr>
            <a:stCxn id="2" idx="6"/>
            <a:endCxn id="6" idx="2"/>
          </p:cNvCxnSpPr>
          <p:nvPr/>
        </p:nvCxnSpPr>
        <p:spPr>
          <a:xfrm>
            <a:off x="2240924" y="1300405"/>
            <a:ext cx="192968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nettore 1 10"/>
          <p:cNvCxnSpPr>
            <a:stCxn id="5" idx="6"/>
            <a:endCxn id="9" idx="2"/>
          </p:cNvCxnSpPr>
          <p:nvPr/>
        </p:nvCxnSpPr>
        <p:spPr>
          <a:xfrm>
            <a:off x="2240924" y="2367205"/>
            <a:ext cx="19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2240924" y="2491701"/>
            <a:ext cx="1929684" cy="101743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nettore 1 12"/>
          <p:cNvCxnSpPr/>
          <p:nvPr/>
        </p:nvCxnSpPr>
        <p:spPr>
          <a:xfrm>
            <a:off x="2219459" y="2544289"/>
            <a:ext cx="1951149" cy="2136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 flipV="1">
            <a:off x="2230192" y="2558778"/>
            <a:ext cx="1940416" cy="95035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nettore 1 14"/>
          <p:cNvCxnSpPr>
            <a:endCxn id="6" idx="3"/>
          </p:cNvCxnSpPr>
          <p:nvPr/>
        </p:nvCxnSpPr>
        <p:spPr>
          <a:xfrm flipV="1">
            <a:off x="2219459" y="1623694"/>
            <a:ext cx="2085060" cy="3057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>
            <a:off x="2240924" y="1442434"/>
            <a:ext cx="1908219" cy="662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1 16"/>
          <p:cNvCxnSpPr>
            <a:stCxn id="3" idx="6"/>
          </p:cNvCxnSpPr>
          <p:nvPr/>
        </p:nvCxnSpPr>
        <p:spPr>
          <a:xfrm flipV="1">
            <a:off x="2219459" y="2653049"/>
            <a:ext cx="1951149" cy="2234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604967" y="4702505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(E,-)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5127352" y="1115739"/>
            <a:ext cx="75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(O,a4)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557828" y="1124256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(E,b1)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5127352" y="2168587"/>
            <a:ext cx="75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(O,a4)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534360" y="3428033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(E,b2)</a:t>
            </a:r>
          </a:p>
        </p:txBody>
      </p:sp>
      <p:graphicFrame>
        <p:nvGraphicFramePr>
          <p:cNvPr id="23" name="Tabel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767371"/>
              </p:ext>
            </p:extLst>
          </p:nvPr>
        </p:nvGraphicFramePr>
        <p:xfrm>
          <a:off x="7315202" y="1835590"/>
          <a:ext cx="3631840" cy="1977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52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26">
                <a:tc>
                  <a:txBody>
                    <a:bodyPr/>
                    <a:lstStyle/>
                    <a:p>
                      <a:r>
                        <a:rPr lang="it-IT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526">
                <a:tc>
                  <a:txBody>
                    <a:bodyPr/>
                    <a:lstStyle/>
                    <a:p>
                      <a:r>
                        <a:rPr lang="it-IT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526">
                <a:tc>
                  <a:txBody>
                    <a:bodyPr/>
                    <a:lstStyle/>
                    <a:p>
                      <a:r>
                        <a:rPr lang="it-IT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526">
                <a:tc>
                  <a:txBody>
                    <a:bodyPr/>
                    <a:lstStyle/>
                    <a:p>
                      <a:r>
                        <a:rPr lang="it-IT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tangolo 23"/>
              <p:cNvSpPr/>
              <p:nvPr/>
            </p:nvSpPr>
            <p:spPr>
              <a:xfrm>
                <a:off x="1783724" y="5917343"/>
                <a:ext cx="30797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3,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Rettango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724" y="5917343"/>
                <a:ext cx="3079753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1 25"/>
          <p:cNvCxnSpPr/>
          <p:nvPr/>
        </p:nvCxnSpPr>
        <p:spPr>
          <a:xfrm>
            <a:off x="7018986" y="2824405"/>
            <a:ext cx="4288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1 27"/>
          <p:cNvCxnSpPr/>
          <p:nvPr/>
        </p:nvCxnSpPr>
        <p:spPr>
          <a:xfrm flipH="1">
            <a:off x="8203842" y="1493588"/>
            <a:ext cx="25758" cy="259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1 28"/>
          <p:cNvCxnSpPr/>
          <p:nvPr/>
        </p:nvCxnSpPr>
        <p:spPr>
          <a:xfrm flipH="1">
            <a:off x="8908877" y="1442434"/>
            <a:ext cx="25758" cy="259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/>
              <p:cNvSpPr txBox="1"/>
              <p:nvPr/>
            </p:nvSpPr>
            <p:spPr>
              <a:xfrm>
                <a:off x="8062175" y="4617076"/>
                <a:ext cx="7913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175" y="4617076"/>
                <a:ext cx="79137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/>
              <p:cNvSpPr txBox="1"/>
              <p:nvPr/>
            </p:nvSpPr>
            <p:spPr>
              <a:xfrm>
                <a:off x="6362163" y="6065949"/>
                <a:ext cx="5058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Lower </a:t>
                </a:r>
                <a:r>
                  <a:rPr lang="it-IT" dirty="0" err="1"/>
                  <a:t>bound</a:t>
                </a:r>
                <a:r>
                  <a:rPr lang="it-IT" dirty="0"/>
                  <a:t> = 9 +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=9+1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4−3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1" name="CasellaDiTes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163" y="6065949"/>
                <a:ext cx="505824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86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asellaDiTesto 31"/>
          <p:cNvSpPr txBox="1"/>
          <p:nvPr/>
        </p:nvSpPr>
        <p:spPr>
          <a:xfrm>
            <a:off x="5127352" y="363150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R=a4,b1,b2,a1,a3</a:t>
            </a:r>
          </a:p>
        </p:txBody>
      </p:sp>
    </p:spTree>
    <p:extLst>
      <p:ext uri="{BB962C8B-B14F-4D97-AF65-F5344CB8AC3E}">
        <p14:creationId xmlns:p14="http://schemas.microsoft.com/office/powerpoint/2010/main" val="3153192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064004"/>
              </p:ext>
            </p:extLst>
          </p:nvPr>
        </p:nvGraphicFramePr>
        <p:xfrm>
          <a:off x="1339404" y="1236010"/>
          <a:ext cx="3631840" cy="1977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52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26">
                <a:tc>
                  <a:txBody>
                    <a:bodyPr/>
                    <a:lstStyle/>
                    <a:p>
                      <a:r>
                        <a:rPr lang="it-IT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526">
                <a:tc>
                  <a:txBody>
                    <a:bodyPr/>
                    <a:lstStyle/>
                    <a:p>
                      <a:r>
                        <a:rPr lang="it-IT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526">
                <a:tc>
                  <a:txBody>
                    <a:bodyPr/>
                    <a:lstStyle/>
                    <a:p>
                      <a:r>
                        <a:rPr lang="it-IT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526">
                <a:tc>
                  <a:txBody>
                    <a:bodyPr/>
                    <a:lstStyle/>
                    <a:p>
                      <a:r>
                        <a:rPr lang="it-IT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CasellaDiTesto 2"/>
          <p:cNvSpPr txBox="1"/>
          <p:nvPr/>
        </p:nvSpPr>
        <p:spPr>
          <a:xfrm>
            <a:off x="618185" y="2040159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T4=</a:t>
            </a:r>
          </a:p>
        </p:txBody>
      </p:sp>
      <p:sp>
        <p:nvSpPr>
          <p:cNvPr id="4" name="Ovale 3"/>
          <p:cNvSpPr/>
          <p:nvPr/>
        </p:nvSpPr>
        <p:spPr>
          <a:xfrm>
            <a:off x="6722772" y="7788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a1</a:t>
            </a:r>
          </a:p>
        </p:txBody>
      </p:sp>
      <p:sp>
        <p:nvSpPr>
          <p:cNvPr id="5" name="Ovale 4"/>
          <p:cNvSpPr/>
          <p:nvPr/>
        </p:nvSpPr>
        <p:spPr>
          <a:xfrm>
            <a:off x="6701307" y="436557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a4</a:t>
            </a:r>
          </a:p>
        </p:txBody>
      </p:sp>
      <p:sp>
        <p:nvSpPr>
          <p:cNvPr id="6" name="Ovale 5"/>
          <p:cNvSpPr/>
          <p:nvPr/>
        </p:nvSpPr>
        <p:spPr>
          <a:xfrm>
            <a:off x="6722772" y="310559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a3</a:t>
            </a:r>
          </a:p>
        </p:txBody>
      </p:sp>
      <p:sp>
        <p:nvSpPr>
          <p:cNvPr id="7" name="Ovale 6"/>
          <p:cNvSpPr/>
          <p:nvPr/>
        </p:nvSpPr>
        <p:spPr>
          <a:xfrm>
            <a:off x="6722772" y="18456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a2</a:t>
            </a:r>
          </a:p>
        </p:txBody>
      </p:sp>
      <p:sp>
        <p:nvSpPr>
          <p:cNvPr id="8" name="Ovale 7"/>
          <p:cNvSpPr/>
          <p:nvPr/>
        </p:nvSpPr>
        <p:spPr>
          <a:xfrm>
            <a:off x="9566856" y="7788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b1</a:t>
            </a:r>
          </a:p>
        </p:txBody>
      </p:sp>
      <p:sp>
        <p:nvSpPr>
          <p:cNvPr id="9" name="Ovale 8"/>
          <p:cNvSpPr/>
          <p:nvPr/>
        </p:nvSpPr>
        <p:spPr>
          <a:xfrm>
            <a:off x="9545391" y="436557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b4</a:t>
            </a:r>
          </a:p>
        </p:txBody>
      </p:sp>
      <p:sp>
        <p:nvSpPr>
          <p:cNvPr id="10" name="Ovale 9"/>
          <p:cNvSpPr/>
          <p:nvPr/>
        </p:nvSpPr>
        <p:spPr>
          <a:xfrm>
            <a:off x="9566856" y="310559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b3</a:t>
            </a:r>
          </a:p>
        </p:txBody>
      </p:sp>
      <p:sp>
        <p:nvSpPr>
          <p:cNvPr id="11" name="Ovale 10"/>
          <p:cNvSpPr/>
          <p:nvPr/>
        </p:nvSpPr>
        <p:spPr>
          <a:xfrm>
            <a:off x="9566856" y="18456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b2</a:t>
            </a:r>
          </a:p>
        </p:txBody>
      </p:sp>
      <p:cxnSp>
        <p:nvCxnSpPr>
          <p:cNvPr id="12" name="Connettore 1 11"/>
          <p:cNvCxnSpPr>
            <a:stCxn id="4" idx="6"/>
            <a:endCxn id="8" idx="2"/>
          </p:cNvCxnSpPr>
          <p:nvPr/>
        </p:nvCxnSpPr>
        <p:spPr>
          <a:xfrm>
            <a:off x="7637172" y="1236010"/>
            <a:ext cx="192968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>
            <a:off x="7637172" y="2427306"/>
            <a:ext cx="1929684" cy="101743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nettore 1 14"/>
          <p:cNvCxnSpPr/>
          <p:nvPr/>
        </p:nvCxnSpPr>
        <p:spPr>
          <a:xfrm>
            <a:off x="7615707" y="2479894"/>
            <a:ext cx="1951149" cy="2136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 flipV="1">
            <a:off x="7626440" y="2494383"/>
            <a:ext cx="1940416" cy="95035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ttore 1 16"/>
          <p:cNvCxnSpPr>
            <a:endCxn id="8" idx="3"/>
          </p:cNvCxnSpPr>
          <p:nvPr/>
        </p:nvCxnSpPr>
        <p:spPr>
          <a:xfrm flipV="1">
            <a:off x="7615707" y="1559299"/>
            <a:ext cx="2085060" cy="3057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/>
          <p:nvPr/>
        </p:nvCxnSpPr>
        <p:spPr>
          <a:xfrm>
            <a:off x="7637172" y="1378039"/>
            <a:ext cx="1908219" cy="662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>
            <a:stCxn id="5" idx="6"/>
          </p:cNvCxnSpPr>
          <p:nvPr/>
        </p:nvCxnSpPr>
        <p:spPr>
          <a:xfrm flipV="1">
            <a:off x="7615707" y="2588654"/>
            <a:ext cx="1951149" cy="2234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20"/>
          <p:cNvCxnSpPr>
            <a:endCxn id="10" idx="1"/>
          </p:cNvCxnSpPr>
          <p:nvPr/>
        </p:nvCxnSpPr>
        <p:spPr>
          <a:xfrm>
            <a:off x="7637172" y="1378039"/>
            <a:ext cx="2063595" cy="186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 flipH="1" flipV="1">
            <a:off x="7637172" y="3683358"/>
            <a:ext cx="1929684" cy="64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1 24"/>
          <p:cNvCxnSpPr>
            <a:endCxn id="5" idx="6"/>
          </p:cNvCxnSpPr>
          <p:nvPr/>
        </p:nvCxnSpPr>
        <p:spPr>
          <a:xfrm flipH="1">
            <a:off x="7615707" y="3773510"/>
            <a:ext cx="1951149" cy="104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/>
        </p:nvCxnSpPr>
        <p:spPr>
          <a:xfrm>
            <a:off x="7615707" y="3773510"/>
            <a:ext cx="1951149" cy="843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663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1339403" y="9591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a1</a:t>
            </a:r>
          </a:p>
        </p:txBody>
      </p:sp>
      <p:sp>
        <p:nvSpPr>
          <p:cNvPr id="3" name="Ovale 2"/>
          <p:cNvSpPr/>
          <p:nvPr/>
        </p:nvSpPr>
        <p:spPr>
          <a:xfrm>
            <a:off x="1317938" y="454588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a4</a:t>
            </a:r>
          </a:p>
        </p:txBody>
      </p:sp>
      <p:sp>
        <p:nvSpPr>
          <p:cNvPr id="4" name="Ovale 3"/>
          <p:cNvSpPr/>
          <p:nvPr/>
        </p:nvSpPr>
        <p:spPr>
          <a:xfrm>
            <a:off x="1339403" y="328589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a3</a:t>
            </a:r>
          </a:p>
        </p:txBody>
      </p:sp>
      <p:sp>
        <p:nvSpPr>
          <p:cNvPr id="5" name="Ovale 4"/>
          <p:cNvSpPr/>
          <p:nvPr/>
        </p:nvSpPr>
        <p:spPr>
          <a:xfrm>
            <a:off x="1339403" y="20259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a2</a:t>
            </a:r>
          </a:p>
        </p:txBody>
      </p:sp>
      <p:sp>
        <p:nvSpPr>
          <p:cNvPr id="6" name="Ovale 5"/>
          <p:cNvSpPr/>
          <p:nvPr/>
        </p:nvSpPr>
        <p:spPr>
          <a:xfrm>
            <a:off x="4183487" y="9591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b1</a:t>
            </a:r>
          </a:p>
        </p:txBody>
      </p:sp>
      <p:sp>
        <p:nvSpPr>
          <p:cNvPr id="7" name="Ovale 6"/>
          <p:cNvSpPr/>
          <p:nvPr/>
        </p:nvSpPr>
        <p:spPr>
          <a:xfrm>
            <a:off x="4162022" y="454588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b4</a:t>
            </a:r>
          </a:p>
        </p:txBody>
      </p:sp>
      <p:sp>
        <p:nvSpPr>
          <p:cNvPr id="8" name="Ovale 7"/>
          <p:cNvSpPr/>
          <p:nvPr/>
        </p:nvSpPr>
        <p:spPr>
          <a:xfrm>
            <a:off x="4183487" y="328589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b3</a:t>
            </a:r>
          </a:p>
        </p:txBody>
      </p:sp>
      <p:sp>
        <p:nvSpPr>
          <p:cNvPr id="9" name="Ovale 8"/>
          <p:cNvSpPr/>
          <p:nvPr/>
        </p:nvSpPr>
        <p:spPr>
          <a:xfrm>
            <a:off x="4183487" y="20259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b2</a:t>
            </a:r>
          </a:p>
        </p:txBody>
      </p:sp>
      <p:cxnSp>
        <p:nvCxnSpPr>
          <p:cNvPr id="10" name="Connettore 1 9"/>
          <p:cNvCxnSpPr>
            <a:stCxn id="2" idx="6"/>
            <a:endCxn id="6" idx="2"/>
          </p:cNvCxnSpPr>
          <p:nvPr/>
        </p:nvCxnSpPr>
        <p:spPr>
          <a:xfrm>
            <a:off x="2253803" y="1416315"/>
            <a:ext cx="192968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2253803" y="2607611"/>
            <a:ext cx="1929684" cy="101743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2232338" y="2660199"/>
            <a:ext cx="1951149" cy="2136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1 12"/>
          <p:cNvCxnSpPr/>
          <p:nvPr/>
        </p:nvCxnSpPr>
        <p:spPr>
          <a:xfrm flipV="1">
            <a:off x="2243071" y="2674688"/>
            <a:ext cx="1940416" cy="95035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ttore 1 13"/>
          <p:cNvCxnSpPr>
            <a:endCxn id="6" idx="3"/>
          </p:cNvCxnSpPr>
          <p:nvPr/>
        </p:nvCxnSpPr>
        <p:spPr>
          <a:xfrm flipV="1">
            <a:off x="2232338" y="1739604"/>
            <a:ext cx="2085060" cy="3057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/>
          <p:nvPr/>
        </p:nvCxnSpPr>
        <p:spPr>
          <a:xfrm>
            <a:off x="2253803" y="1558344"/>
            <a:ext cx="1908219" cy="662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>
            <a:stCxn id="3" idx="6"/>
          </p:cNvCxnSpPr>
          <p:nvPr/>
        </p:nvCxnSpPr>
        <p:spPr>
          <a:xfrm flipV="1">
            <a:off x="2232338" y="2768959"/>
            <a:ext cx="1951149" cy="2234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1 16"/>
          <p:cNvCxnSpPr>
            <a:endCxn id="8" idx="1"/>
          </p:cNvCxnSpPr>
          <p:nvPr/>
        </p:nvCxnSpPr>
        <p:spPr>
          <a:xfrm>
            <a:off x="2253803" y="1558344"/>
            <a:ext cx="2063595" cy="186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/>
          <p:nvPr/>
        </p:nvCxnSpPr>
        <p:spPr>
          <a:xfrm flipH="1" flipV="1">
            <a:off x="2253803" y="3863663"/>
            <a:ext cx="1929684" cy="64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>
            <a:endCxn id="3" idx="6"/>
          </p:cNvCxnSpPr>
          <p:nvPr/>
        </p:nvCxnSpPr>
        <p:spPr>
          <a:xfrm flipH="1">
            <a:off x="2232338" y="3953815"/>
            <a:ext cx="1951149" cy="104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/>
          <p:cNvCxnSpPr/>
          <p:nvPr/>
        </p:nvCxnSpPr>
        <p:spPr>
          <a:xfrm>
            <a:off x="2232338" y="3953815"/>
            <a:ext cx="1951149" cy="843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617846" y="4818415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(E,-)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5295363" y="1189012"/>
            <a:ext cx="75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(O,a4)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5282741" y="2220464"/>
            <a:ext cx="75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(O,a4)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5206297" y="3494331"/>
            <a:ext cx="75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(O,a4)</a:t>
            </a:r>
          </a:p>
        </p:txBody>
      </p:sp>
      <p:sp>
        <p:nvSpPr>
          <p:cNvPr id="26" name="CasellaDiTesto 25"/>
          <p:cNvSpPr txBox="1"/>
          <p:nvPr/>
        </p:nvSpPr>
        <p:spPr>
          <a:xfrm>
            <a:off x="617846" y="105986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(E,b1)</a:t>
            </a:r>
          </a:p>
        </p:txBody>
      </p:sp>
      <p:sp>
        <p:nvSpPr>
          <p:cNvPr id="27" name="CasellaDiTesto 26"/>
          <p:cNvSpPr txBox="1"/>
          <p:nvPr/>
        </p:nvSpPr>
        <p:spPr>
          <a:xfrm>
            <a:off x="617846" y="221909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(E,b3)</a:t>
            </a:r>
          </a:p>
        </p:txBody>
      </p:sp>
      <p:sp>
        <p:nvSpPr>
          <p:cNvPr id="28" name="CasellaDiTesto 27"/>
          <p:cNvSpPr txBox="1"/>
          <p:nvPr/>
        </p:nvSpPr>
        <p:spPr>
          <a:xfrm>
            <a:off x="587735" y="355497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(E,b2)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5064886" y="4818415"/>
            <a:ext cx="75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(O,a3)</a:t>
            </a:r>
          </a:p>
        </p:txBody>
      </p:sp>
      <p:sp>
        <p:nvSpPr>
          <p:cNvPr id="30" name="CasellaDiTesto 29"/>
          <p:cNvSpPr txBox="1"/>
          <p:nvPr/>
        </p:nvSpPr>
        <p:spPr>
          <a:xfrm>
            <a:off x="7469746" y="1596980"/>
            <a:ext cx="26671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Cammino alternante</a:t>
            </a:r>
          </a:p>
          <a:p>
            <a:r>
              <a:rPr lang="it-IT" dirty="0"/>
              <a:t>b4—a3—b2—a4</a:t>
            </a:r>
          </a:p>
          <a:p>
            <a:endParaRPr lang="it-IT" dirty="0"/>
          </a:p>
          <a:p>
            <a:r>
              <a:rPr lang="it-IT" dirty="0"/>
              <a:t>(b4,a3) entra nel </a:t>
            </a:r>
            <a:r>
              <a:rPr lang="it-IT" dirty="0" err="1"/>
              <a:t>matching</a:t>
            </a:r>
            <a:endParaRPr lang="it-IT" dirty="0"/>
          </a:p>
          <a:p>
            <a:r>
              <a:rPr lang="it-IT" dirty="0"/>
              <a:t>(a3,b2) esce dal </a:t>
            </a:r>
            <a:r>
              <a:rPr lang="it-IT" dirty="0" err="1"/>
              <a:t>matching</a:t>
            </a:r>
            <a:endParaRPr lang="it-IT" dirty="0"/>
          </a:p>
          <a:p>
            <a:r>
              <a:rPr lang="it-IT" dirty="0"/>
              <a:t>(b2,a4) entra nel </a:t>
            </a:r>
            <a:r>
              <a:rPr lang="it-IT" dirty="0" err="1"/>
              <a:t>matching</a:t>
            </a:r>
            <a:endParaRPr lang="it-IT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7160654" y="631065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R=a4,b1,b2,b3,a1,a3,a2,b4</a:t>
            </a:r>
          </a:p>
        </p:txBody>
      </p:sp>
    </p:spTree>
    <p:extLst>
      <p:ext uri="{BB962C8B-B14F-4D97-AF65-F5344CB8AC3E}">
        <p14:creationId xmlns:p14="http://schemas.microsoft.com/office/powerpoint/2010/main" val="276975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1339403" y="9591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a1</a:t>
            </a:r>
          </a:p>
        </p:txBody>
      </p:sp>
      <p:sp>
        <p:nvSpPr>
          <p:cNvPr id="3" name="Ovale 2"/>
          <p:cNvSpPr/>
          <p:nvPr/>
        </p:nvSpPr>
        <p:spPr>
          <a:xfrm>
            <a:off x="1317938" y="454588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a4</a:t>
            </a:r>
          </a:p>
        </p:txBody>
      </p:sp>
      <p:sp>
        <p:nvSpPr>
          <p:cNvPr id="4" name="Ovale 3"/>
          <p:cNvSpPr/>
          <p:nvPr/>
        </p:nvSpPr>
        <p:spPr>
          <a:xfrm>
            <a:off x="1339403" y="328589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a3</a:t>
            </a:r>
          </a:p>
        </p:txBody>
      </p:sp>
      <p:sp>
        <p:nvSpPr>
          <p:cNvPr id="5" name="Ovale 4"/>
          <p:cNvSpPr/>
          <p:nvPr/>
        </p:nvSpPr>
        <p:spPr>
          <a:xfrm>
            <a:off x="1339403" y="20259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a2</a:t>
            </a:r>
          </a:p>
        </p:txBody>
      </p:sp>
      <p:sp>
        <p:nvSpPr>
          <p:cNvPr id="6" name="Ovale 5"/>
          <p:cNvSpPr/>
          <p:nvPr/>
        </p:nvSpPr>
        <p:spPr>
          <a:xfrm>
            <a:off x="4183487" y="9591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b1</a:t>
            </a:r>
          </a:p>
        </p:txBody>
      </p:sp>
      <p:sp>
        <p:nvSpPr>
          <p:cNvPr id="7" name="Ovale 6"/>
          <p:cNvSpPr/>
          <p:nvPr/>
        </p:nvSpPr>
        <p:spPr>
          <a:xfrm>
            <a:off x="4162022" y="454588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b4</a:t>
            </a:r>
          </a:p>
        </p:txBody>
      </p:sp>
      <p:sp>
        <p:nvSpPr>
          <p:cNvPr id="8" name="Ovale 7"/>
          <p:cNvSpPr/>
          <p:nvPr/>
        </p:nvSpPr>
        <p:spPr>
          <a:xfrm>
            <a:off x="4183487" y="328589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b3</a:t>
            </a:r>
          </a:p>
        </p:txBody>
      </p:sp>
      <p:sp>
        <p:nvSpPr>
          <p:cNvPr id="9" name="Ovale 8"/>
          <p:cNvSpPr/>
          <p:nvPr/>
        </p:nvSpPr>
        <p:spPr>
          <a:xfrm>
            <a:off x="4183487" y="20259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b2</a:t>
            </a:r>
          </a:p>
        </p:txBody>
      </p:sp>
      <p:cxnSp>
        <p:nvCxnSpPr>
          <p:cNvPr id="10" name="Connettore 1 9"/>
          <p:cNvCxnSpPr>
            <a:stCxn id="2" idx="6"/>
            <a:endCxn id="6" idx="2"/>
          </p:cNvCxnSpPr>
          <p:nvPr/>
        </p:nvCxnSpPr>
        <p:spPr>
          <a:xfrm>
            <a:off x="2253803" y="1416315"/>
            <a:ext cx="192968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2253803" y="2607611"/>
            <a:ext cx="1929684" cy="101743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2232338" y="2660199"/>
            <a:ext cx="1951149" cy="21368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1 12"/>
          <p:cNvCxnSpPr/>
          <p:nvPr/>
        </p:nvCxnSpPr>
        <p:spPr>
          <a:xfrm flipV="1">
            <a:off x="2243071" y="2674688"/>
            <a:ext cx="1940416" cy="9503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ttore 1 13"/>
          <p:cNvCxnSpPr>
            <a:endCxn id="6" idx="3"/>
          </p:cNvCxnSpPr>
          <p:nvPr/>
        </p:nvCxnSpPr>
        <p:spPr>
          <a:xfrm flipV="1">
            <a:off x="2232338" y="1739604"/>
            <a:ext cx="2085060" cy="3057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/>
          <p:nvPr/>
        </p:nvCxnSpPr>
        <p:spPr>
          <a:xfrm>
            <a:off x="2253803" y="1558344"/>
            <a:ext cx="1908219" cy="662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>
            <a:stCxn id="3" idx="6"/>
          </p:cNvCxnSpPr>
          <p:nvPr/>
        </p:nvCxnSpPr>
        <p:spPr>
          <a:xfrm flipV="1">
            <a:off x="2232338" y="2768959"/>
            <a:ext cx="1951149" cy="223412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ttore 1 16"/>
          <p:cNvCxnSpPr>
            <a:endCxn id="8" idx="1"/>
          </p:cNvCxnSpPr>
          <p:nvPr/>
        </p:nvCxnSpPr>
        <p:spPr>
          <a:xfrm>
            <a:off x="2253803" y="1558344"/>
            <a:ext cx="2063595" cy="186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/>
          <p:nvPr/>
        </p:nvCxnSpPr>
        <p:spPr>
          <a:xfrm flipH="1" flipV="1">
            <a:off x="2253803" y="3863663"/>
            <a:ext cx="1929684" cy="64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>
            <a:endCxn id="3" idx="6"/>
          </p:cNvCxnSpPr>
          <p:nvPr/>
        </p:nvCxnSpPr>
        <p:spPr>
          <a:xfrm flipH="1">
            <a:off x="2232338" y="3953815"/>
            <a:ext cx="1951149" cy="10492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/>
          <p:cNvCxnSpPr/>
          <p:nvPr/>
        </p:nvCxnSpPr>
        <p:spPr>
          <a:xfrm>
            <a:off x="2232338" y="3953815"/>
            <a:ext cx="1951149" cy="8432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/>
              <p:cNvSpPr txBox="1"/>
              <p:nvPr/>
            </p:nvSpPr>
            <p:spPr>
              <a:xfrm>
                <a:off x="5640946" y="2975019"/>
                <a:ext cx="2819683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𝑆𝑇𝑂𝑃</m:t>
                      </m:r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r>
                  <a:rPr lang="it-IT" dirty="0"/>
                  <a:t>Soluzione ottima</a:t>
                </a:r>
              </a:p>
              <a:p>
                <a:r>
                  <a:rPr lang="it-IT" dirty="0"/>
                  <a:t>(a1,b1) (a2,b3) (a3,b4) (a4,b2)</a:t>
                </a:r>
              </a:p>
              <a:p>
                <a:r>
                  <a:rPr lang="it-IT" dirty="0"/>
                  <a:t>Valore ottimo = 10</a:t>
                </a:r>
              </a:p>
            </p:txBody>
          </p:sp>
        </mc:Choice>
        <mc:Fallback xmlns="">
          <p:sp>
            <p:nvSpPr>
              <p:cNvPr id="29" name="CasellaDiTes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946" y="2975019"/>
                <a:ext cx="2819683" cy="1107996"/>
              </a:xfrm>
              <a:prstGeom prst="rect">
                <a:avLst/>
              </a:prstGeom>
              <a:blipFill>
                <a:blip r:embed="rId2"/>
                <a:stretch>
                  <a:fillRect l="-4968" r="-4320" b="-120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49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790038"/>
              </p:ext>
            </p:extLst>
          </p:nvPr>
        </p:nvGraphicFramePr>
        <p:xfrm>
          <a:off x="860022" y="268900"/>
          <a:ext cx="3776370" cy="2474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3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3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3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2383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83">
                <a:tc>
                  <a:txBody>
                    <a:bodyPr/>
                    <a:lstStyle/>
                    <a:p>
                      <a:r>
                        <a:rPr lang="it-IT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83">
                <a:tc>
                  <a:txBody>
                    <a:bodyPr/>
                    <a:lstStyle/>
                    <a:p>
                      <a:r>
                        <a:rPr lang="it-IT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383">
                <a:tc>
                  <a:txBody>
                    <a:bodyPr/>
                    <a:lstStyle/>
                    <a:p>
                      <a:r>
                        <a:rPr lang="it-IT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383">
                <a:tc>
                  <a:txBody>
                    <a:bodyPr/>
                    <a:lstStyle/>
                    <a:p>
                      <a:r>
                        <a:rPr lang="it-IT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383">
                <a:tc>
                  <a:txBody>
                    <a:bodyPr/>
                    <a:lstStyle/>
                    <a:p>
                      <a:r>
                        <a:rPr lang="it-IT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CasellaDiTesto 2"/>
          <p:cNvSpPr txBox="1"/>
          <p:nvPr/>
        </p:nvSpPr>
        <p:spPr>
          <a:xfrm>
            <a:off x="141667" y="151970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T0=</a:t>
            </a:r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846824"/>
              </p:ext>
            </p:extLst>
          </p:nvPr>
        </p:nvGraphicFramePr>
        <p:xfrm>
          <a:off x="6498822" y="268900"/>
          <a:ext cx="3776370" cy="2886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3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3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3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2383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83">
                <a:tc>
                  <a:txBody>
                    <a:bodyPr/>
                    <a:lstStyle/>
                    <a:p>
                      <a:r>
                        <a:rPr lang="it-IT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83">
                <a:tc>
                  <a:txBody>
                    <a:bodyPr/>
                    <a:lstStyle/>
                    <a:p>
                      <a:r>
                        <a:rPr lang="it-IT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383">
                <a:tc>
                  <a:txBody>
                    <a:bodyPr/>
                    <a:lstStyle/>
                    <a:p>
                      <a:r>
                        <a:rPr lang="it-IT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383">
                <a:tc>
                  <a:txBody>
                    <a:bodyPr/>
                    <a:lstStyle/>
                    <a:p>
                      <a:r>
                        <a:rPr lang="it-IT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383">
                <a:tc>
                  <a:txBody>
                    <a:bodyPr/>
                    <a:lstStyle/>
                    <a:p>
                      <a:r>
                        <a:rPr lang="it-IT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383">
                <a:tc>
                  <a:txBody>
                    <a:bodyPr/>
                    <a:lstStyle/>
                    <a:p>
                      <a:r>
                        <a:rPr lang="it-IT" dirty="0" err="1">
                          <a:solidFill>
                            <a:srgbClr val="C00000"/>
                          </a:solidFill>
                        </a:rPr>
                        <a:t>MIN</a:t>
                      </a:r>
                      <a:endParaRPr lang="it-IT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642395"/>
              </p:ext>
            </p:extLst>
          </p:nvPr>
        </p:nvGraphicFramePr>
        <p:xfrm>
          <a:off x="860022" y="3525109"/>
          <a:ext cx="4059706" cy="2474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9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2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9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2383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>
                          <a:solidFill>
                            <a:srgbClr val="C00000"/>
                          </a:solidFill>
                        </a:rPr>
                        <a:t>MIN</a:t>
                      </a:r>
                      <a:endParaRPr lang="it-IT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83">
                <a:tc>
                  <a:txBody>
                    <a:bodyPr/>
                    <a:lstStyle/>
                    <a:p>
                      <a:r>
                        <a:rPr lang="it-IT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83">
                <a:tc>
                  <a:txBody>
                    <a:bodyPr/>
                    <a:lstStyle/>
                    <a:p>
                      <a:r>
                        <a:rPr lang="it-IT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383">
                <a:tc>
                  <a:txBody>
                    <a:bodyPr/>
                    <a:lstStyle/>
                    <a:p>
                      <a:r>
                        <a:rPr lang="it-IT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383">
                <a:tc>
                  <a:txBody>
                    <a:bodyPr/>
                    <a:lstStyle/>
                    <a:p>
                      <a:r>
                        <a:rPr lang="it-IT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383">
                <a:tc>
                  <a:txBody>
                    <a:bodyPr/>
                    <a:lstStyle/>
                    <a:p>
                      <a:r>
                        <a:rPr lang="it-IT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141667" y="477591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T1=</a:t>
            </a: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568590"/>
              </p:ext>
            </p:extLst>
          </p:nvPr>
        </p:nvGraphicFramePr>
        <p:xfrm>
          <a:off x="7016125" y="3422078"/>
          <a:ext cx="3776370" cy="2474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3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3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3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2383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83">
                <a:tc>
                  <a:txBody>
                    <a:bodyPr/>
                    <a:lstStyle/>
                    <a:p>
                      <a:r>
                        <a:rPr lang="it-IT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83">
                <a:tc>
                  <a:txBody>
                    <a:bodyPr/>
                    <a:lstStyle/>
                    <a:p>
                      <a:r>
                        <a:rPr lang="it-IT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383">
                <a:tc>
                  <a:txBody>
                    <a:bodyPr/>
                    <a:lstStyle/>
                    <a:p>
                      <a:r>
                        <a:rPr lang="it-IT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383">
                <a:tc>
                  <a:txBody>
                    <a:bodyPr/>
                    <a:lstStyle/>
                    <a:p>
                      <a:r>
                        <a:rPr lang="it-IT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383">
                <a:tc>
                  <a:txBody>
                    <a:bodyPr/>
                    <a:lstStyle/>
                    <a:p>
                      <a:r>
                        <a:rPr lang="it-IT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CasellaDiTesto 8"/>
          <p:cNvSpPr txBox="1"/>
          <p:nvPr/>
        </p:nvSpPr>
        <p:spPr>
          <a:xfrm>
            <a:off x="6297770" y="467288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T2=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10792495" y="175152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D0=16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5108771" y="465922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D1=4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4390668" y="6191968"/>
            <a:ext cx="2523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Lower </a:t>
            </a:r>
            <a:r>
              <a:rPr lang="it-IT" dirty="0" err="1"/>
              <a:t>bound</a:t>
            </a:r>
            <a:r>
              <a:rPr lang="it-IT" dirty="0"/>
              <a:t>=D0+D1=20</a:t>
            </a:r>
          </a:p>
        </p:txBody>
      </p:sp>
    </p:spTree>
    <p:extLst>
      <p:ext uri="{BB962C8B-B14F-4D97-AF65-F5344CB8AC3E}">
        <p14:creationId xmlns:p14="http://schemas.microsoft.com/office/powerpoint/2010/main" val="3218948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654426"/>
              </p:ext>
            </p:extLst>
          </p:nvPr>
        </p:nvGraphicFramePr>
        <p:xfrm>
          <a:off x="927278" y="704632"/>
          <a:ext cx="3155328" cy="264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064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646">
                <a:tc>
                  <a:txBody>
                    <a:bodyPr/>
                    <a:lstStyle/>
                    <a:p>
                      <a:r>
                        <a:rPr lang="it-IT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646">
                <a:tc>
                  <a:txBody>
                    <a:bodyPr/>
                    <a:lstStyle/>
                    <a:p>
                      <a:r>
                        <a:rPr lang="it-IT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646">
                <a:tc>
                  <a:txBody>
                    <a:bodyPr/>
                    <a:lstStyle/>
                    <a:p>
                      <a:r>
                        <a:rPr lang="it-IT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646">
                <a:tc>
                  <a:txBody>
                    <a:bodyPr/>
                    <a:lstStyle/>
                    <a:p>
                      <a:r>
                        <a:rPr lang="it-IT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646">
                <a:tc>
                  <a:txBody>
                    <a:bodyPr/>
                    <a:lstStyle/>
                    <a:p>
                      <a:r>
                        <a:rPr lang="it-IT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CasellaDiTesto 2"/>
          <p:cNvSpPr txBox="1"/>
          <p:nvPr/>
        </p:nvSpPr>
        <p:spPr>
          <a:xfrm>
            <a:off x="166509" y="1916807"/>
            <a:ext cx="76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T2=</a:t>
            </a:r>
          </a:p>
        </p:txBody>
      </p:sp>
      <p:sp>
        <p:nvSpPr>
          <p:cNvPr id="5" name="Ovale 4"/>
          <p:cNvSpPr/>
          <p:nvPr/>
        </p:nvSpPr>
        <p:spPr>
          <a:xfrm>
            <a:off x="6533881" y="14101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a2</a:t>
            </a:r>
          </a:p>
        </p:txBody>
      </p:sp>
      <p:sp>
        <p:nvSpPr>
          <p:cNvPr id="6" name="Ovale 5"/>
          <p:cNvSpPr/>
          <p:nvPr/>
        </p:nvSpPr>
        <p:spPr>
          <a:xfrm>
            <a:off x="6533881" y="15225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a1</a:t>
            </a:r>
          </a:p>
        </p:txBody>
      </p:sp>
      <p:sp>
        <p:nvSpPr>
          <p:cNvPr id="7" name="Ovale 6"/>
          <p:cNvSpPr/>
          <p:nvPr/>
        </p:nvSpPr>
        <p:spPr>
          <a:xfrm>
            <a:off x="6555345" y="266807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a3</a:t>
            </a:r>
          </a:p>
        </p:txBody>
      </p:sp>
      <p:sp>
        <p:nvSpPr>
          <p:cNvPr id="8" name="Ovale 7"/>
          <p:cNvSpPr/>
          <p:nvPr/>
        </p:nvSpPr>
        <p:spPr>
          <a:xfrm>
            <a:off x="6533881" y="392597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a4</a:t>
            </a:r>
          </a:p>
        </p:txBody>
      </p:sp>
      <p:sp>
        <p:nvSpPr>
          <p:cNvPr id="9" name="Ovale 8"/>
          <p:cNvSpPr/>
          <p:nvPr/>
        </p:nvSpPr>
        <p:spPr>
          <a:xfrm>
            <a:off x="6555345" y="518159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a5</a:t>
            </a:r>
          </a:p>
        </p:txBody>
      </p:sp>
      <p:sp>
        <p:nvSpPr>
          <p:cNvPr id="10" name="Ovale 9"/>
          <p:cNvSpPr/>
          <p:nvPr/>
        </p:nvSpPr>
        <p:spPr>
          <a:xfrm>
            <a:off x="9463820" y="135865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b2</a:t>
            </a:r>
          </a:p>
        </p:txBody>
      </p:sp>
      <p:sp>
        <p:nvSpPr>
          <p:cNvPr id="11" name="Ovale 10"/>
          <p:cNvSpPr/>
          <p:nvPr/>
        </p:nvSpPr>
        <p:spPr>
          <a:xfrm>
            <a:off x="9463820" y="10074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b1</a:t>
            </a:r>
          </a:p>
        </p:txBody>
      </p:sp>
      <p:sp>
        <p:nvSpPr>
          <p:cNvPr id="12" name="Ovale 11"/>
          <p:cNvSpPr/>
          <p:nvPr/>
        </p:nvSpPr>
        <p:spPr>
          <a:xfrm>
            <a:off x="9485284" y="261655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b3</a:t>
            </a:r>
          </a:p>
        </p:txBody>
      </p:sp>
      <p:sp>
        <p:nvSpPr>
          <p:cNvPr id="13" name="Ovale 12"/>
          <p:cNvSpPr/>
          <p:nvPr/>
        </p:nvSpPr>
        <p:spPr>
          <a:xfrm>
            <a:off x="9463820" y="387446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b4</a:t>
            </a:r>
          </a:p>
        </p:txBody>
      </p:sp>
      <p:sp>
        <p:nvSpPr>
          <p:cNvPr id="14" name="Ovale 13"/>
          <p:cNvSpPr/>
          <p:nvPr/>
        </p:nvSpPr>
        <p:spPr>
          <a:xfrm>
            <a:off x="9485284" y="513008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b5</a:t>
            </a:r>
          </a:p>
        </p:txBody>
      </p:sp>
      <p:cxnSp>
        <p:nvCxnSpPr>
          <p:cNvPr id="16" name="Connettore 1 15"/>
          <p:cNvCxnSpPr>
            <a:stCxn id="6" idx="6"/>
          </p:cNvCxnSpPr>
          <p:nvPr/>
        </p:nvCxnSpPr>
        <p:spPr>
          <a:xfrm>
            <a:off x="7448281" y="609458"/>
            <a:ext cx="2037003" cy="10004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nettore 1 17"/>
          <p:cNvCxnSpPr/>
          <p:nvPr/>
        </p:nvCxnSpPr>
        <p:spPr>
          <a:xfrm flipV="1">
            <a:off x="7469745" y="737068"/>
            <a:ext cx="2015539" cy="96294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nettore 1 19"/>
          <p:cNvCxnSpPr>
            <a:stCxn id="5" idx="6"/>
            <a:endCxn id="10" idx="2"/>
          </p:cNvCxnSpPr>
          <p:nvPr/>
        </p:nvCxnSpPr>
        <p:spPr>
          <a:xfrm flipV="1">
            <a:off x="7448281" y="1815850"/>
            <a:ext cx="2015539" cy="5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21"/>
          <p:cNvCxnSpPr/>
          <p:nvPr/>
        </p:nvCxnSpPr>
        <p:spPr>
          <a:xfrm>
            <a:off x="7448281" y="1983204"/>
            <a:ext cx="2037003" cy="9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1 23"/>
          <p:cNvCxnSpPr>
            <a:endCxn id="13" idx="1"/>
          </p:cNvCxnSpPr>
          <p:nvPr/>
        </p:nvCxnSpPr>
        <p:spPr>
          <a:xfrm>
            <a:off x="7437549" y="2067059"/>
            <a:ext cx="2160182" cy="1941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1 25"/>
          <p:cNvCxnSpPr>
            <a:stCxn id="5" idx="5"/>
          </p:cNvCxnSpPr>
          <p:nvPr/>
        </p:nvCxnSpPr>
        <p:spPr>
          <a:xfrm>
            <a:off x="7314370" y="2190654"/>
            <a:ext cx="2192378" cy="29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1 27"/>
          <p:cNvCxnSpPr/>
          <p:nvPr/>
        </p:nvCxnSpPr>
        <p:spPr>
          <a:xfrm flipV="1">
            <a:off x="7448281" y="1983346"/>
            <a:ext cx="2047735" cy="998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1 29"/>
          <p:cNvCxnSpPr>
            <a:endCxn id="10" idx="3"/>
          </p:cNvCxnSpPr>
          <p:nvPr/>
        </p:nvCxnSpPr>
        <p:spPr>
          <a:xfrm flipV="1">
            <a:off x="7442915" y="2139139"/>
            <a:ext cx="2154816" cy="212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1 31"/>
          <p:cNvCxnSpPr/>
          <p:nvPr/>
        </p:nvCxnSpPr>
        <p:spPr>
          <a:xfrm flipV="1">
            <a:off x="7469745" y="2217936"/>
            <a:ext cx="2251165" cy="3245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/>
          <p:cNvSpPr txBox="1"/>
          <p:nvPr/>
        </p:nvSpPr>
        <p:spPr>
          <a:xfrm>
            <a:off x="5730271" y="294060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(E,-)</a:t>
            </a:r>
          </a:p>
        </p:txBody>
      </p:sp>
      <p:sp>
        <p:nvSpPr>
          <p:cNvPr id="34" name="CasellaDiTesto 33"/>
          <p:cNvSpPr txBox="1"/>
          <p:nvPr/>
        </p:nvSpPr>
        <p:spPr>
          <a:xfrm>
            <a:off x="10530865" y="1592686"/>
            <a:ext cx="75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(O,a3)</a:t>
            </a:r>
          </a:p>
        </p:txBody>
      </p:sp>
      <p:sp>
        <p:nvSpPr>
          <p:cNvPr id="35" name="CasellaDiTesto 34"/>
          <p:cNvSpPr txBox="1"/>
          <p:nvPr/>
        </p:nvSpPr>
        <p:spPr>
          <a:xfrm>
            <a:off x="5730271" y="350563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(E,b2)</a:t>
            </a:r>
          </a:p>
        </p:txBody>
      </p:sp>
      <p:sp>
        <p:nvSpPr>
          <p:cNvPr id="36" name="CasellaDiTesto 35"/>
          <p:cNvSpPr txBox="1"/>
          <p:nvPr/>
        </p:nvSpPr>
        <p:spPr>
          <a:xfrm>
            <a:off x="7658518" y="6230326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R=a3,b2,a1,a4,a5</a:t>
            </a:r>
          </a:p>
        </p:txBody>
      </p:sp>
      <p:sp>
        <p:nvSpPr>
          <p:cNvPr id="37" name="CasellaDiTesto 36"/>
          <p:cNvSpPr txBox="1"/>
          <p:nvPr/>
        </p:nvSpPr>
        <p:spPr>
          <a:xfrm>
            <a:off x="5805153" y="414699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(E,-)</a:t>
            </a:r>
          </a:p>
        </p:txBody>
      </p:sp>
      <p:sp>
        <p:nvSpPr>
          <p:cNvPr id="38" name="CasellaDiTesto 37"/>
          <p:cNvSpPr txBox="1"/>
          <p:nvPr/>
        </p:nvSpPr>
        <p:spPr>
          <a:xfrm>
            <a:off x="5818518" y="5463412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(E,-)</a:t>
            </a:r>
          </a:p>
        </p:txBody>
      </p:sp>
      <p:cxnSp>
        <p:nvCxnSpPr>
          <p:cNvPr id="40" name="Connettore 1 39"/>
          <p:cNvCxnSpPr/>
          <p:nvPr/>
        </p:nvCxnSpPr>
        <p:spPr>
          <a:xfrm>
            <a:off x="618186" y="1815850"/>
            <a:ext cx="3747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1 41"/>
          <p:cNvCxnSpPr/>
          <p:nvPr/>
        </p:nvCxnSpPr>
        <p:spPr>
          <a:xfrm flipH="1">
            <a:off x="2189408" y="152258"/>
            <a:ext cx="51516" cy="343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/>
              <p:cNvSpPr txBox="1"/>
              <p:nvPr/>
            </p:nvSpPr>
            <p:spPr>
              <a:xfrm>
                <a:off x="1596131" y="4100051"/>
                <a:ext cx="76642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3" name="CasellaDiTes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131" y="4100051"/>
                <a:ext cx="766428" cy="553998"/>
              </a:xfrm>
              <a:prstGeom prst="rect">
                <a:avLst/>
              </a:prstGeom>
              <a:blipFill rotWithShape="0">
                <a:blip r:embed="rId2"/>
                <a:stretch>
                  <a:fillRect r="-6349" b="-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/>
              <p:cNvSpPr txBox="1"/>
              <p:nvPr/>
            </p:nvSpPr>
            <p:spPr>
              <a:xfrm>
                <a:off x="382381" y="5145733"/>
                <a:ext cx="403187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Lower </a:t>
                </a:r>
                <a:r>
                  <a:rPr lang="it-IT" dirty="0" err="1"/>
                  <a:t>bound</a:t>
                </a:r>
                <a:r>
                  <a:rPr lang="it-IT" dirty="0"/>
                  <a:t> nuovo=</a:t>
                </a:r>
              </a:p>
              <a:p>
                <a:r>
                  <a:rPr lang="it-IT" dirty="0"/>
                  <a:t>=Lower </a:t>
                </a:r>
                <a:r>
                  <a:rPr lang="it-IT" dirty="0" err="1"/>
                  <a:t>bound</a:t>
                </a:r>
                <a:r>
                  <a:rPr lang="it-IT" dirty="0"/>
                  <a:t> precedente+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r>
                  <a:rPr lang="it-IT" dirty="0"/>
                  <a:t>=20+1*(5-2)=23</a:t>
                </a:r>
              </a:p>
            </p:txBody>
          </p:sp>
        </mc:Choice>
        <mc:Fallback xmlns="">
          <p:sp>
            <p:nvSpPr>
              <p:cNvPr id="44" name="CasellaDiTes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81" y="5145733"/>
                <a:ext cx="4031873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1362" t="-3289" b="-92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2172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351714"/>
              </p:ext>
            </p:extLst>
          </p:nvPr>
        </p:nvGraphicFramePr>
        <p:xfrm>
          <a:off x="927278" y="704632"/>
          <a:ext cx="3155328" cy="264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064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646">
                <a:tc>
                  <a:txBody>
                    <a:bodyPr/>
                    <a:lstStyle/>
                    <a:p>
                      <a:r>
                        <a:rPr lang="it-IT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646">
                <a:tc>
                  <a:txBody>
                    <a:bodyPr/>
                    <a:lstStyle/>
                    <a:p>
                      <a:r>
                        <a:rPr lang="it-IT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646">
                <a:tc>
                  <a:txBody>
                    <a:bodyPr/>
                    <a:lstStyle/>
                    <a:p>
                      <a:r>
                        <a:rPr lang="it-IT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646">
                <a:tc>
                  <a:txBody>
                    <a:bodyPr/>
                    <a:lstStyle/>
                    <a:p>
                      <a:r>
                        <a:rPr lang="it-IT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646">
                <a:tc>
                  <a:txBody>
                    <a:bodyPr/>
                    <a:lstStyle/>
                    <a:p>
                      <a:r>
                        <a:rPr lang="it-IT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CasellaDiTesto 2"/>
          <p:cNvSpPr txBox="1"/>
          <p:nvPr/>
        </p:nvSpPr>
        <p:spPr>
          <a:xfrm>
            <a:off x="166509" y="1916807"/>
            <a:ext cx="76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T3=</a:t>
            </a:r>
          </a:p>
        </p:txBody>
      </p:sp>
      <p:sp>
        <p:nvSpPr>
          <p:cNvPr id="5" name="Ovale 4"/>
          <p:cNvSpPr/>
          <p:nvPr/>
        </p:nvSpPr>
        <p:spPr>
          <a:xfrm>
            <a:off x="6533881" y="14101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a2</a:t>
            </a:r>
          </a:p>
        </p:txBody>
      </p:sp>
      <p:sp>
        <p:nvSpPr>
          <p:cNvPr id="6" name="Ovale 5"/>
          <p:cNvSpPr/>
          <p:nvPr/>
        </p:nvSpPr>
        <p:spPr>
          <a:xfrm>
            <a:off x="6533881" y="15225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a1</a:t>
            </a:r>
          </a:p>
        </p:txBody>
      </p:sp>
      <p:sp>
        <p:nvSpPr>
          <p:cNvPr id="7" name="Ovale 6"/>
          <p:cNvSpPr/>
          <p:nvPr/>
        </p:nvSpPr>
        <p:spPr>
          <a:xfrm>
            <a:off x="6555345" y="266807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a3</a:t>
            </a:r>
          </a:p>
        </p:txBody>
      </p:sp>
      <p:sp>
        <p:nvSpPr>
          <p:cNvPr id="8" name="Ovale 7"/>
          <p:cNvSpPr/>
          <p:nvPr/>
        </p:nvSpPr>
        <p:spPr>
          <a:xfrm>
            <a:off x="6533881" y="392597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a4</a:t>
            </a:r>
          </a:p>
        </p:txBody>
      </p:sp>
      <p:sp>
        <p:nvSpPr>
          <p:cNvPr id="9" name="Ovale 8"/>
          <p:cNvSpPr/>
          <p:nvPr/>
        </p:nvSpPr>
        <p:spPr>
          <a:xfrm>
            <a:off x="6555345" y="518159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a5</a:t>
            </a:r>
          </a:p>
        </p:txBody>
      </p:sp>
      <p:sp>
        <p:nvSpPr>
          <p:cNvPr id="10" name="Ovale 9"/>
          <p:cNvSpPr/>
          <p:nvPr/>
        </p:nvSpPr>
        <p:spPr>
          <a:xfrm>
            <a:off x="9463820" y="135865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b2</a:t>
            </a:r>
          </a:p>
        </p:txBody>
      </p:sp>
      <p:sp>
        <p:nvSpPr>
          <p:cNvPr id="11" name="Ovale 10"/>
          <p:cNvSpPr/>
          <p:nvPr/>
        </p:nvSpPr>
        <p:spPr>
          <a:xfrm>
            <a:off x="9463820" y="10074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b1</a:t>
            </a:r>
          </a:p>
        </p:txBody>
      </p:sp>
      <p:sp>
        <p:nvSpPr>
          <p:cNvPr id="12" name="Ovale 11"/>
          <p:cNvSpPr/>
          <p:nvPr/>
        </p:nvSpPr>
        <p:spPr>
          <a:xfrm>
            <a:off x="9485284" y="261655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b3</a:t>
            </a:r>
          </a:p>
        </p:txBody>
      </p:sp>
      <p:sp>
        <p:nvSpPr>
          <p:cNvPr id="13" name="Ovale 12"/>
          <p:cNvSpPr/>
          <p:nvPr/>
        </p:nvSpPr>
        <p:spPr>
          <a:xfrm>
            <a:off x="9463820" y="387446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b4</a:t>
            </a:r>
          </a:p>
        </p:txBody>
      </p:sp>
      <p:sp>
        <p:nvSpPr>
          <p:cNvPr id="14" name="Ovale 13"/>
          <p:cNvSpPr/>
          <p:nvPr/>
        </p:nvSpPr>
        <p:spPr>
          <a:xfrm>
            <a:off x="9485284" y="513008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b5</a:t>
            </a:r>
          </a:p>
        </p:txBody>
      </p:sp>
      <p:cxnSp>
        <p:nvCxnSpPr>
          <p:cNvPr id="15" name="Connettore 1 14"/>
          <p:cNvCxnSpPr>
            <a:stCxn id="6" idx="6"/>
          </p:cNvCxnSpPr>
          <p:nvPr/>
        </p:nvCxnSpPr>
        <p:spPr>
          <a:xfrm>
            <a:off x="7448281" y="609458"/>
            <a:ext cx="2037003" cy="10004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 flipV="1">
            <a:off x="7469745" y="737068"/>
            <a:ext cx="2015539" cy="96294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nettore 1 17"/>
          <p:cNvCxnSpPr/>
          <p:nvPr/>
        </p:nvCxnSpPr>
        <p:spPr>
          <a:xfrm>
            <a:off x="7448281" y="1983204"/>
            <a:ext cx="2037003" cy="9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>
            <a:endCxn id="13" idx="1"/>
          </p:cNvCxnSpPr>
          <p:nvPr/>
        </p:nvCxnSpPr>
        <p:spPr>
          <a:xfrm>
            <a:off x="7437549" y="2067059"/>
            <a:ext cx="2160182" cy="1941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/>
          <p:cNvCxnSpPr>
            <a:stCxn id="5" idx="5"/>
          </p:cNvCxnSpPr>
          <p:nvPr/>
        </p:nvCxnSpPr>
        <p:spPr>
          <a:xfrm>
            <a:off x="7314370" y="2190654"/>
            <a:ext cx="2192378" cy="29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20"/>
          <p:cNvCxnSpPr/>
          <p:nvPr/>
        </p:nvCxnSpPr>
        <p:spPr>
          <a:xfrm flipV="1">
            <a:off x="7448281" y="1983346"/>
            <a:ext cx="2047735" cy="998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21"/>
          <p:cNvCxnSpPr>
            <a:endCxn id="10" idx="3"/>
          </p:cNvCxnSpPr>
          <p:nvPr/>
        </p:nvCxnSpPr>
        <p:spPr>
          <a:xfrm flipV="1">
            <a:off x="7442915" y="2139139"/>
            <a:ext cx="2154816" cy="212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 flipV="1">
            <a:off x="7469745" y="2217936"/>
            <a:ext cx="2251165" cy="3245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5730271" y="294060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(E,-)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10530865" y="1592686"/>
            <a:ext cx="75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(O,a3)</a:t>
            </a:r>
          </a:p>
        </p:txBody>
      </p:sp>
      <p:sp>
        <p:nvSpPr>
          <p:cNvPr id="26" name="CasellaDiTesto 25"/>
          <p:cNvSpPr txBox="1"/>
          <p:nvPr/>
        </p:nvSpPr>
        <p:spPr>
          <a:xfrm>
            <a:off x="5730271" y="350563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(E,b2)</a:t>
            </a:r>
          </a:p>
        </p:txBody>
      </p:sp>
      <p:sp>
        <p:nvSpPr>
          <p:cNvPr id="27" name="CasellaDiTesto 26"/>
          <p:cNvSpPr txBox="1"/>
          <p:nvPr/>
        </p:nvSpPr>
        <p:spPr>
          <a:xfrm>
            <a:off x="7771311" y="6368049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R=a3,b1,b2,b4</a:t>
            </a:r>
          </a:p>
        </p:txBody>
      </p:sp>
      <p:cxnSp>
        <p:nvCxnSpPr>
          <p:cNvPr id="34" name="Connettore 1 33"/>
          <p:cNvCxnSpPr>
            <a:stCxn id="7" idx="7"/>
          </p:cNvCxnSpPr>
          <p:nvPr/>
        </p:nvCxnSpPr>
        <p:spPr>
          <a:xfrm flipV="1">
            <a:off x="7335834" y="737068"/>
            <a:ext cx="2170914" cy="2064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1 35"/>
          <p:cNvCxnSpPr>
            <a:stCxn id="7" idx="5"/>
            <a:endCxn id="13" idx="2"/>
          </p:cNvCxnSpPr>
          <p:nvPr/>
        </p:nvCxnSpPr>
        <p:spPr>
          <a:xfrm>
            <a:off x="7335834" y="3448561"/>
            <a:ext cx="2127986" cy="883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/>
          <p:cNvCxnSpPr>
            <a:stCxn id="7" idx="5"/>
            <a:endCxn id="14" idx="1"/>
          </p:cNvCxnSpPr>
          <p:nvPr/>
        </p:nvCxnSpPr>
        <p:spPr>
          <a:xfrm>
            <a:off x="7335834" y="3448561"/>
            <a:ext cx="2283361" cy="1815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>
            <a:stCxn id="9" idx="6"/>
            <a:endCxn id="12" idx="3"/>
          </p:cNvCxnSpPr>
          <p:nvPr/>
        </p:nvCxnSpPr>
        <p:spPr>
          <a:xfrm flipV="1">
            <a:off x="7469745" y="3397046"/>
            <a:ext cx="2149450" cy="22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1 41"/>
          <p:cNvCxnSpPr/>
          <p:nvPr/>
        </p:nvCxnSpPr>
        <p:spPr>
          <a:xfrm flipV="1">
            <a:off x="7448281" y="4580586"/>
            <a:ext cx="2058467" cy="128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10432378" y="424792"/>
            <a:ext cx="75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(O,a3)</a:t>
            </a:r>
          </a:p>
        </p:txBody>
      </p:sp>
      <p:sp>
        <p:nvSpPr>
          <p:cNvPr id="44" name="CasellaDiTesto 43"/>
          <p:cNvSpPr txBox="1"/>
          <p:nvPr/>
        </p:nvSpPr>
        <p:spPr>
          <a:xfrm>
            <a:off x="5695284" y="177735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(E,b1)</a:t>
            </a:r>
          </a:p>
        </p:txBody>
      </p:sp>
      <p:sp>
        <p:nvSpPr>
          <p:cNvPr id="46" name="CasellaDiTesto 45"/>
          <p:cNvSpPr txBox="1"/>
          <p:nvPr/>
        </p:nvSpPr>
        <p:spPr>
          <a:xfrm>
            <a:off x="10446698" y="4157175"/>
            <a:ext cx="75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(O,a3)</a:t>
            </a:r>
          </a:p>
        </p:txBody>
      </p:sp>
      <p:sp>
        <p:nvSpPr>
          <p:cNvPr id="47" name="CasellaDiTesto 46"/>
          <p:cNvSpPr txBox="1"/>
          <p:nvPr/>
        </p:nvSpPr>
        <p:spPr>
          <a:xfrm>
            <a:off x="10476582" y="5402618"/>
            <a:ext cx="75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(O,a3)</a:t>
            </a:r>
          </a:p>
        </p:txBody>
      </p:sp>
      <p:sp>
        <p:nvSpPr>
          <p:cNvPr id="48" name="CasellaDiTesto 47"/>
          <p:cNvSpPr txBox="1"/>
          <p:nvPr/>
        </p:nvSpPr>
        <p:spPr>
          <a:xfrm>
            <a:off x="283335" y="4526507"/>
            <a:ext cx="26671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Cammino alternante</a:t>
            </a:r>
          </a:p>
          <a:p>
            <a:r>
              <a:rPr lang="it-IT" dirty="0"/>
              <a:t>b4—a3</a:t>
            </a:r>
          </a:p>
          <a:p>
            <a:endParaRPr lang="it-IT" dirty="0"/>
          </a:p>
          <a:p>
            <a:r>
              <a:rPr lang="it-IT" dirty="0"/>
              <a:t>(b4,a3) entra nel </a:t>
            </a:r>
            <a:r>
              <a:rPr lang="it-IT" dirty="0" err="1"/>
              <a:t>matching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8426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1815921" y="10303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a1</a:t>
            </a:r>
          </a:p>
        </p:txBody>
      </p:sp>
      <p:sp>
        <p:nvSpPr>
          <p:cNvPr id="3" name="Ovale 2"/>
          <p:cNvSpPr/>
          <p:nvPr/>
        </p:nvSpPr>
        <p:spPr>
          <a:xfrm>
            <a:off x="1794456" y="461707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a4</a:t>
            </a:r>
          </a:p>
        </p:txBody>
      </p:sp>
      <p:sp>
        <p:nvSpPr>
          <p:cNvPr id="4" name="Ovale 3"/>
          <p:cNvSpPr/>
          <p:nvPr/>
        </p:nvSpPr>
        <p:spPr>
          <a:xfrm>
            <a:off x="1815921" y="335709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a3</a:t>
            </a:r>
          </a:p>
        </p:txBody>
      </p:sp>
      <p:sp>
        <p:nvSpPr>
          <p:cNvPr id="5" name="Ovale 4"/>
          <p:cNvSpPr/>
          <p:nvPr/>
        </p:nvSpPr>
        <p:spPr>
          <a:xfrm>
            <a:off x="1815921" y="20971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a2</a:t>
            </a:r>
          </a:p>
        </p:txBody>
      </p:sp>
      <p:sp>
        <p:nvSpPr>
          <p:cNvPr id="7" name="Ovale 6"/>
          <p:cNvSpPr/>
          <p:nvPr/>
        </p:nvSpPr>
        <p:spPr>
          <a:xfrm>
            <a:off x="4660005" y="10303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b1</a:t>
            </a:r>
          </a:p>
        </p:txBody>
      </p:sp>
      <p:sp>
        <p:nvSpPr>
          <p:cNvPr id="8" name="Ovale 7"/>
          <p:cNvSpPr/>
          <p:nvPr/>
        </p:nvSpPr>
        <p:spPr>
          <a:xfrm>
            <a:off x="4638540" y="461707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b4</a:t>
            </a:r>
          </a:p>
        </p:txBody>
      </p:sp>
      <p:sp>
        <p:nvSpPr>
          <p:cNvPr id="9" name="Ovale 8"/>
          <p:cNvSpPr/>
          <p:nvPr/>
        </p:nvSpPr>
        <p:spPr>
          <a:xfrm>
            <a:off x="4660005" y="335709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b3</a:t>
            </a:r>
          </a:p>
        </p:txBody>
      </p:sp>
      <p:sp>
        <p:nvSpPr>
          <p:cNvPr id="10" name="Ovale 9"/>
          <p:cNvSpPr/>
          <p:nvPr/>
        </p:nvSpPr>
        <p:spPr>
          <a:xfrm>
            <a:off x="4660005" y="20971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b2</a:t>
            </a:r>
          </a:p>
        </p:txBody>
      </p:sp>
      <p:cxnSp>
        <p:nvCxnSpPr>
          <p:cNvPr id="12" name="Connettore 1 11"/>
          <p:cNvCxnSpPr>
            <a:stCxn id="2" idx="6"/>
            <a:endCxn id="7" idx="2"/>
          </p:cNvCxnSpPr>
          <p:nvPr/>
        </p:nvCxnSpPr>
        <p:spPr>
          <a:xfrm>
            <a:off x="2730321" y="1487510"/>
            <a:ext cx="19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>
            <a:stCxn id="5" idx="6"/>
            <a:endCxn id="10" idx="2"/>
          </p:cNvCxnSpPr>
          <p:nvPr/>
        </p:nvCxnSpPr>
        <p:spPr>
          <a:xfrm>
            <a:off x="2730321" y="2554310"/>
            <a:ext cx="19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>
            <a:off x="2730321" y="2678806"/>
            <a:ext cx="1929684" cy="1017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/>
          <p:nvPr/>
        </p:nvCxnSpPr>
        <p:spPr>
          <a:xfrm>
            <a:off x="2708856" y="2731394"/>
            <a:ext cx="1951149" cy="2136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/>
          <p:cNvCxnSpPr/>
          <p:nvPr/>
        </p:nvCxnSpPr>
        <p:spPr>
          <a:xfrm flipV="1">
            <a:off x="2719589" y="2745883"/>
            <a:ext cx="1940416" cy="950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21"/>
          <p:cNvCxnSpPr>
            <a:endCxn id="7" idx="3"/>
          </p:cNvCxnSpPr>
          <p:nvPr/>
        </p:nvCxnSpPr>
        <p:spPr>
          <a:xfrm flipV="1">
            <a:off x="2708856" y="1810799"/>
            <a:ext cx="2085060" cy="3057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67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697067"/>
              </p:ext>
            </p:extLst>
          </p:nvPr>
        </p:nvGraphicFramePr>
        <p:xfrm>
          <a:off x="927278" y="704632"/>
          <a:ext cx="3155328" cy="264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064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646">
                <a:tc>
                  <a:txBody>
                    <a:bodyPr/>
                    <a:lstStyle/>
                    <a:p>
                      <a:r>
                        <a:rPr lang="it-IT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646">
                <a:tc>
                  <a:txBody>
                    <a:bodyPr/>
                    <a:lstStyle/>
                    <a:p>
                      <a:r>
                        <a:rPr lang="it-IT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646">
                <a:tc>
                  <a:txBody>
                    <a:bodyPr/>
                    <a:lstStyle/>
                    <a:p>
                      <a:r>
                        <a:rPr lang="it-IT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646">
                <a:tc>
                  <a:txBody>
                    <a:bodyPr/>
                    <a:lstStyle/>
                    <a:p>
                      <a:r>
                        <a:rPr lang="it-IT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646">
                <a:tc>
                  <a:txBody>
                    <a:bodyPr/>
                    <a:lstStyle/>
                    <a:p>
                      <a:r>
                        <a:rPr lang="it-IT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CasellaDiTesto 2"/>
          <p:cNvSpPr txBox="1"/>
          <p:nvPr/>
        </p:nvSpPr>
        <p:spPr>
          <a:xfrm>
            <a:off x="166509" y="1916807"/>
            <a:ext cx="76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T3=</a:t>
            </a:r>
          </a:p>
        </p:txBody>
      </p:sp>
      <p:sp>
        <p:nvSpPr>
          <p:cNvPr id="4" name="Ovale 3"/>
          <p:cNvSpPr/>
          <p:nvPr/>
        </p:nvSpPr>
        <p:spPr>
          <a:xfrm>
            <a:off x="6533881" y="14101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a2</a:t>
            </a:r>
          </a:p>
        </p:txBody>
      </p:sp>
      <p:sp>
        <p:nvSpPr>
          <p:cNvPr id="5" name="Ovale 4"/>
          <p:cNvSpPr/>
          <p:nvPr/>
        </p:nvSpPr>
        <p:spPr>
          <a:xfrm>
            <a:off x="6533881" y="15225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a1</a:t>
            </a:r>
          </a:p>
        </p:txBody>
      </p:sp>
      <p:sp>
        <p:nvSpPr>
          <p:cNvPr id="6" name="Ovale 5"/>
          <p:cNvSpPr/>
          <p:nvPr/>
        </p:nvSpPr>
        <p:spPr>
          <a:xfrm>
            <a:off x="6555345" y="266807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a3</a:t>
            </a:r>
          </a:p>
        </p:txBody>
      </p:sp>
      <p:sp>
        <p:nvSpPr>
          <p:cNvPr id="7" name="Ovale 6"/>
          <p:cNvSpPr/>
          <p:nvPr/>
        </p:nvSpPr>
        <p:spPr>
          <a:xfrm>
            <a:off x="6533881" y="392597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a4</a:t>
            </a:r>
          </a:p>
        </p:txBody>
      </p:sp>
      <p:sp>
        <p:nvSpPr>
          <p:cNvPr id="8" name="Ovale 7"/>
          <p:cNvSpPr/>
          <p:nvPr/>
        </p:nvSpPr>
        <p:spPr>
          <a:xfrm>
            <a:off x="6555345" y="518159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a5</a:t>
            </a:r>
          </a:p>
        </p:txBody>
      </p:sp>
      <p:sp>
        <p:nvSpPr>
          <p:cNvPr id="9" name="Ovale 8"/>
          <p:cNvSpPr/>
          <p:nvPr/>
        </p:nvSpPr>
        <p:spPr>
          <a:xfrm>
            <a:off x="9463820" y="135865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b2</a:t>
            </a:r>
          </a:p>
        </p:txBody>
      </p:sp>
      <p:sp>
        <p:nvSpPr>
          <p:cNvPr id="10" name="Ovale 9"/>
          <p:cNvSpPr/>
          <p:nvPr/>
        </p:nvSpPr>
        <p:spPr>
          <a:xfrm>
            <a:off x="9485284" y="261655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b3</a:t>
            </a:r>
          </a:p>
        </p:txBody>
      </p:sp>
      <p:sp>
        <p:nvSpPr>
          <p:cNvPr id="11" name="Ovale 10"/>
          <p:cNvSpPr/>
          <p:nvPr/>
        </p:nvSpPr>
        <p:spPr>
          <a:xfrm>
            <a:off x="9463820" y="387446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b4</a:t>
            </a:r>
          </a:p>
        </p:txBody>
      </p:sp>
      <p:sp>
        <p:nvSpPr>
          <p:cNvPr id="12" name="Ovale 11"/>
          <p:cNvSpPr/>
          <p:nvPr/>
        </p:nvSpPr>
        <p:spPr>
          <a:xfrm>
            <a:off x="9485284" y="513008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b5</a:t>
            </a:r>
          </a:p>
        </p:txBody>
      </p:sp>
      <p:cxnSp>
        <p:nvCxnSpPr>
          <p:cNvPr id="13" name="Connettore 1 12"/>
          <p:cNvCxnSpPr>
            <a:stCxn id="5" idx="6"/>
          </p:cNvCxnSpPr>
          <p:nvPr/>
        </p:nvCxnSpPr>
        <p:spPr>
          <a:xfrm>
            <a:off x="7448281" y="609458"/>
            <a:ext cx="2037003" cy="10004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 flipV="1">
            <a:off x="7469745" y="737068"/>
            <a:ext cx="2015539" cy="96294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nettore 1 14"/>
          <p:cNvCxnSpPr/>
          <p:nvPr/>
        </p:nvCxnSpPr>
        <p:spPr>
          <a:xfrm>
            <a:off x="7448281" y="1983204"/>
            <a:ext cx="2037003" cy="9660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>
            <a:endCxn id="11" idx="1"/>
          </p:cNvCxnSpPr>
          <p:nvPr/>
        </p:nvCxnSpPr>
        <p:spPr>
          <a:xfrm>
            <a:off x="7437549" y="2067059"/>
            <a:ext cx="2160182" cy="1941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1 16"/>
          <p:cNvCxnSpPr>
            <a:stCxn id="4" idx="5"/>
          </p:cNvCxnSpPr>
          <p:nvPr/>
        </p:nvCxnSpPr>
        <p:spPr>
          <a:xfrm>
            <a:off x="7314370" y="2190654"/>
            <a:ext cx="2192378" cy="29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/>
          <p:nvPr/>
        </p:nvCxnSpPr>
        <p:spPr>
          <a:xfrm flipV="1">
            <a:off x="7448281" y="1983346"/>
            <a:ext cx="2047735" cy="998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>
            <a:endCxn id="9" idx="3"/>
          </p:cNvCxnSpPr>
          <p:nvPr/>
        </p:nvCxnSpPr>
        <p:spPr>
          <a:xfrm flipV="1">
            <a:off x="7442915" y="2139139"/>
            <a:ext cx="2154816" cy="212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/>
          <p:cNvCxnSpPr/>
          <p:nvPr/>
        </p:nvCxnSpPr>
        <p:spPr>
          <a:xfrm flipV="1">
            <a:off x="7469745" y="2217936"/>
            <a:ext cx="2251165" cy="3245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5838739" y="426719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(E,-)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10530865" y="1592686"/>
            <a:ext cx="75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(O,a4)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5730271" y="350563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(E,b2)</a:t>
            </a:r>
          </a:p>
        </p:txBody>
      </p:sp>
      <p:cxnSp>
        <p:nvCxnSpPr>
          <p:cNvPr id="24" name="Connettore 1 23"/>
          <p:cNvCxnSpPr>
            <a:stCxn id="6" idx="7"/>
          </p:cNvCxnSpPr>
          <p:nvPr/>
        </p:nvCxnSpPr>
        <p:spPr>
          <a:xfrm flipV="1">
            <a:off x="7335834" y="737068"/>
            <a:ext cx="2170914" cy="206491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1 24"/>
          <p:cNvCxnSpPr>
            <a:stCxn id="6" idx="5"/>
            <a:endCxn id="11" idx="2"/>
          </p:cNvCxnSpPr>
          <p:nvPr/>
        </p:nvCxnSpPr>
        <p:spPr>
          <a:xfrm>
            <a:off x="7335834" y="3448561"/>
            <a:ext cx="2127986" cy="88310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onnettore 1 25"/>
          <p:cNvCxnSpPr>
            <a:stCxn id="6" idx="5"/>
            <a:endCxn id="12" idx="1"/>
          </p:cNvCxnSpPr>
          <p:nvPr/>
        </p:nvCxnSpPr>
        <p:spPr>
          <a:xfrm>
            <a:off x="7335834" y="3448561"/>
            <a:ext cx="2283361" cy="1815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>
            <a:stCxn id="8" idx="6"/>
            <a:endCxn id="10" idx="3"/>
          </p:cNvCxnSpPr>
          <p:nvPr/>
        </p:nvCxnSpPr>
        <p:spPr>
          <a:xfrm flipV="1">
            <a:off x="7469745" y="3397046"/>
            <a:ext cx="2149450" cy="22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1 27"/>
          <p:cNvCxnSpPr/>
          <p:nvPr/>
        </p:nvCxnSpPr>
        <p:spPr>
          <a:xfrm flipV="1">
            <a:off x="7448281" y="4580586"/>
            <a:ext cx="2058467" cy="128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/>
          <p:cNvSpPr txBox="1"/>
          <p:nvPr/>
        </p:nvSpPr>
        <p:spPr>
          <a:xfrm>
            <a:off x="10446698" y="2940606"/>
            <a:ext cx="75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(O,a5)</a:t>
            </a:r>
          </a:p>
        </p:txBody>
      </p:sp>
      <p:sp>
        <p:nvSpPr>
          <p:cNvPr id="32" name="CasellaDiTesto 31"/>
          <p:cNvSpPr txBox="1"/>
          <p:nvPr/>
        </p:nvSpPr>
        <p:spPr>
          <a:xfrm>
            <a:off x="10446698" y="4157175"/>
            <a:ext cx="75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(O,a5)</a:t>
            </a:r>
          </a:p>
        </p:txBody>
      </p:sp>
      <p:sp>
        <p:nvSpPr>
          <p:cNvPr id="34" name="CasellaDiTesto 33"/>
          <p:cNvSpPr txBox="1"/>
          <p:nvPr/>
        </p:nvSpPr>
        <p:spPr>
          <a:xfrm>
            <a:off x="283335" y="4526507"/>
            <a:ext cx="26671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Cammino alternante</a:t>
            </a:r>
          </a:p>
          <a:p>
            <a:r>
              <a:rPr lang="it-IT" dirty="0"/>
              <a:t>b3—a5</a:t>
            </a:r>
          </a:p>
          <a:p>
            <a:endParaRPr lang="it-IT" dirty="0"/>
          </a:p>
          <a:p>
            <a:r>
              <a:rPr lang="it-IT" dirty="0"/>
              <a:t>(b3,a5) entra nel </a:t>
            </a:r>
            <a:r>
              <a:rPr lang="it-IT" dirty="0" err="1"/>
              <a:t>matching</a:t>
            </a:r>
            <a:endParaRPr lang="it-IT" dirty="0"/>
          </a:p>
        </p:txBody>
      </p:sp>
      <p:sp>
        <p:nvSpPr>
          <p:cNvPr id="35" name="Ovale 34"/>
          <p:cNvSpPr/>
          <p:nvPr/>
        </p:nvSpPr>
        <p:spPr>
          <a:xfrm>
            <a:off x="9517978" y="15689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b1</a:t>
            </a:r>
          </a:p>
        </p:txBody>
      </p:sp>
      <p:sp>
        <p:nvSpPr>
          <p:cNvPr id="37" name="CasellaDiTesto 36"/>
          <p:cNvSpPr txBox="1"/>
          <p:nvPr/>
        </p:nvSpPr>
        <p:spPr>
          <a:xfrm>
            <a:off x="7506116" y="627619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R=a4,b2,a1,a5,b3</a:t>
            </a:r>
          </a:p>
        </p:txBody>
      </p:sp>
      <p:sp>
        <p:nvSpPr>
          <p:cNvPr id="38" name="CasellaDiTesto 37"/>
          <p:cNvSpPr txBox="1"/>
          <p:nvPr/>
        </p:nvSpPr>
        <p:spPr>
          <a:xfrm>
            <a:off x="5912266" y="558728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(E,-)</a:t>
            </a:r>
          </a:p>
        </p:txBody>
      </p:sp>
    </p:spTree>
    <p:extLst>
      <p:ext uri="{BB962C8B-B14F-4D97-AF65-F5344CB8AC3E}">
        <p14:creationId xmlns:p14="http://schemas.microsoft.com/office/powerpoint/2010/main" val="360828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035578"/>
              </p:ext>
            </p:extLst>
          </p:nvPr>
        </p:nvGraphicFramePr>
        <p:xfrm>
          <a:off x="927278" y="704632"/>
          <a:ext cx="3155328" cy="264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064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646">
                <a:tc>
                  <a:txBody>
                    <a:bodyPr/>
                    <a:lstStyle/>
                    <a:p>
                      <a:r>
                        <a:rPr lang="it-IT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646">
                <a:tc>
                  <a:txBody>
                    <a:bodyPr/>
                    <a:lstStyle/>
                    <a:p>
                      <a:r>
                        <a:rPr lang="it-IT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646">
                <a:tc>
                  <a:txBody>
                    <a:bodyPr/>
                    <a:lstStyle/>
                    <a:p>
                      <a:r>
                        <a:rPr lang="it-IT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646">
                <a:tc>
                  <a:txBody>
                    <a:bodyPr/>
                    <a:lstStyle/>
                    <a:p>
                      <a:r>
                        <a:rPr lang="it-IT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646">
                <a:tc>
                  <a:txBody>
                    <a:bodyPr/>
                    <a:lstStyle/>
                    <a:p>
                      <a:r>
                        <a:rPr lang="it-IT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CasellaDiTesto 2"/>
          <p:cNvSpPr txBox="1"/>
          <p:nvPr/>
        </p:nvSpPr>
        <p:spPr>
          <a:xfrm>
            <a:off x="166509" y="1916807"/>
            <a:ext cx="76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T3=</a:t>
            </a:r>
          </a:p>
        </p:txBody>
      </p:sp>
      <p:sp>
        <p:nvSpPr>
          <p:cNvPr id="4" name="Ovale 3"/>
          <p:cNvSpPr/>
          <p:nvPr/>
        </p:nvSpPr>
        <p:spPr>
          <a:xfrm>
            <a:off x="6533881" y="14101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a2</a:t>
            </a:r>
          </a:p>
        </p:txBody>
      </p:sp>
      <p:sp>
        <p:nvSpPr>
          <p:cNvPr id="5" name="Ovale 4"/>
          <p:cNvSpPr/>
          <p:nvPr/>
        </p:nvSpPr>
        <p:spPr>
          <a:xfrm>
            <a:off x="6533881" y="15225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a1</a:t>
            </a:r>
          </a:p>
        </p:txBody>
      </p:sp>
      <p:sp>
        <p:nvSpPr>
          <p:cNvPr id="6" name="Ovale 5"/>
          <p:cNvSpPr/>
          <p:nvPr/>
        </p:nvSpPr>
        <p:spPr>
          <a:xfrm>
            <a:off x="6555345" y="266807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a3</a:t>
            </a:r>
          </a:p>
        </p:txBody>
      </p:sp>
      <p:sp>
        <p:nvSpPr>
          <p:cNvPr id="7" name="Ovale 6"/>
          <p:cNvSpPr/>
          <p:nvPr/>
        </p:nvSpPr>
        <p:spPr>
          <a:xfrm>
            <a:off x="6533881" y="392597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a4</a:t>
            </a:r>
          </a:p>
        </p:txBody>
      </p:sp>
      <p:sp>
        <p:nvSpPr>
          <p:cNvPr id="8" name="Ovale 7"/>
          <p:cNvSpPr/>
          <p:nvPr/>
        </p:nvSpPr>
        <p:spPr>
          <a:xfrm>
            <a:off x="6555345" y="518159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a5</a:t>
            </a:r>
          </a:p>
        </p:txBody>
      </p:sp>
      <p:sp>
        <p:nvSpPr>
          <p:cNvPr id="9" name="Ovale 8"/>
          <p:cNvSpPr/>
          <p:nvPr/>
        </p:nvSpPr>
        <p:spPr>
          <a:xfrm>
            <a:off x="9463820" y="135865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b2</a:t>
            </a:r>
          </a:p>
        </p:txBody>
      </p:sp>
      <p:sp>
        <p:nvSpPr>
          <p:cNvPr id="10" name="Ovale 9"/>
          <p:cNvSpPr/>
          <p:nvPr/>
        </p:nvSpPr>
        <p:spPr>
          <a:xfrm>
            <a:off x="9485284" y="261655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b3</a:t>
            </a:r>
          </a:p>
        </p:txBody>
      </p:sp>
      <p:sp>
        <p:nvSpPr>
          <p:cNvPr id="11" name="Ovale 10"/>
          <p:cNvSpPr/>
          <p:nvPr/>
        </p:nvSpPr>
        <p:spPr>
          <a:xfrm>
            <a:off x="9463820" y="387446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b4</a:t>
            </a:r>
          </a:p>
        </p:txBody>
      </p:sp>
      <p:sp>
        <p:nvSpPr>
          <p:cNvPr id="12" name="Ovale 11"/>
          <p:cNvSpPr/>
          <p:nvPr/>
        </p:nvSpPr>
        <p:spPr>
          <a:xfrm>
            <a:off x="9485284" y="513008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b5</a:t>
            </a:r>
          </a:p>
        </p:txBody>
      </p:sp>
      <p:cxnSp>
        <p:nvCxnSpPr>
          <p:cNvPr id="13" name="Connettore 1 12"/>
          <p:cNvCxnSpPr>
            <a:stCxn id="5" idx="6"/>
          </p:cNvCxnSpPr>
          <p:nvPr/>
        </p:nvCxnSpPr>
        <p:spPr>
          <a:xfrm>
            <a:off x="7448281" y="609458"/>
            <a:ext cx="2037003" cy="10004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 flipV="1">
            <a:off x="7469745" y="737068"/>
            <a:ext cx="2015539" cy="96294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nettore 1 14"/>
          <p:cNvCxnSpPr/>
          <p:nvPr/>
        </p:nvCxnSpPr>
        <p:spPr>
          <a:xfrm>
            <a:off x="7448281" y="1973968"/>
            <a:ext cx="2037003" cy="9660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>
            <a:endCxn id="11" idx="1"/>
          </p:cNvCxnSpPr>
          <p:nvPr/>
        </p:nvCxnSpPr>
        <p:spPr>
          <a:xfrm>
            <a:off x="7437549" y="2067059"/>
            <a:ext cx="2160182" cy="1941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1 16"/>
          <p:cNvCxnSpPr>
            <a:stCxn id="4" idx="5"/>
          </p:cNvCxnSpPr>
          <p:nvPr/>
        </p:nvCxnSpPr>
        <p:spPr>
          <a:xfrm>
            <a:off x="7314370" y="2190654"/>
            <a:ext cx="2192378" cy="29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/>
          <p:nvPr/>
        </p:nvCxnSpPr>
        <p:spPr>
          <a:xfrm flipV="1">
            <a:off x="7448281" y="1983346"/>
            <a:ext cx="2047735" cy="998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>
            <a:endCxn id="9" idx="3"/>
          </p:cNvCxnSpPr>
          <p:nvPr/>
        </p:nvCxnSpPr>
        <p:spPr>
          <a:xfrm flipV="1">
            <a:off x="7442915" y="2139139"/>
            <a:ext cx="2154816" cy="212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/>
          <p:cNvCxnSpPr/>
          <p:nvPr/>
        </p:nvCxnSpPr>
        <p:spPr>
          <a:xfrm flipV="1">
            <a:off x="7469745" y="2217936"/>
            <a:ext cx="2251165" cy="3245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5838739" y="426719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(E,-)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10530865" y="1592686"/>
            <a:ext cx="75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(O,a4)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5730271" y="350563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(E,b2)</a:t>
            </a:r>
          </a:p>
        </p:txBody>
      </p:sp>
      <p:cxnSp>
        <p:nvCxnSpPr>
          <p:cNvPr id="24" name="Connettore 1 23"/>
          <p:cNvCxnSpPr>
            <a:stCxn id="6" idx="7"/>
          </p:cNvCxnSpPr>
          <p:nvPr/>
        </p:nvCxnSpPr>
        <p:spPr>
          <a:xfrm flipV="1">
            <a:off x="7335834" y="737068"/>
            <a:ext cx="2170914" cy="206491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1 24"/>
          <p:cNvCxnSpPr>
            <a:stCxn id="6" idx="5"/>
            <a:endCxn id="11" idx="2"/>
          </p:cNvCxnSpPr>
          <p:nvPr/>
        </p:nvCxnSpPr>
        <p:spPr>
          <a:xfrm>
            <a:off x="7335834" y="3448561"/>
            <a:ext cx="2127986" cy="88310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onnettore 1 25"/>
          <p:cNvCxnSpPr>
            <a:stCxn id="6" idx="5"/>
            <a:endCxn id="12" idx="1"/>
          </p:cNvCxnSpPr>
          <p:nvPr/>
        </p:nvCxnSpPr>
        <p:spPr>
          <a:xfrm>
            <a:off x="7335834" y="3448561"/>
            <a:ext cx="2283361" cy="1815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>
            <a:stCxn id="8" idx="6"/>
            <a:endCxn id="10" idx="3"/>
          </p:cNvCxnSpPr>
          <p:nvPr/>
        </p:nvCxnSpPr>
        <p:spPr>
          <a:xfrm flipV="1">
            <a:off x="7469745" y="3397046"/>
            <a:ext cx="2149450" cy="22417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nettore 1 27"/>
          <p:cNvCxnSpPr/>
          <p:nvPr/>
        </p:nvCxnSpPr>
        <p:spPr>
          <a:xfrm flipV="1">
            <a:off x="7448281" y="4580586"/>
            <a:ext cx="2058467" cy="12857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Ovale 32"/>
          <p:cNvSpPr/>
          <p:nvPr/>
        </p:nvSpPr>
        <p:spPr>
          <a:xfrm>
            <a:off x="9517978" y="15689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b1</a:t>
            </a:r>
          </a:p>
        </p:txBody>
      </p:sp>
      <p:sp>
        <p:nvSpPr>
          <p:cNvPr id="34" name="CasellaDiTesto 33"/>
          <p:cNvSpPr txBox="1"/>
          <p:nvPr/>
        </p:nvSpPr>
        <p:spPr>
          <a:xfrm>
            <a:off x="7506116" y="6276196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R=a4,b2,a1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/>
              <p:cNvSpPr txBox="1"/>
              <p:nvPr/>
            </p:nvSpPr>
            <p:spPr>
              <a:xfrm>
                <a:off x="187498" y="5057448"/>
                <a:ext cx="403187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Lower </a:t>
                </a:r>
                <a:r>
                  <a:rPr lang="it-IT" dirty="0" err="1"/>
                  <a:t>bound</a:t>
                </a:r>
                <a:r>
                  <a:rPr lang="it-IT" dirty="0"/>
                  <a:t> nuovo=</a:t>
                </a:r>
              </a:p>
              <a:p>
                <a:r>
                  <a:rPr lang="it-IT" dirty="0"/>
                  <a:t>=Lower </a:t>
                </a:r>
                <a:r>
                  <a:rPr lang="it-IT" dirty="0" err="1"/>
                  <a:t>bound</a:t>
                </a:r>
                <a:r>
                  <a:rPr lang="it-IT" dirty="0"/>
                  <a:t> precedente+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r>
                  <a:rPr lang="it-IT" dirty="0"/>
                  <a:t>=23+1*(5-4)=24</a:t>
                </a:r>
              </a:p>
            </p:txBody>
          </p:sp>
        </mc:Choice>
        <mc:Fallback xmlns="">
          <p:sp>
            <p:nvSpPr>
              <p:cNvPr id="36" name="CasellaDiTes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98" y="5057448"/>
                <a:ext cx="4031873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362" t="-3974" b="-99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/>
              <p:cNvSpPr txBox="1"/>
              <p:nvPr/>
            </p:nvSpPr>
            <p:spPr>
              <a:xfrm>
                <a:off x="2121728" y="3925979"/>
                <a:ext cx="76642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7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728" y="3925979"/>
                <a:ext cx="766428" cy="553998"/>
              </a:xfrm>
              <a:prstGeom prst="rect">
                <a:avLst/>
              </a:prstGeom>
              <a:blipFill rotWithShape="0">
                <a:blip r:embed="rId3"/>
                <a:stretch>
                  <a:fillRect r="-7143" b="-32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ttore 1 38"/>
          <p:cNvCxnSpPr/>
          <p:nvPr/>
        </p:nvCxnSpPr>
        <p:spPr>
          <a:xfrm>
            <a:off x="927278" y="1800897"/>
            <a:ext cx="3696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927278" y="2186362"/>
            <a:ext cx="3696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1 40"/>
          <p:cNvCxnSpPr/>
          <p:nvPr/>
        </p:nvCxnSpPr>
        <p:spPr>
          <a:xfrm>
            <a:off x="796346" y="3072858"/>
            <a:ext cx="3696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2121728" y="350563"/>
            <a:ext cx="0" cy="3046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760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45083"/>
              </p:ext>
            </p:extLst>
          </p:nvPr>
        </p:nvGraphicFramePr>
        <p:xfrm>
          <a:off x="927278" y="704632"/>
          <a:ext cx="3155328" cy="264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064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646">
                <a:tc>
                  <a:txBody>
                    <a:bodyPr/>
                    <a:lstStyle/>
                    <a:p>
                      <a:r>
                        <a:rPr lang="it-IT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646">
                <a:tc>
                  <a:txBody>
                    <a:bodyPr/>
                    <a:lstStyle/>
                    <a:p>
                      <a:r>
                        <a:rPr lang="it-IT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646">
                <a:tc>
                  <a:txBody>
                    <a:bodyPr/>
                    <a:lstStyle/>
                    <a:p>
                      <a:r>
                        <a:rPr lang="it-IT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646">
                <a:tc>
                  <a:txBody>
                    <a:bodyPr/>
                    <a:lstStyle/>
                    <a:p>
                      <a:r>
                        <a:rPr lang="it-IT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646">
                <a:tc>
                  <a:txBody>
                    <a:bodyPr/>
                    <a:lstStyle/>
                    <a:p>
                      <a:r>
                        <a:rPr lang="it-IT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CasellaDiTesto 2"/>
          <p:cNvSpPr txBox="1"/>
          <p:nvPr/>
        </p:nvSpPr>
        <p:spPr>
          <a:xfrm>
            <a:off x="166509" y="1916807"/>
            <a:ext cx="76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T4=</a:t>
            </a:r>
          </a:p>
        </p:txBody>
      </p:sp>
      <p:sp>
        <p:nvSpPr>
          <p:cNvPr id="4" name="Ovale 3"/>
          <p:cNvSpPr/>
          <p:nvPr/>
        </p:nvSpPr>
        <p:spPr>
          <a:xfrm>
            <a:off x="6533881" y="14101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a2</a:t>
            </a:r>
          </a:p>
        </p:txBody>
      </p:sp>
      <p:sp>
        <p:nvSpPr>
          <p:cNvPr id="5" name="Ovale 4"/>
          <p:cNvSpPr/>
          <p:nvPr/>
        </p:nvSpPr>
        <p:spPr>
          <a:xfrm>
            <a:off x="6533881" y="15225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a1</a:t>
            </a:r>
          </a:p>
        </p:txBody>
      </p:sp>
      <p:sp>
        <p:nvSpPr>
          <p:cNvPr id="6" name="Ovale 5"/>
          <p:cNvSpPr/>
          <p:nvPr/>
        </p:nvSpPr>
        <p:spPr>
          <a:xfrm>
            <a:off x="6555345" y="266807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a3</a:t>
            </a:r>
          </a:p>
        </p:txBody>
      </p:sp>
      <p:sp>
        <p:nvSpPr>
          <p:cNvPr id="7" name="Ovale 6"/>
          <p:cNvSpPr/>
          <p:nvPr/>
        </p:nvSpPr>
        <p:spPr>
          <a:xfrm>
            <a:off x="6533881" y="392597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a4</a:t>
            </a:r>
          </a:p>
        </p:txBody>
      </p:sp>
      <p:sp>
        <p:nvSpPr>
          <p:cNvPr id="8" name="Ovale 7"/>
          <p:cNvSpPr/>
          <p:nvPr/>
        </p:nvSpPr>
        <p:spPr>
          <a:xfrm>
            <a:off x="6555345" y="518159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a5</a:t>
            </a:r>
          </a:p>
        </p:txBody>
      </p:sp>
      <p:sp>
        <p:nvSpPr>
          <p:cNvPr id="9" name="Ovale 8"/>
          <p:cNvSpPr/>
          <p:nvPr/>
        </p:nvSpPr>
        <p:spPr>
          <a:xfrm>
            <a:off x="9463820" y="135865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b2</a:t>
            </a:r>
          </a:p>
        </p:txBody>
      </p:sp>
      <p:sp>
        <p:nvSpPr>
          <p:cNvPr id="10" name="Ovale 9"/>
          <p:cNvSpPr/>
          <p:nvPr/>
        </p:nvSpPr>
        <p:spPr>
          <a:xfrm>
            <a:off x="9485284" y="261655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b3</a:t>
            </a:r>
          </a:p>
        </p:txBody>
      </p:sp>
      <p:sp>
        <p:nvSpPr>
          <p:cNvPr id="11" name="Ovale 10"/>
          <p:cNvSpPr/>
          <p:nvPr/>
        </p:nvSpPr>
        <p:spPr>
          <a:xfrm>
            <a:off x="9463820" y="387446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b4</a:t>
            </a:r>
          </a:p>
        </p:txBody>
      </p:sp>
      <p:sp>
        <p:nvSpPr>
          <p:cNvPr id="12" name="Ovale 11"/>
          <p:cNvSpPr/>
          <p:nvPr/>
        </p:nvSpPr>
        <p:spPr>
          <a:xfrm>
            <a:off x="9485284" y="513008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b5</a:t>
            </a:r>
          </a:p>
        </p:txBody>
      </p:sp>
      <p:cxnSp>
        <p:nvCxnSpPr>
          <p:cNvPr id="13" name="Connettore 1 12"/>
          <p:cNvCxnSpPr>
            <a:stCxn id="5" idx="6"/>
          </p:cNvCxnSpPr>
          <p:nvPr/>
        </p:nvCxnSpPr>
        <p:spPr>
          <a:xfrm>
            <a:off x="7448281" y="609458"/>
            <a:ext cx="2037003" cy="10004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 flipV="1">
            <a:off x="7469745" y="737068"/>
            <a:ext cx="2015539" cy="96294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nettore 1 14"/>
          <p:cNvCxnSpPr/>
          <p:nvPr/>
        </p:nvCxnSpPr>
        <p:spPr>
          <a:xfrm>
            <a:off x="7448281" y="1973968"/>
            <a:ext cx="2037003" cy="9660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>
            <a:endCxn id="11" idx="1"/>
          </p:cNvCxnSpPr>
          <p:nvPr/>
        </p:nvCxnSpPr>
        <p:spPr>
          <a:xfrm>
            <a:off x="7437549" y="2067059"/>
            <a:ext cx="2160182" cy="1941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1 16"/>
          <p:cNvCxnSpPr>
            <a:stCxn id="4" idx="5"/>
          </p:cNvCxnSpPr>
          <p:nvPr/>
        </p:nvCxnSpPr>
        <p:spPr>
          <a:xfrm>
            <a:off x="7314370" y="2190654"/>
            <a:ext cx="2192378" cy="29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>
            <a:endCxn id="9" idx="3"/>
          </p:cNvCxnSpPr>
          <p:nvPr/>
        </p:nvCxnSpPr>
        <p:spPr>
          <a:xfrm flipV="1">
            <a:off x="7442915" y="2139139"/>
            <a:ext cx="2154816" cy="212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5838739" y="426719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(E,-)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10530865" y="1592686"/>
            <a:ext cx="75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(O,a4)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5730271" y="350563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(E,b2)</a:t>
            </a:r>
          </a:p>
        </p:txBody>
      </p:sp>
      <p:cxnSp>
        <p:nvCxnSpPr>
          <p:cNvPr id="24" name="Connettore 1 23"/>
          <p:cNvCxnSpPr>
            <a:stCxn id="6" idx="7"/>
          </p:cNvCxnSpPr>
          <p:nvPr/>
        </p:nvCxnSpPr>
        <p:spPr>
          <a:xfrm flipV="1">
            <a:off x="7335834" y="737068"/>
            <a:ext cx="2170914" cy="206491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1 24"/>
          <p:cNvCxnSpPr>
            <a:stCxn id="6" idx="5"/>
            <a:endCxn id="11" idx="2"/>
          </p:cNvCxnSpPr>
          <p:nvPr/>
        </p:nvCxnSpPr>
        <p:spPr>
          <a:xfrm>
            <a:off x="7335834" y="3448561"/>
            <a:ext cx="2127986" cy="88310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onnettore 1 25"/>
          <p:cNvCxnSpPr>
            <a:stCxn id="6" idx="5"/>
            <a:endCxn id="12" idx="1"/>
          </p:cNvCxnSpPr>
          <p:nvPr/>
        </p:nvCxnSpPr>
        <p:spPr>
          <a:xfrm>
            <a:off x="7335834" y="3448561"/>
            <a:ext cx="2283361" cy="1815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>
            <a:stCxn id="8" idx="6"/>
            <a:endCxn id="10" idx="3"/>
          </p:cNvCxnSpPr>
          <p:nvPr/>
        </p:nvCxnSpPr>
        <p:spPr>
          <a:xfrm flipV="1">
            <a:off x="7469745" y="3397046"/>
            <a:ext cx="2149450" cy="22417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nettore 1 27"/>
          <p:cNvCxnSpPr/>
          <p:nvPr/>
        </p:nvCxnSpPr>
        <p:spPr>
          <a:xfrm flipV="1">
            <a:off x="7448281" y="4580586"/>
            <a:ext cx="2058467" cy="12857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Ovale 28"/>
          <p:cNvSpPr/>
          <p:nvPr/>
        </p:nvSpPr>
        <p:spPr>
          <a:xfrm>
            <a:off x="9517978" y="15689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b1</a:t>
            </a:r>
          </a:p>
        </p:txBody>
      </p:sp>
      <p:sp>
        <p:nvSpPr>
          <p:cNvPr id="30" name="CasellaDiTesto 29"/>
          <p:cNvSpPr txBox="1"/>
          <p:nvPr/>
        </p:nvSpPr>
        <p:spPr>
          <a:xfrm>
            <a:off x="7506116" y="6276196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R=a4,b1,b2,a2,a1,b3,b4,b5</a:t>
            </a:r>
          </a:p>
        </p:txBody>
      </p:sp>
      <p:cxnSp>
        <p:nvCxnSpPr>
          <p:cNvPr id="38" name="Connettore 1 37"/>
          <p:cNvCxnSpPr/>
          <p:nvPr/>
        </p:nvCxnSpPr>
        <p:spPr>
          <a:xfrm flipV="1">
            <a:off x="7506116" y="476518"/>
            <a:ext cx="2000632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>
            <a:endCxn id="29" idx="3"/>
          </p:cNvCxnSpPr>
          <p:nvPr/>
        </p:nvCxnSpPr>
        <p:spPr>
          <a:xfrm flipV="1">
            <a:off x="7437549" y="937387"/>
            <a:ext cx="2214340" cy="3196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/>
          <p:cNvSpPr txBox="1"/>
          <p:nvPr/>
        </p:nvSpPr>
        <p:spPr>
          <a:xfrm>
            <a:off x="10512043" y="350563"/>
            <a:ext cx="75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(O,a4)</a:t>
            </a:r>
          </a:p>
        </p:txBody>
      </p:sp>
      <p:sp>
        <p:nvSpPr>
          <p:cNvPr id="42" name="CasellaDiTesto 41"/>
          <p:cNvSpPr txBox="1"/>
          <p:nvPr/>
        </p:nvSpPr>
        <p:spPr>
          <a:xfrm>
            <a:off x="5729866" y="294926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(E,b4)</a:t>
            </a:r>
          </a:p>
        </p:txBody>
      </p:sp>
      <p:sp>
        <p:nvSpPr>
          <p:cNvPr id="43" name="CasellaDiTesto 42"/>
          <p:cNvSpPr txBox="1"/>
          <p:nvPr/>
        </p:nvSpPr>
        <p:spPr>
          <a:xfrm>
            <a:off x="10452152" y="4008375"/>
            <a:ext cx="75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(O,a2)</a:t>
            </a:r>
          </a:p>
        </p:txBody>
      </p:sp>
      <p:sp>
        <p:nvSpPr>
          <p:cNvPr id="44" name="CasellaDiTesto 43"/>
          <p:cNvSpPr txBox="1"/>
          <p:nvPr/>
        </p:nvSpPr>
        <p:spPr>
          <a:xfrm>
            <a:off x="10432378" y="5519113"/>
            <a:ext cx="75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(O,a2)</a:t>
            </a:r>
          </a:p>
        </p:txBody>
      </p:sp>
      <p:sp>
        <p:nvSpPr>
          <p:cNvPr id="45" name="CasellaDiTesto 44"/>
          <p:cNvSpPr txBox="1"/>
          <p:nvPr/>
        </p:nvSpPr>
        <p:spPr>
          <a:xfrm>
            <a:off x="5774856" y="540047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(E,b3)</a:t>
            </a:r>
          </a:p>
        </p:txBody>
      </p:sp>
      <p:sp>
        <p:nvSpPr>
          <p:cNvPr id="46" name="CasellaDiTesto 45"/>
          <p:cNvSpPr txBox="1"/>
          <p:nvPr/>
        </p:nvSpPr>
        <p:spPr>
          <a:xfrm>
            <a:off x="283335" y="4526507"/>
            <a:ext cx="26671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Cammino alternante</a:t>
            </a:r>
          </a:p>
          <a:p>
            <a:r>
              <a:rPr lang="it-IT" dirty="0"/>
              <a:t>b5—a2—b1—a4</a:t>
            </a:r>
          </a:p>
          <a:p>
            <a:endParaRPr lang="it-IT" dirty="0"/>
          </a:p>
          <a:p>
            <a:r>
              <a:rPr lang="it-IT" dirty="0"/>
              <a:t>(b5,a2) entra nel </a:t>
            </a:r>
            <a:r>
              <a:rPr lang="it-IT" dirty="0" err="1"/>
              <a:t>matching</a:t>
            </a:r>
            <a:endParaRPr lang="it-IT" dirty="0"/>
          </a:p>
          <a:p>
            <a:r>
              <a:rPr lang="it-IT" dirty="0"/>
              <a:t>(a2,b1) esce dal </a:t>
            </a:r>
            <a:r>
              <a:rPr lang="it-IT" dirty="0" err="1"/>
              <a:t>matching</a:t>
            </a:r>
            <a:endParaRPr lang="it-IT" dirty="0"/>
          </a:p>
          <a:p>
            <a:r>
              <a:rPr lang="it-IT" dirty="0"/>
              <a:t>(b1,a4) entra nel </a:t>
            </a:r>
            <a:r>
              <a:rPr lang="it-IT" dirty="0" err="1"/>
              <a:t>matching</a:t>
            </a:r>
            <a:endParaRPr lang="it-IT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5716748" y="172365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(E,b1)</a:t>
            </a:r>
          </a:p>
        </p:txBody>
      </p:sp>
      <p:sp>
        <p:nvSpPr>
          <p:cNvPr id="39" name="CasellaDiTesto 38"/>
          <p:cNvSpPr txBox="1"/>
          <p:nvPr/>
        </p:nvSpPr>
        <p:spPr>
          <a:xfrm>
            <a:off x="10512043" y="2926372"/>
            <a:ext cx="75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(O,a2)</a:t>
            </a:r>
          </a:p>
        </p:txBody>
      </p:sp>
    </p:spTree>
    <p:extLst>
      <p:ext uri="{BB962C8B-B14F-4D97-AF65-F5344CB8AC3E}">
        <p14:creationId xmlns:p14="http://schemas.microsoft.com/office/powerpoint/2010/main" val="1732808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asellaDiTesto 32"/>
          <p:cNvSpPr txBox="1"/>
          <p:nvPr/>
        </p:nvSpPr>
        <p:spPr>
          <a:xfrm>
            <a:off x="6735651" y="1500317"/>
            <a:ext cx="37224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Soluzione ottima </a:t>
            </a:r>
          </a:p>
          <a:p>
            <a:r>
              <a:rPr lang="it-IT" dirty="0"/>
              <a:t>(a1,b2) (a2,b5) (a3,b4) (a4,b1) (a5,b3)</a:t>
            </a:r>
          </a:p>
          <a:p>
            <a:r>
              <a:rPr lang="it-IT" dirty="0"/>
              <a:t>Valore ottimo=24</a:t>
            </a:r>
          </a:p>
        </p:txBody>
      </p:sp>
      <p:graphicFrame>
        <p:nvGraphicFramePr>
          <p:cNvPr id="34" name="Tabella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261220"/>
              </p:ext>
            </p:extLst>
          </p:nvPr>
        </p:nvGraphicFramePr>
        <p:xfrm>
          <a:off x="7350974" y="3487198"/>
          <a:ext cx="3351370" cy="264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9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12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240">
                <a:tc>
                  <a:txBody>
                    <a:bodyPr/>
                    <a:lstStyle/>
                    <a:p>
                      <a:r>
                        <a:rPr lang="it-IT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240">
                <a:tc>
                  <a:txBody>
                    <a:bodyPr/>
                    <a:lstStyle/>
                    <a:p>
                      <a:r>
                        <a:rPr lang="it-IT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240">
                <a:tc>
                  <a:txBody>
                    <a:bodyPr/>
                    <a:lstStyle/>
                    <a:p>
                      <a:r>
                        <a:rPr lang="it-IT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240">
                <a:tc>
                  <a:txBody>
                    <a:bodyPr/>
                    <a:lstStyle/>
                    <a:p>
                      <a:r>
                        <a:rPr lang="it-IT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240">
                <a:tc>
                  <a:txBody>
                    <a:bodyPr/>
                    <a:lstStyle/>
                    <a:p>
                      <a:r>
                        <a:rPr lang="it-IT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CasellaDiTesto 34"/>
          <p:cNvSpPr txBox="1"/>
          <p:nvPr/>
        </p:nvSpPr>
        <p:spPr>
          <a:xfrm>
            <a:off x="6632619" y="473800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T0=</a:t>
            </a:r>
          </a:p>
        </p:txBody>
      </p:sp>
      <p:sp>
        <p:nvSpPr>
          <p:cNvPr id="28" name="Ovale 27"/>
          <p:cNvSpPr/>
          <p:nvPr/>
        </p:nvSpPr>
        <p:spPr>
          <a:xfrm>
            <a:off x="1019772" y="145634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a2</a:t>
            </a:r>
          </a:p>
        </p:txBody>
      </p:sp>
      <p:sp>
        <p:nvSpPr>
          <p:cNvPr id="29" name="Ovale 28"/>
          <p:cNvSpPr/>
          <p:nvPr/>
        </p:nvSpPr>
        <p:spPr>
          <a:xfrm>
            <a:off x="1019772" y="19843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a1</a:t>
            </a:r>
          </a:p>
        </p:txBody>
      </p:sp>
      <p:sp>
        <p:nvSpPr>
          <p:cNvPr id="30" name="Ovale 29"/>
          <p:cNvSpPr/>
          <p:nvPr/>
        </p:nvSpPr>
        <p:spPr>
          <a:xfrm>
            <a:off x="1041236" y="271425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a3</a:t>
            </a:r>
          </a:p>
        </p:txBody>
      </p:sp>
      <p:sp>
        <p:nvSpPr>
          <p:cNvPr id="31" name="Ovale 30"/>
          <p:cNvSpPr/>
          <p:nvPr/>
        </p:nvSpPr>
        <p:spPr>
          <a:xfrm>
            <a:off x="1019772" y="39721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a4</a:t>
            </a:r>
          </a:p>
        </p:txBody>
      </p:sp>
      <p:sp>
        <p:nvSpPr>
          <p:cNvPr id="32" name="Ovale 31"/>
          <p:cNvSpPr/>
          <p:nvPr/>
        </p:nvSpPr>
        <p:spPr>
          <a:xfrm>
            <a:off x="1041236" y="522778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a5</a:t>
            </a:r>
          </a:p>
        </p:txBody>
      </p:sp>
      <p:sp>
        <p:nvSpPr>
          <p:cNvPr id="36" name="Ovale 35"/>
          <p:cNvSpPr/>
          <p:nvPr/>
        </p:nvSpPr>
        <p:spPr>
          <a:xfrm>
            <a:off x="3949711" y="140483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b2</a:t>
            </a:r>
          </a:p>
        </p:txBody>
      </p:sp>
      <p:sp>
        <p:nvSpPr>
          <p:cNvPr id="37" name="Ovale 36"/>
          <p:cNvSpPr/>
          <p:nvPr/>
        </p:nvSpPr>
        <p:spPr>
          <a:xfrm>
            <a:off x="3971175" y="266273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b3</a:t>
            </a:r>
          </a:p>
        </p:txBody>
      </p:sp>
      <p:sp>
        <p:nvSpPr>
          <p:cNvPr id="38" name="Ovale 37"/>
          <p:cNvSpPr/>
          <p:nvPr/>
        </p:nvSpPr>
        <p:spPr>
          <a:xfrm>
            <a:off x="3949711" y="3920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b4</a:t>
            </a:r>
          </a:p>
        </p:txBody>
      </p:sp>
      <p:sp>
        <p:nvSpPr>
          <p:cNvPr id="39" name="Ovale 38"/>
          <p:cNvSpPr/>
          <p:nvPr/>
        </p:nvSpPr>
        <p:spPr>
          <a:xfrm>
            <a:off x="3971175" y="51762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b5</a:t>
            </a:r>
          </a:p>
        </p:txBody>
      </p:sp>
      <p:cxnSp>
        <p:nvCxnSpPr>
          <p:cNvPr id="40" name="Connettore 1 12"/>
          <p:cNvCxnSpPr>
            <a:stCxn id="29" idx="6"/>
          </p:cNvCxnSpPr>
          <p:nvPr/>
        </p:nvCxnSpPr>
        <p:spPr>
          <a:xfrm>
            <a:off x="1934172" y="655639"/>
            <a:ext cx="2037003" cy="10004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Connettore 1 13"/>
          <p:cNvCxnSpPr/>
          <p:nvPr/>
        </p:nvCxnSpPr>
        <p:spPr>
          <a:xfrm flipV="1">
            <a:off x="1955636" y="783249"/>
            <a:ext cx="2015539" cy="9629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1 14"/>
          <p:cNvCxnSpPr/>
          <p:nvPr/>
        </p:nvCxnSpPr>
        <p:spPr>
          <a:xfrm>
            <a:off x="1934172" y="2020149"/>
            <a:ext cx="2037003" cy="9660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15"/>
          <p:cNvCxnSpPr>
            <a:endCxn id="38" idx="1"/>
          </p:cNvCxnSpPr>
          <p:nvPr/>
        </p:nvCxnSpPr>
        <p:spPr>
          <a:xfrm>
            <a:off x="1923440" y="2113240"/>
            <a:ext cx="2160182" cy="1941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1 16"/>
          <p:cNvCxnSpPr>
            <a:stCxn id="28" idx="5"/>
          </p:cNvCxnSpPr>
          <p:nvPr/>
        </p:nvCxnSpPr>
        <p:spPr>
          <a:xfrm>
            <a:off x="1800261" y="2236835"/>
            <a:ext cx="2192378" cy="29909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Connettore 1 18"/>
          <p:cNvCxnSpPr>
            <a:endCxn id="36" idx="3"/>
          </p:cNvCxnSpPr>
          <p:nvPr/>
        </p:nvCxnSpPr>
        <p:spPr>
          <a:xfrm flipV="1">
            <a:off x="1928806" y="2185320"/>
            <a:ext cx="2154816" cy="212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1 23"/>
          <p:cNvCxnSpPr>
            <a:stCxn id="30" idx="7"/>
          </p:cNvCxnSpPr>
          <p:nvPr/>
        </p:nvCxnSpPr>
        <p:spPr>
          <a:xfrm flipV="1">
            <a:off x="1821725" y="783249"/>
            <a:ext cx="2170914" cy="206491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1 24"/>
          <p:cNvCxnSpPr>
            <a:stCxn id="30" idx="5"/>
            <a:endCxn id="38" idx="2"/>
          </p:cNvCxnSpPr>
          <p:nvPr/>
        </p:nvCxnSpPr>
        <p:spPr>
          <a:xfrm>
            <a:off x="1821725" y="3494742"/>
            <a:ext cx="2127986" cy="88310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Connettore 1 25"/>
          <p:cNvCxnSpPr>
            <a:stCxn id="30" idx="5"/>
            <a:endCxn id="39" idx="1"/>
          </p:cNvCxnSpPr>
          <p:nvPr/>
        </p:nvCxnSpPr>
        <p:spPr>
          <a:xfrm>
            <a:off x="1821725" y="3494742"/>
            <a:ext cx="2283361" cy="1815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1 26"/>
          <p:cNvCxnSpPr>
            <a:stCxn id="32" idx="6"/>
            <a:endCxn id="37" idx="3"/>
          </p:cNvCxnSpPr>
          <p:nvPr/>
        </p:nvCxnSpPr>
        <p:spPr>
          <a:xfrm flipV="1">
            <a:off x="1955636" y="3443227"/>
            <a:ext cx="2149450" cy="22417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Connettore 1 27"/>
          <p:cNvCxnSpPr/>
          <p:nvPr/>
        </p:nvCxnSpPr>
        <p:spPr>
          <a:xfrm flipV="1">
            <a:off x="1934172" y="4626767"/>
            <a:ext cx="2058467" cy="12857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Ovale 53"/>
          <p:cNvSpPr/>
          <p:nvPr/>
        </p:nvSpPr>
        <p:spPr>
          <a:xfrm>
            <a:off x="4003869" y="20307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b1</a:t>
            </a:r>
          </a:p>
        </p:txBody>
      </p:sp>
      <p:cxnSp>
        <p:nvCxnSpPr>
          <p:cNvPr id="56" name="Connettore 1 37"/>
          <p:cNvCxnSpPr/>
          <p:nvPr/>
        </p:nvCxnSpPr>
        <p:spPr>
          <a:xfrm flipV="1">
            <a:off x="1992007" y="522699"/>
            <a:ext cx="2000632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1 39"/>
          <p:cNvCxnSpPr>
            <a:endCxn id="54" idx="3"/>
          </p:cNvCxnSpPr>
          <p:nvPr/>
        </p:nvCxnSpPr>
        <p:spPr>
          <a:xfrm flipV="1">
            <a:off x="1923440" y="983568"/>
            <a:ext cx="2214340" cy="319673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57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1815921" y="10303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a1</a:t>
            </a:r>
          </a:p>
        </p:txBody>
      </p:sp>
      <p:sp>
        <p:nvSpPr>
          <p:cNvPr id="3" name="Ovale 2"/>
          <p:cNvSpPr/>
          <p:nvPr/>
        </p:nvSpPr>
        <p:spPr>
          <a:xfrm>
            <a:off x="1794456" y="461707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a4</a:t>
            </a:r>
          </a:p>
        </p:txBody>
      </p:sp>
      <p:sp>
        <p:nvSpPr>
          <p:cNvPr id="4" name="Ovale 3"/>
          <p:cNvSpPr/>
          <p:nvPr/>
        </p:nvSpPr>
        <p:spPr>
          <a:xfrm>
            <a:off x="1815921" y="335709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a3</a:t>
            </a:r>
          </a:p>
        </p:txBody>
      </p:sp>
      <p:sp>
        <p:nvSpPr>
          <p:cNvPr id="5" name="Ovale 4"/>
          <p:cNvSpPr/>
          <p:nvPr/>
        </p:nvSpPr>
        <p:spPr>
          <a:xfrm>
            <a:off x="1815921" y="20971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a2</a:t>
            </a:r>
          </a:p>
        </p:txBody>
      </p:sp>
      <p:sp>
        <p:nvSpPr>
          <p:cNvPr id="6" name="Ovale 5"/>
          <p:cNvSpPr/>
          <p:nvPr/>
        </p:nvSpPr>
        <p:spPr>
          <a:xfrm>
            <a:off x="4660005" y="10303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b1</a:t>
            </a:r>
          </a:p>
        </p:txBody>
      </p:sp>
      <p:sp>
        <p:nvSpPr>
          <p:cNvPr id="7" name="Ovale 6"/>
          <p:cNvSpPr/>
          <p:nvPr/>
        </p:nvSpPr>
        <p:spPr>
          <a:xfrm>
            <a:off x="4638540" y="461707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b4</a:t>
            </a:r>
          </a:p>
        </p:txBody>
      </p:sp>
      <p:sp>
        <p:nvSpPr>
          <p:cNvPr id="8" name="Ovale 7"/>
          <p:cNvSpPr/>
          <p:nvPr/>
        </p:nvSpPr>
        <p:spPr>
          <a:xfrm>
            <a:off x="4660005" y="335709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b3</a:t>
            </a:r>
          </a:p>
        </p:txBody>
      </p:sp>
      <p:sp>
        <p:nvSpPr>
          <p:cNvPr id="9" name="Ovale 8"/>
          <p:cNvSpPr/>
          <p:nvPr/>
        </p:nvSpPr>
        <p:spPr>
          <a:xfrm>
            <a:off x="4660005" y="20971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b2</a:t>
            </a:r>
          </a:p>
        </p:txBody>
      </p:sp>
      <p:cxnSp>
        <p:nvCxnSpPr>
          <p:cNvPr id="10" name="Connettore 1 9"/>
          <p:cNvCxnSpPr>
            <a:stCxn id="2" idx="6"/>
            <a:endCxn id="6" idx="2"/>
          </p:cNvCxnSpPr>
          <p:nvPr/>
        </p:nvCxnSpPr>
        <p:spPr>
          <a:xfrm>
            <a:off x="2730321" y="1487510"/>
            <a:ext cx="192968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nettore 1 10"/>
          <p:cNvCxnSpPr>
            <a:stCxn id="5" idx="6"/>
            <a:endCxn id="9" idx="2"/>
          </p:cNvCxnSpPr>
          <p:nvPr/>
        </p:nvCxnSpPr>
        <p:spPr>
          <a:xfrm>
            <a:off x="2730321" y="2554310"/>
            <a:ext cx="192968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2730321" y="2678806"/>
            <a:ext cx="1929684" cy="1017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1 12"/>
          <p:cNvCxnSpPr/>
          <p:nvPr/>
        </p:nvCxnSpPr>
        <p:spPr>
          <a:xfrm>
            <a:off x="2708856" y="2731394"/>
            <a:ext cx="1951149" cy="2136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 flipV="1">
            <a:off x="2719589" y="2745883"/>
            <a:ext cx="1940416" cy="950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>
            <a:endCxn id="6" idx="3"/>
          </p:cNvCxnSpPr>
          <p:nvPr/>
        </p:nvCxnSpPr>
        <p:spPr>
          <a:xfrm flipV="1">
            <a:off x="2708856" y="1810799"/>
            <a:ext cx="2085060" cy="3057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6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1815921" y="10303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a1</a:t>
            </a:r>
          </a:p>
        </p:txBody>
      </p:sp>
      <p:sp>
        <p:nvSpPr>
          <p:cNvPr id="3" name="Ovale 2"/>
          <p:cNvSpPr/>
          <p:nvPr/>
        </p:nvSpPr>
        <p:spPr>
          <a:xfrm>
            <a:off x="1794456" y="461707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a4</a:t>
            </a:r>
          </a:p>
        </p:txBody>
      </p:sp>
      <p:sp>
        <p:nvSpPr>
          <p:cNvPr id="4" name="Ovale 3"/>
          <p:cNvSpPr/>
          <p:nvPr/>
        </p:nvSpPr>
        <p:spPr>
          <a:xfrm>
            <a:off x="1815921" y="335709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a3</a:t>
            </a:r>
          </a:p>
        </p:txBody>
      </p:sp>
      <p:sp>
        <p:nvSpPr>
          <p:cNvPr id="5" name="Ovale 4"/>
          <p:cNvSpPr/>
          <p:nvPr/>
        </p:nvSpPr>
        <p:spPr>
          <a:xfrm>
            <a:off x="1815921" y="20971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a2</a:t>
            </a:r>
          </a:p>
        </p:txBody>
      </p:sp>
      <p:sp>
        <p:nvSpPr>
          <p:cNvPr id="6" name="Ovale 5"/>
          <p:cNvSpPr/>
          <p:nvPr/>
        </p:nvSpPr>
        <p:spPr>
          <a:xfrm>
            <a:off x="4660005" y="10303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b1</a:t>
            </a:r>
          </a:p>
        </p:txBody>
      </p:sp>
      <p:sp>
        <p:nvSpPr>
          <p:cNvPr id="7" name="Ovale 6"/>
          <p:cNvSpPr/>
          <p:nvPr/>
        </p:nvSpPr>
        <p:spPr>
          <a:xfrm>
            <a:off x="4638540" y="461707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b4</a:t>
            </a:r>
          </a:p>
        </p:txBody>
      </p:sp>
      <p:sp>
        <p:nvSpPr>
          <p:cNvPr id="8" name="Ovale 7"/>
          <p:cNvSpPr/>
          <p:nvPr/>
        </p:nvSpPr>
        <p:spPr>
          <a:xfrm>
            <a:off x="4660005" y="335709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b3</a:t>
            </a:r>
          </a:p>
        </p:txBody>
      </p:sp>
      <p:sp>
        <p:nvSpPr>
          <p:cNvPr id="9" name="Ovale 8"/>
          <p:cNvSpPr/>
          <p:nvPr/>
        </p:nvSpPr>
        <p:spPr>
          <a:xfrm>
            <a:off x="4660005" y="20971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b2</a:t>
            </a:r>
          </a:p>
        </p:txBody>
      </p:sp>
      <p:cxnSp>
        <p:nvCxnSpPr>
          <p:cNvPr id="10" name="Connettore 1 9"/>
          <p:cNvCxnSpPr>
            <a:stCxn id="2" idx="6"/>
            <a:endCxn id="6" idx="2"/>
          </p:cNvCxnSpPr>
          <p:nvPr/>
        </p:nvCxnSpPr>
        <p:spPr>
          <a:xfrm>
            <a:off x="2730321" y="1487510"/>
            <a:ext cx="192968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nettore 1 10"/>
          <p:cNvCxnSpPr>
            <a:stCxn id="5" idx="6"/>
            <a:endCxn id="9" idx="2"/>
          </p:cNvCxnSpPr>
          <p:nvPr/>
        </p:nvCxnSpPr>
        <p:spPr>
          <a:xfrm>
            <a:off x="2730321" y="2554310"/>
            <a:ext cx="192968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2730321" y="2678806"/>
            <a:ext cx="1929684" cy="1017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1 12"/>
          <p:cNvCxnSpPr/>
          <p:nvPr/>
        </p:nvCxnSpPr>
        <p:spPr>
          <a:xfrm>
            <a:off x="2708856" y="2731394"/>
            <a:ext cx="1951149" cy="2136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 flipV="1">
            <a:off x="2719589" y="2745883"/>
            <a:ext cx="1940416" cy="950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>
            <a:endCxn id="6" idx="3"/>
          </p:cNvCxnSpPr>
          <p:nvPr/>
        </p:nvCxnSpPr>
        <p:spPr>
          <a:xfrm flipV="1">
            <a:off x="2708856" y="1810799"/>
            <a:ext cx="2085060" cy="3057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1131928" y="361513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(E,-)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5708316" y="2224151"/>
            <a:ext cx="75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(O,a3)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1131929" y="230947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(E,b2)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5708316" y="3615138"/>
            <a:ext cx="75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(O,a2)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5696523" y="5022761"/>
            <a:ext cx="75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(O,a2)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7469746" y="1596980"/>
            <a:ext cx="26671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Cammino alternante</a:t>
            </a:r>
          </a:p>
          <a:p>
            <a:r>
              <a:rPr lang="it-IT" dirty="0"/>
              <a:t>b3—a2—b2—a3</a:t>
            </a:r>
          </a:p>
          <a:p>
            <a:endParaRPr lang="it-IT" dirty="0"/>
          </a:p>
          <a:p>
            <a:r>
              <a:rPr lang="it-IT" dirty="0"/>
              <a:t>(b3,a2) entra nel </a:t>
            </a:r>
            <a:r>
              <a:rPr lang="it-IT" dirty="0" err="1"/>
              <a:t>matching</a:t>
            </a:r>
            <a:endParaRPr lang="it-IT" dirty="0"/>
          </a:p>
          <a:p>
            <a:r>
              <a:rPr lang="it-IT" dirty="0"/>
              <a:t>(a2,b2) esce dal </a:t>
            </a:r>
            <a:r>
              <a:rPr lang="it-IT" dirty="0" err="1"/>
              <a:t>matching</a:t>
            </a:r>
            <a:endParaRPr lang="it-IT" dirty="0"/>
          </a:p>
          <a:p>
            <a:r>
              <a:rPr lang="it-IT" dirty="0"/>
              <a:t>(b2,a3) entra nel </a:t>
            </a:r>
            <a:r>
              <a:rPr lang="it-IT" dirty="0" err="1"/>
              <a:t>matching</a:t>
            </a:r>
            <a:endParaRPr lang="it-IT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7160654" y="63106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R=a3,b2,a2,b3</a:t>
            </a:r>
          </a:p>
        </p:txBody>
      </p:sp>
    </p:spTree>
    <p:extLst>
      <p:ext uri="{BB962C8B-B14F-4D97-AF65-F5344CB8AC3E}">
        <p14:creationId xmlns:p14="http://schemas.microsoft.com/office/powerpoint/2010/main" val="3805698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1815921" y="10303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a1</a:t>
            </a:r>
          </a:p>
        </p:txBody>
      </p:sp>
      <p:sp>
        <p:nvSpPr>
          <p:cNvPr id="3" name="Ovale 2"/>
          <p:cNvSpPr/>
          <p:nvPr/>
        </p:nvSpPr>
        <p:spPr>
          <a:xfrm>
            <a:off x="1794456" y="461707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a4</a:t>
            </a:r>
          </a:p>
        </p:txBody>
      </p:sp>
      <p:sp>
        <p:nvSpPr>
          <p:cNvPr id="4" name="Ovale 3"/>
          <p:cNvSpPr/>
          <p:nvPr/>
        </p:nvSpPr>
        <p:spPr>
          <a:xfrm>
            <a:off x="1815921" y="335709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a3</a:t>
            </a:r>
          </a:p>
        </p:txBody>
      </p:sp>
      <p:sp>
        <p:nvSpPr>
          <p:cNvPr id="5" name="Ovale 4"/>
          <p:cNvSpPr/>
          <p:nvPr/>
        </p:nvSpPr>
        <p:spPr>
          <a:xfrm>
            <a:off x="1815921" y="20971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a2</a:t>
            </a:r>
          </a:p>
        </p:txBody>
      </p:sp>
      <p:sp>
        <p:nvSpPr>
          <p:cNvPr id="6" name="Ovale 5"/>
          <p:cNvSpPr/>
          <p:nvPr/>
        </p:nvSpPr>
        <p:spPr>
          <a:xfrm>
            <a:off x="4660005" y="10303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b1</a:t>
            </a:r>
          </a:p>
        </p:txBody>
      </p:sp>
      <p:sp>
        <p:nvSpPr>
          <p:cNvPr id="7" name="Ovale 6"/>
          <p:cNvSpPr/>
          <p:nvPr/>
        </p:nvSpPr>
        <p:spPr>
          <a:xfrm>
            <a:off x="4638540" y="461707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b4</a:t>
            </a:r>
          </a:p>
        </p:txBody>
      </p:sp>
      <p:sp>
        <p:nvSpPr>
          <p:cNvPr id="8" name="Ovale 7"/>
          <p:cNvSpPr/>
          <p:nvPr/>
        </p:nvSpPr>
        <p:spPr>
          <a:xfrm>
            <a:off x="4660005" y="335709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b3</a:t>
            </a:r>
          </a:p>
        </p:txBody>
      </p:sp>
      <p:sp>
        <p:nvSpPr>
          <p:cNvPr id="9" name="Ovale 8"/>
          <p:cNvSpPr/>
          <p:nvPr/>
        </p:nvSpPr>
        <p:spPr>
          <a:xfrm>
            <a:off x="4660005" y="20971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b2</a:t>
            </a:r>
          </a:p>
        </p:txBody>
      </p:sp>
      <p:cxnSp>
        <p:nvCxnSpPr>
          <p:cNvPr id="10" name="Connettore 1 9"/>
          <p:cNvCxnSpPr>
            <a:stCxn id="2" idx="6"/>
            <a:endCxn id="6" idx="2"/>
          </p:cNvCxnSpPr>
          <p:nvPr/>
        </p:nvCxnSpPr>
        <p:spPr>
          <a:xfrm>
            <a:off x="2730321" y="1487510"/>
            <a:ext cx="192968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nettore 1 10"/>
          <p:cNvCxnSpPr>
            <a:stCxn id="5" idx="6"/>
            <a:endCxn id="9" idx="2"/>
          </p:cNvCxnSpPr>
          <p:nvPr/>
        </p:nvCxnSpPr>
        <p:spPr>
          <a:xfrm>
            <a:off x="2730321" y="2554310"/>
            <a:ext cx="19296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2730321" y="2678806"/>
            <a:ext cx="1929684" cy="101743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nettore 1 12"/>
          <p:cNvCxnSpPr/>
          <p:nvPr/>
        </p:nvCxnSpPr>
        <p:spPr>
          <a:xfrm>
            <a:off x="2708856" y="2731394"/>
            <a:ext cx="1951149" cy="2136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 flipV="1">
            <a:off x="2719589" y="2745883"/>
            <a:ext cx="1940416" cy="95035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nettore 1 14"/>
          <p:cNvCxnSpPr>
            <a:endCxn id="6" idx="3"/>
          </p:cNvCxnSpPr>
          <p:nvPr/>
        </p:nvCxnSpPr>
        <p:spPr>
          <a:xfrm flipV="1">
            <a:off x="2708856" y="1810799"/>
            <a:ext cx="2085060" cy="3057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1228275" y="4903025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(E,-)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5746613" y="1118178"/>
            <a:ext cx="75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(O,a4)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971853" y="13028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(E,b1)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7160654" y="63106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R=a4,b1,a1</a:t>
            </a:r>
          </a:p>
        </p:txBody>
      </p:sp>
    </p:spTree>
    <p:extLst>
      <p:ext uri="{BB962C8B-B14F-4D97-AF65-F5344CB8AC3E}">
        <p14:creationId xmlns:p14="http://schemas.microsoft.com/office/powerpoint/2010/main" val="4254299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3348507" y="95303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a1</a:t>
            </a:r>
          </a:p>
        </p:txBody>
      </p:sp>
      <p:sp>
        <p:nvSpPr>
          <p:cNvPr id="3" name="Ovale 2"/>
          <p:cNvSpPr/>
          <p:nvPr/>
        </p:nvSpPr>
        <p:spPr>
          <a:xfrm>
            <a:off x="3327042" y="453980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a4</a:t>
            </a:r>
          </a:p>
        </p:txBody>
      </p:sp>
      <p:sp>
        <p:nvSpPr>
          <p:cNvPr id="4" name="Ovale 3"/>
          <p:cNvSpPr/>
          <p:nvPr/>
        </p:nvSpPr>
        <p:spPr>
          <a:xfrm>
            <a:off x="3348507" y="32798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a3</a:t>
            </a:r>
          </a:p>
        </p:txBody>
      </p:sp>
      <p:sp>
        <p:nvSpPr>
          <p:cNvPr id="5" name="Ovale 4"/>
          <p:cNvSpPr/>
          <p:nvPr/>
        </p:nvSpPr>
        <p:spPr>
          <a:xfrm>
            <a:off x="3348507" y="201983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a2</a:t>
            </a:r>
          </a:p>
        </p:txBody>
      </p:sp>
      <p:sp>
        <p:nvSpPr>
          <p:cNvPr id="6" name="Ovale 5"/>
          <p:cNvSpPr/>
          <p:nvPr/>
        </p:nvSpPr>
        <p:spPr>
          <a:xfrm>
            <a:off x="6192591" y="95303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b1</a:t>
            </a:r>
          </a:p>
        </p:txBody>
      </p:sp>
      <p:sp>
        <p:nvSpPr>
          <p:cNvPr id="7" name="Ovale 6"/>
          <p:cNvSpPr/>
          <p:nvPr/>
        </p:nvSpPr>
        <p:spPr>
          <a:xfrm>
            <a:off x="6171126" y="453980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b4</a:t>
            </a:r>
          </a:p>
        </p:txBody>
      </p:sp>
      <p:sp>
        <p:nvSpPr>
          <p:cNvPr id="8" name="Ovale 7"/>
          <p:cNvSpPr/>
          <p:nvPr/>
        </p:nvSpPr>
        <p:spPr>
          <a:xfrm>
            <a:off x="6192591" y="32798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b3</a:t>
            </a:r>
          </a:p>
        </p:txBody>
      </p:sp>
      <p:sp>
        <p:nvSpPr>
          <p:cNvPr id="9" name="Ovale 8"/>
          <p:cNvSpPr/>
          <p:nvPr/>
        </p:nvSpPr>
        <p:spPr>
          <a:xfrm>
            <a:off x="6192591" y="201983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b2</a:t>
            </a:r>
          </a:p>
        </p:txBody>
      </p:sp>
      <p:cxnSp>
        <p:nvCxnSpPr>
          <p:cNvPr id="17" name="Connettore 2 16"/>
          <p:cNvCxnSpPr>
            <a:stCxn id="2" idx="6"/>
            <a:endCxn id="6" idx="2"/>
          </p:cNvCxnSpPr>
          <p:nvPr/>
        </p:nvCxnSpPr>
        <p:spPr>
          <a:xfrm>
            <a:off x="4262907" y="1410237"/>
            <a:ext cx="1929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endCxn id="6" idx="3"/>
          </p:cNvCxnSpPr>
          <p:nvPr/>
        </p:nvCxnSpPr>
        <p:spPr>
          <a:xfrm flipV="1">
            <a:off x="4241442" y="1733526"/>
            <a:ext cx="2085060" cy="3057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>
            <a:stCxn id="5" idx="6"/>
            <a:endCxn id="9" idx="2"/>
          </p:cNvCxnSpPr>
          <p:nvPr/>
        </p:nvCxnSpPr>
        <p:spPr>
          <a:xfrm>
            <a:off x="4262907" y="2477037"/>
            <a:ext cx="1929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/>
          <p:nvPr/>
        </p:nvCxnSpPr>
        <p:spPr>
          <a:xfrm>
            <a:off x="4252175" y="2654121"/>
            <a:ext cx="1940416" cy="861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5" idx="5"/>
          </p:cNvCxnSpPr>
          <p:nvPr/>
        </p:nvCxnSpPr>
        <p:spPr>
          <a:xfrm>
            <a:off x="4128996" y="2800326"/>
            <a:ext cx="2042130" cy="1990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4" idx="6"/>
          </p:cNvCxnSpPr>
          <p:nvPr/>
        </p:nvCxnSpPr>
        <p:spPr>
          <a:xfrm flipV="1">
            <a:off x="4262907" y="2800326"/>
            <a:ext cx="1929684" cy="93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e 27"/>
          <p:cNvSpPr/>
          <p:nvPr/>
        </p:nvSpPr>
        <p:spPr>
          <a:xfrm>
            <a:off x="1223493" y="293423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</a:t>
            </a:r>
          </a:p>
        </p:txBody>
      </p:sp>
      <p:sp>
        <p:nvSpPr>
          <p:cNvPr id="43" name="Ovale 42"/>
          <p:cNvSpPr/>
          <p:nvPr/>
        </p:nvSpPr>
        <p:spPr>
          <a:xfrm>
            <a:off x="8579475" y="281147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</a:t>
            </a:r>
          </a:p>
        </p:txBody>
      </p:sp>
      <p:cxnSp>
        <p:nvCxnSpPr>
          <p:cNvPr id="45" name="Connettore 2 44"/>
          <p:cNvCxnSpPr/>
          <p:nvPr/>
        </p:nvCxnSpPr>
        <p:spPr>
          <a:xfrm flipV="1">
            <a:off x="2023373" y="1593175"/>
            <a:ext cx="1365990" cy="1458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/>
          <p:cNvCxnSpPr>
            <a:stCxn id="28" idx="6"/>
            <a:endCxn id="5" idx="3"/>
          </p:cNvCxnSpPr>
          <p:nvPr/>
        </p:nvCxnSpPr>
        <p:spPr>
          <a:xfrm flipV="1">
            <a:off x="2137893" y="2800326"/>
            <a:ext cx="1344525" cy="591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>
            <a:endCxn id="4" idx="2"/>
          </p:cNvCxnSpPr>
          <p:nvPr/>
        </p:nvCxnSpPr>
        <p:spPr>
          <a:xfrm>
            <a:off x="2137893" y="3618963"/>
            <a:ext cx="1210614" cy="118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/>
          <p:cNvCxnSpPr>
            <a:stCxn id="28" idx="5"/>
          </p:cNvCxnSpPr>
          <p:nvPr/>
        </p:nvCxnSpPr>
        <p:spPr>
          <a:xfrm>
            <a:off x="2003982" y="3714726"/>
            <a:ext cx="1323060" cy="10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/>
          <p:cNvCxnSpPr>
            <a:endCxn id="43" idx="1"/>
          </p:cNvCxnSpPr>
          <p:nvPr/>
        </p:nvCxnSpPr>
        <p:spPr>
          <a:xfrm>
            <a:off x="7106991" y="1609859"/>
            <a:ext cx="1606395" cy="133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/>
          <p:cNvCxnSpPr/>
          <p:nvPr/>
        </p:nvCxnSpPr>
        <p:spPr>
          <a:xfrm>
            <a:off x="7128456" y="2654121"/>
            <a:ext cx="1451019" cy="41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/>
          <p:cNvCxnSpPr>
            <a:stCxn id="8" idx="6"/>
            <a:endCxn id="43" idx="2"/>
          </p:cNvCxnSpPr>
          <p:nvPr/>
        </p:nvCxnSpPr>
        <p:spPr>
          <a:xfrm flipV="1">
            <a:off x="7106991" y="3268673"/>
            <a:ext cx="1472484" cy="468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/>
          <p:cNvCxnSpPr>
            <a:stCxn id="7" idx="6"/>
            <a:endCxn id="43" idx="3"/>
          </p:cNvCxnSpPr>
          <p:nvPr/>
        </p:nvCxnSpPr>
        <p:spPr>
          <a:xfrm flipV="1">
            <a:off x="7085526" y="3591962"/>
            <a:ext cx="1627860" cy="140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sellaDiTesto 60"/>
          <p:cNvSpPr txBox="1"/>
          <p:nvPr/>
        </p:nvSpPr>
        <p:spPr>
          <a:xfrm>
            <a:off x="2568018" y="20888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62" name="CasellaDiTesto 61"/>
          <p:cNvSpPr txBox="1"/>
          <p:nvPr/>
        </p:nvSpPr>
        <p:spPr>
          <a:xfrm>
            <a:off x="2581624" y="29226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63" name="CasellaDiTesto 62"/>
          <p:cNvSpPr txBox="1"/>
          <p:nvPr/>
        </p:nvSpPr>
        <p:spPr>
          <a:xfrm>
            <a:off x="2555525" y="4109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64" name="CasellaDiTesto 63"/>
          <p:cNvSpPr txBox="1"/>
          <p:nvPr/>
        </p:nvSpPr>
        <p:spPr>
          <a:xfrm>
            <a:off x="2853224" y="3624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65" name="CasellaDiTesto 64"/>
          <p:cNvSpPr txBox="1"/>
          <p:nvPr/>
        </p:nvSpPr>
        <p:spPr>
          <a:xfrm>
            <a:off x="4418421" y="41481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66" name="CasellaDiTesto 65"/>
          <p:cNvSpPr txBox="1"/>
          <p:nvPr/>
        </p:nvSpPr>
        <p:spPr>
          <a:xfrm>
            <a:off x="5630039" y="4200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67" name="CasellaDiTesto 66"/>
          <p:cNvSpPr txBox="1"/>
          <p:nvPr/>
        </p:nvSpPr>
        <p:spPr>
          <a:xfrm>
            <a:off x="5689310" y="32067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68" name="CasellaDiTesto 67"/>
          <p:cNvSpPr txBox="1"/>
          <p:nvPr/>
        </p:nvSpPr>
        <p:spPr>
          <a:xfrm>
            <a:off x="5700284" y="2777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69" name="CasellaDiTesto 68"/>
          <p:cNvSpPr txBox="1"/>
          <p:nvPr/>
        </p:nvSpPr>
        <p:spPr>
          <a:xfrm>
            <a:off x="5884706" y="19251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70" name="CasellaDiTesto 69"/>
          <p:cNvSpPr txBox="1"/>
          <p:nvPr/>
        </p:nvSpPr>
        <p:spPr>
          <a:xfrm>
            <a:off x="4899767" y="2269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71" name="CasellaDiTesto 70"/>
          <p:cNvSpPr txBox="1"/>
          <p:nvPr/>
        </p:nvSpPr>
        <p:spPr>
          <a:xfrm>
            <a:off x="7590547" y="19251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72" name="CasellaDiTesto 71"/>
          <p:cNvSpPr txBox="1"/>
          <p:nvPr/>
        </p:nvSpPr>
        <p:spPr>
          <a:xfrm>
            <a:off x="7615705" y="2630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73" name="CasellaDiTesto 72"/>
          <p:cNvSpPr txBox="1"/>
          <p:nvPr/>
        </p:nvSpPr>
        <p:spPr>
          <a:xfrm>
            <a:off x="7541547" y="33453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74" name="CasellaDiTesto 73"/>
          <p:cNvSpPr txBox="1"/>
          <p:nvPr/>
        </p:nvSpPr>
        <p:spPr>
          <a:xfrm>
            <a:off x="7670925" y="41481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40" name="CasellaDiTesto 39"/>
          <p:cNvSpPr txBox="1"/>
          <p:nvPr/>
        </p:nvSpPr>
        <p:spPr>
          <a:xfrm>
            <a:off x="5114496" y="12152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65775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1815921" y="10303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a1</a:t>
            </a:r>
          </a:p>
        </p:txBody>
      </p:sp>
      <p:sp>
        <p:nvSpPr>
          <p:cNvPr id="3" name="Ovale 2"/>
          <p:cNvSpPr/>
          <p:nvPr/>
        </p:nvSpPr>
        <p:spPr>
          <a:xfrm>
            <a:off x="1794456" y="461707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a4</a:t>
            </a:r>
          </a:p>
        </p:txBody>
      </p:sp>
      <p:sp>
        <p:nvSpPr>
          <p:cNvPr id="4" name="Ovale 3"/>
          <p:cNvSpPr/>
          <p:nvPr/>
        </p:nvSpPr>
        <p:spPr>
          <a:xfrm>
            <a:off x="1815921" y="335709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a3</a:t>
            </a:r>
          </a:p>
        </p:txBody>
      </p:sp>
      <p:sp>
        <p:nvSpPr>
          <p:cNvPr id="5" name="Ovale 4"/>
          <p:cNvSpPr/>
          <p:nvPr/>
        </p:nvSpPr>
        <p:spPr>
          <a:xfrm>
            <a:off x="1815921" y="20971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a2</a:t>
            </a:r>
          </a:p>
        </p:txBody>
      </p:sp>
      <p:sp>
        <p:nvSpPr>
          <p:cNvPr id="6" name="Ovale 5"/>
          <p:cNvSpPr/>
          <p:nvPr/>
        </p:nvSpPr>
        <p:spPr>
          <a:xfrm>
            <a:off x="4660005" y="10303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b1</a:t>
            </a:r>
          </a:p>
        </p:txBody>
      </p:sp>
      <p:sp>
        <p:nvSpPr>
          <p:cNvPr id="7" name="Ovale 6"/>
          <p:cNvSpPr/>
          <p:nvPr/>
        </p:nvSpPr>
        <p:spPr>
          <a:xfrm>
            <a:off x="4638540" y="461707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b4</a:t>
            </a:r>
          </a:p>
        </p:txBody>
      </p:sp>
      <p:sp>
        <p:nvSpPr>
          <p:cNvPr id="8" name="Ovale 7"/>
          <p:cNvSpPr/>
          <p:nvPr/>
        </p:nvSpPr>
        <p:spPr>
          <a:xfrm>
            <a:off x="4660005" y="335709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b3</a:t>
            </a:r>
          </a:p>
        </p:txBody>
      </p:sp>
      <p:sp>
        <p:nvSpPr>
          <p:cNvPr id="9" name="Ovale 8"/>
          <p:cNvSpPr/>
          <p:nvPr/>
        </p:nvSpPr>
        <p:spPr>
          <a:xfrm>
            <a:off x="4660005" y="20971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b2</a:t>
            </a:r>
          </a:p>
        </p:txBody>
      </p:sp>
      <p:cxnSp>
        <p:nvCxnSpPr>
          <p:cNvPr id="10" name="Connettore 1 9"/>
          <p:cNvCxnSpPr>
            <a:stCxn id="2" idx="6"/>
            <a:endCxn id="6" idx="2"/>
          </p:cNvCxnSpPr>
          <p:nvPr/>
        </p:nvCxnSpPr>
        <p:spPr>
          <a:xfrm>
            <a:off x="2730321" y="1487510"/>
            <a:ext cx="19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>
            <a:stCxn id="5" idx="6"/>
            <a:endCxn id="9" idx="2"/>
          </p:cNvCxnSpPr>
          <p:nvPr/>
        </p:nvCxnSpPr>
        <p:spPr>
          <a:xfrm>
            <a:off x="2730321" y="2554310"/>
            <a:ext cx="19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2730321" y="2678806"/>
            <a:ext cx="1929684" cy="1017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1 12"/>
          <p:cNvCxnSpPr/>
          <p:nvPr/>
        </p:nvCxnSpPr>
        <p:spPr>
          <a:xfrm>
            <a:off x="2708856" y="2731394"/>
            <a:ext cx="1951149" cy="2136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 flipV="1">
            <a:off x="2719589" y="2745883"/>
            <a:ext cx="1940416" cy="950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>
            <a:endCxn id="6" idx="3"/>
          </p:cNvCxnSpPr>
          <p:nvPr/>
        </p:nvCxnSpPr>
        <p:spPr>
          <a:xfrm flipV="1">
            <a:off x="2708856" y="1810799"/>
            <a:ext cx="2085060" cy="3057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1 16"/>
          <p:cNvCxnSpPr>
            <a:stCxn id="2" idx="6"/>
          </p:cNvCxnSpPr>
          <p:nvPr/>
        </p:nvCxnSpPr>
        <p:spPr>
          <a:xfrm>
            <a:off x="2730321" y="1487510"/>
            <a:ext cx="2063595" cy="933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>
            <a:stCxn id="2" idx="6"/>
            <a:endCxn id="8" idx="1"/>
          </p:cNvCxnSpPr>
          <p:nvPr/>
        </p:nvCxnSpPr>
        <p:spPr>
          <a:xfrm>
            <a:off x="2730321" y="1487510"/>
            <a:ext cx="2063595" cy="2003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20"/>
          <p:cNvCxnSpPr>
            <a:stCxn id="2" idx="6"/>
            <a:endCxn id="7" idx="1"/>
          </p:cNvCxnSpPr>
          <p:nvPr/>
        </p:nvCxnSpPr>
        <p:spPr>
          <a:xfrm>
            <a:off x="2730321" y="1487510"/>
            <a:ext cx="2042130" cy="3263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 flipV="1">
            <a:off x="2730321" y="1687132"/>
            <a:ext cx="1929684" cy="73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1 24"/>
          <p:cNvCxnSpPr>
            <a:endCxn id="6" idx="3"/>
          </p:cNvCxnSpPr>
          <p:nvPr/>
        </p:nvCxnSpPr>
        <p:spPr>
          <a:xfrm flipV="1">
            <a:off x="2708856" y="1810799"/>
            <a:ext cx="2085060" cy="1885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>
            <a:stCxn id="4" idx="6"/>
            <a:endCxn id="8" idx="2"/>
          </p:cNvCxnSpPr>
          <p:nvPr/>
        </p:nvCxnSpPr>
        <p:spPr>
          <a:xfrm>
            <a:off x="2730321" y="3814293"/>
            <a:ext cx="19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1 28"/>
          <p:cNvCxnSpPr>
            <a:stCxn id="4" idx="6"/>
          </p:cNvCxnSpPr>
          <p:nvPr/>
        </p:nvCxnSpPr>
        <p:spPr>
          <a:xfrm>
            <a:off x="2730321" y="3814293"/>
            <a:ext cx="1929684" cy="1053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1 30"/>
          <p:cNvCxnSpPr>
            <a:stCxn id="3" idx="6"/>
            <a:endCxn id="9" idx="3"/>
          </p:cNvCxnSpPr>
          <p:nvPr/>
        </p:nvCxnSpPr>
        <p:spPr>
          <a:xfrm flipV="1">
            <a:off x="2708856" y="2877599"/>
            <a:ext cx="2085060" cy="2196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1 32"/>
          <p:cNvCxnSpPr/>
          <p:nvPr/>
        </p:nvCxnSpPr>
        <p:spPr>
          <a:xfrm flipV="1">
            <a:off x="2708856" y="4018208"/>
            <a:ext cx="1951149" cy="1275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/>
          <p:nvPr/>
        </p:nvCxnSpPr>
        <p:spPr>
          <a:xfrm flipV="1">
            <a:off x="2730321" y="5254580"/>
            <a:ext cx="1929684" cy="38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el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829729"/>
              </p:ext>
            </p:extLst>
          </p:nvPr>
        </p:nvGraphicFramePr>
        <p:xfrm>
          <a:off x="6838683" y="965554"/>
          <a:ext cx="3631840" cy="1977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52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26">
                <a:tc>
                  <a:txBody>
                    <a:bodyPr/>
                    <a:lstStyle/>
                    <a:p>
                      <a:r>
                        <a:rPr lang="it-IT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526">
                <a:tc>
                  <a:txBody>
                    <a:bodyPr/>
                    <a:lstStyle/>
                    <a:p>
                      <a:r>
                        <a:rPr lang="it-IT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526">
                <a:tc>
                  <a:txBody>
                    <a:bodyPr/>
                    <a:lstStyle/>
                    <a:p>
                      <a:r>
                        <a:rPr lang="it-IT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526">
                <a:tc>
                  <a:txBody>
                    <a:bodyPr/>
                    <a:lstStyle/>
                    <a:p>
                      <a:r>
                        <a:rPr lang="it-IT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CasellaDiTesto 15"/>
          <p:cNvSpPr txBox="1"/>
          <p:nvPr/>
        </p:nvSpPr>
        <p:spPr>
          <a:xfrm>
            <a:off x="6019838" y="3119248"/>
            <a:ext cx="61721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assegnamenti</a:t>
            </a:r>
            <a:r>
              <a:rPr lang="en-US" dirty="0"/>
              <a:t> </a:t>
            </a:r>
            <a:r>
              <a:rPr lang="en-US" dirty="0" err="1"/>
              <a:t>possibili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accoppiato</a:t>
            </a:r>
            <a:r>
              <a:rPr lang="en-US" dirty="0"/>
              <a:t> con 4 </a:t>
            </a:r>
            <a:r>
              <a:rPr lang="en-US" dirty="0" err="1"/>
              <a:t>diversi</a:t>
            </a:r>
            <a:r>
              <a:rPr lang="en-US" dirty="0"/>
              <a:t> </a:t>
            </a:r>
            <a:r>
              <a:rPr lang="en-US" dirty="0" err="1"/>
              <a:t>possibili</a:t>
            </a:r>
            <a:r>
              <a:rPr lang="en-US" dirty="0"/>
              <a:t> </a:t>
            </a:r>
            <a:r>
              <a:rPr lang="en-US" dirty="0" err="1"/>
              <a:t>elementi</a:t>
            </a:r>
            <a:endParaRPr lang="en-US" dirty="0"/>
          </a:p>
          <a:p>
            <a:r>
              <a:rPr lang="en-US" dirty="0"/>
              <a:t>del secondo </a:t>
            </a:r>
            <a:r>
              <a:rPr lang="en-US" dirty="0" err="1"/>
              <a:t>insieme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accoppiato</a:t>
            </a:r>
            <a:r>
              <a:rPr lang="en-US" dirty="0"/>
              <a:t> con 3 </a:t>
            </a:r>
            <a:r>
              <a:rPr lang="en-US" dirty="0" err="1"/>
              <a:t>diversi</a:t>
            </a:r>
            <a:r>
              <a:rPr lang="en-US" dirty="0"/>
              <a:t> </a:t>
            </a:r>
            <a:r>
              <a:rPr lang="en-US" dirty="0" err="1"/>
              <a:t>possibili</a:t>
            </a:r>
            <a:r>
              <a:rPr lang="en-US" dirty="0"/>
              <a:t> </a:t>
            </a:r>
            <a:r>
              <a:rPr lang="en-US" dirty="0" err="1"/>
              <a:t>elementi</a:t>
            </a:r>
            <a:endParaRPr lang="en-US" dirty="0"/>
          </a:p>
          <a:p>
            <a:r>
              <a:rPr lang="en-US" dirty="0"/>
              <a:t>del secondo </a:t>
            </a:r>
            <a:r>
              <a:rPr lang="en-US" dirty="0" err="1"/>
              <a:t>insieme</a:t>
            </a:r>
            <a:r>
              <a:rPr lang="en-US" dirty="0"/>
              <a:t> (</a:t>
            </a:r>
            <a:r>
              <a:rPr lang="en-US" dirty="0" err="1"/>
              <a:t>tutti</a:t>
            </a:r>
            <a:r>
              <a:rPr lang="en-US" dirty="0"/>
              <a:t> </a:t>
            </a:r>
            <a:r>
              <a:rPr lang="en-US" dirty="0" err="1"/>
              <a:t>tranne</a:t>
            </a:r>
            <a:r>
              <a:rPr lang="en-US" dirty="0"/>
              <a:t> </a:t>
            </a:r>
            <a:r>
              <a:rPr lang="en-US" dirty="0" err="1"/>
              <a:t>quello</a:t>
            </a:r>
            <a:r>
              <a:rPr lang="en-US" dirty="0"/>
              <a:t> </a:t>
            </a:r>
            <a:r>
              <a:rPr lang="en-US" dirty="0" err="1"/>
              <a:t>accoppiato</a:t>
            </a:r>
            <a:r>
              <a:rPr lang="en-US" dirty="0"/>
              <a:t> con a1)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a3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accoppiato</a:t>
            </a:r>
            <a:r>
              <a:rPr lang="en-US" dirty="0"/>
              <a:t> con 2 </a:t>
            </a:r>
            <a:r>
              <a:rPr lang="en-US" dirty="0" err="1"/>
              <a:t>diversi</a:t>
            </a:r>
            <a:r>
              <a:rPr lang="en-US" dirty="0"/>
              <a:t> </a:t>
            </a:r>
            <a:r>
              <a:rPr lang="en-US" dirty="0" err="1"/>
              <a:t>possibili</a:t>
            </a:r>
            <a:r>
              <a:rPr lang="en-US" dirty="0"/>
              <a:t> </a:t>
            </a:r>
            <a:r>
              <a:rPr lang="en-US" dirty="0" err="1"/>
              <a:t>elementi</a:t>
            </a:r>
            <a:endParaRPr lang="en-US" dirty="0"/>
          </a:p>
          <a:p>
            <a:r>
              <a:rPr lang="en-US" dirty="0"/>
              <a:t>del secondo </a:t>
            </a:r>
            <a:r>
              <a:rPr lang="en-US" dirty="0" err="1"/>
              <a:t>insieme</a:t>
            </a:r>
            <a:r>
              <a:rPr lang="en-US" dirty="0"/>
              <a:t> (</a:t>
            </a:r>
            <a:r>
              <a:rPr lang="en-US" dirty="0" err="1"/>
              <a:t>tutti</a:t>
            </a:r>
            <a:r>
              <a:rPr lang="en-US" dirty="0"/>
              <a:t> </a:t>
            </a:r>
            <a:r>
              <a:rPr lang="en-US" dirty="0" err="1"/>
              <a:t>tranne</a:t>
            </a:r>
            <a:r>
              <a:rPr lang="en-US" dirty="0"/>
              <a:t> </a:t>
            </a:r>
            <a:r>
              <a:rPr lang="en-US" dirty="0" err="1"/>
              <a:t>quelli</a:t>
            </a:r>
            <a:r>
              <a:rPr lang="en-US" dirty="0"/>
              <a:t> </a:t>
            </a:r>
            <a:r>
              <a:rPr lang="en-US" dirty="0" err="1"/>
              <a:t>accoppiati</a:t>
            </a:r>
            <a:r>
              <a:rPr lang="en-US" dirty="0"/>
              <a:t> con a1 e a2)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r>
              <a:rPr lang="en-US" dirty="0"/>
              <a:t>In </a:t>
            </a:r>
            <a:r>
              <a:rPr lang="en-US" dirty="0" err="1"/>
              <a:t>tutto</a:t>
            </a:r>
            <a:r>
              <a:rPr lang="en-US" dirty="0"/>
              <a:t> 4!=4*3*2*1=24 </a:t>
            </a:r>
            <a:r>
              <a:rPr lang="en-US" dirty="0" err="1"/>
              <a:t>diversi</a:t>
            </a:r>
            <a:r>
              <a:rPr lang="en-US" dirty="0"/>
              <a:t> </a:t>
            </a:r>
            <a:r>
              <a:rPr lang="en-US" dirty="0" err="1"/>
              <a:t>assegnamenti</a:t>
            </a:r>
            <a:r>
              <a:rPr lang="en-US" dirty="0"/>
              <a:t> (o, </a:t>
            </a:r>
            <a:r>
              <a:rPr lang="en-US" dirty="0" err="1"/>
              <a:t>equivalentemente</a:t>
            </a:r>
            <a:r>
              <a:rPr lang="en-US" dirty="0"/>
              <a:t>, matching di </a:t>
            </a:r>
            <a:r>
              <a:rPr lang="en-US" dirty="0" err="1"/>
              <a:t>cardinalità</a:t>
            </a:r>
            <a:r>
              <a:rPr lang="en-US" dirty="0"/>
              <a:t> </a:t>
            </a:r>
            <a:r>
              <a:rPr lang="en-US" dirty="0" err="1"/>
              <a:t>pari</a:t>
            </a:r>
            <a:r>
              <a:rPr lang="en-US" dirty="0"/>
              <a:t> a 4)</a:t>
            </a:r>
          </a:p>
          <a:p>
            <a:endParaRPr lang="en-US" dirty="0"/>
          </a:p>
          <a:p>
            <a:r>
              <a:rPr lang="en-US" dirty="0"/>
              <a:t>Con due </a:t>
            </a:r>
            <a:r>
              <a:rPr lang="en-US" dirty="0" err="1"/>
              <a:t>insiemi</a:t>
            </a:r>
            <a:r>
              <a:rPr lang="en-US" dirty="0"/>
              <a:t> di </a:t>
            </a:r>
            <a:r>
              <a:rPr lang="en-US" dirty="0" err="1"/>
              <a:t>cardinalità</a:t>
            </a:r>
            <a:r>
              <a:rPr lang="en-US" dirty="0"/>
              <a:t> n, ci </a:t>
            </a:r>
            <a:r>
              <a:rPr lang="en-US" dirty="0" err="1"/>
              <a:t>sono</a:t>
            </a:r>
            <a:r>
              <a:rPr lang="en-US" dirty="0"/>
              <a:t> n! </a:t>
            </a:r>
            <a:r>
              <a:rPr lang="en-US" dirty="0" err="1"/>
              <a:t>assegnamenti</a:t>
            </a:r>
            <a:r>
              <a:rPr lang="en-US" dirty="0"/>
              <a:t> </a:t>
            </a:r>
            <a:r>
              <a:rPr lang="en-US" dirty="0" err="1"/>
              <a:t>possibili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471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29661"/>
              </p:ext>
            </p:extLst>
          </p:nvPr>
        </p:nvGraphicFramePr>
        <p:xfrm>
          <a:off x="1004554" y="1068585"/>
          <a:ext cx="3631840" cy="2373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52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26">
                <a:tc>
                  <a:txBody>
                    <a:bodyPr/>
                    <a:lstStyle/>
                    <a:p>
                      <a:r>
                        <a:rPr lang="it-IT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526">
                <a:tc>
                  <a:txBody>
                    <a:bodyPr/>
                    <a:lstStyle/>
                    <a:p>
                      <a:r>
                        <a:rPr lang="it-IT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526">
                <a:tc>
                  <a:txBody>
                    <a:bodyPr/>
                    <a:lstStyle/>
                    <a:p>
                      <a:r>
                        <a:rPr lang="it-IT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526">
                <a:tc>
                  <a:txBody>
                    <a:bodyPr/>
                    <a:lstStyle/>
                    <a:p>
                      <a:r>
                        <a:rPr lang="it-IT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526">
                <a:tc>
                  <a:txBody>
                    <a:bodyPr/>
                    <a:lstStyle/>
                    <a:p>
                      <a:r>
                        <a:rPr lang="it-IT" dirty="0" err="1">
                          <a:solidFill>
                            <a:srgbClr val="C00000"/>
                          </a:solidFill>
                        </a:rPr>
                        <a:t>MIN</a:t>
                      </a:r>
                      <a:endParaRPr lang="it-IT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CasellaDiTesto 2"/>
          <p:cNvSpPr txBox="1"/>
          <p:nvPr/>
        </p:nvSpPr>
        <p:spPr>
          <a:xfrm>
            <a:off x="309093" y="2255163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T0=</a:t>
            </a:r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91827"/>
              </p:ext>
            </p:extLst>
          </p:nvPr>
        </p:nvGraphicFramePr>
        <p:xfrm>
          <a:off x="6542469" y="1068585"/>
          <a:ext cx="3631842" cy="1977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5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53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552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>
                          <a:solidFill>
                            <a:srgbClr val="C00000"/>
                          </a:solidFill>
                        </a:rPr>
                        <a:t>MIN</a:t>
                      </a:r>
                      <a:endParaRPr lang="it-IT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26">
                <a:tc>
                  <a:txBody>
                    <a:bodyPr/>
                    <a:lstStyle/>
                    <a:p>
                      <a:r>
                        <a:rPr lang="it-IT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526">
                <a:tc>
                  <a:txBody>
                    <a:bodyPr/>
                    <a:lstStyle/>
                    <a:p>
                      <a:r>
                        <a:rPr lang="it-IT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526">
                <a:tc>
                  <a:txBody>
                    <a:bodyPr/>
                    <a:lstStyle/>
                    <a:p>
                      <a:r>
                        <a:rPr lang="it-IT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526">
                <a:tc>
                  <a:txBody>
                    <a:bodyPr/>
                    <a:lstStyle/>
                    <a:p>
                      <a:r>
                        <a:rPr lang="it-IT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asellaDiTesto 4"/>
          <p:cNvSpPr txBox="1"/>
          <p:nvPr/>
        </p:nvSpPr>
        <p:spPr>
          <a:xfrm>
            <a:off x="1803042" y="405684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D0=8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7828208" y="392805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D1=0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5872766" y="209925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T1=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1803042" y="5692462"/>
            <a:ext cx="2406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Lower </a:t>
            </a:r>
            <a:r>
              <a:rPr lang="it-IT" dirty="0" err="1"/>
              <a:t>bound</a:t>
            </a:r>
            <a:r>
              <a:rPr lang="it-IT" dirty="0"/>
              <a:t>=D0+D1=8</a:t>
            </a:r>
          </a:p>
        </p:txBody>
      </p:sp>
    </p:spTree>
    <p:extLst>
      <p:ext uri="{BB962C8B-B14F-4D97-AF65-F5344CB8AC3E}">
        <p14:creationId xmlns:p14="http://schemas.microsoft.com/office/powerpoint/2010/main" val="3263512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981676"/>
              </p:ext>
            </p:extLst>
          </p:nvPr>
        </p:nvGraphicFramePr>
        <p:xfrm>
          <a:off x="1339404" y="1236010"/>
          <a:ext cx="3631840" cy="1977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52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26">
                <a:tc>
                  <a:txBody>
                    <a:bodyPr/>
                    <a:lstStyle/>
                    <a:p>
                      <a:r>
                        <a:rPr lang="it-IT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526">
                <a:tc>
                  <a:txBody>
                    <a:bodyPr/>
                    <a:lstStyle/>
                    <a:p>
                      <a:r>
                        <a:rPr lang="it-IT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526">
                <a:tc>
                  <a:txBody>
                    <a:bodyPr/>
                    <a:lstStyle/>
                    <a:p>
                      <a:r>
                        <a:rPr lang="it-IT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526">
                <a:tc>
                  <a:txBody>
                    <a:bodyPr/>
                    <a:lstStyle/>
                    <a:p>
                      <a:r>
                        <a:rPr lang="it-IT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CasellaDiTesto 3"/>
          <p:cNvSpPr txBox="1"/>
          <p:nvPr/>
        </p:nvSpPr>
        <p:spPr>
          <a:xfrm>
            <a:off x="618185" y="2040159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T2=</a:t>
            </a:r>
          </a:p>
        </p:txBody>
      </p:sp>
      <p:sp>
        <p:nvSpPr>
          <p:cNvPr id="5" name="Ovale 4"/>
          <p:cNvSpPr/>
          <p:nvPr/>
        </p:nvSpPr>
        <p:spPr>
          <a:xfrm>
            <a:off x="6722772" y="7788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a1</a:t>
            </a:r>
          </a:p>
        </p:txBody>
      </p:sp>
      <p:sp>
        <p:nvSpPr>
          <p:cNvPr id="6" name="Ovale 5"/>
          <p:cNvSpPr/>
          <p:nvPr/>
        </p:nvSpPr>
        <p:spPr>
          <a:xfrm>
            <a:off x="6701307" y="436557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a4</a:t>
            </a:r>
          </a:p>
        </p:txBody>
      </p:sp>
      <p:sp>
        <p:nvSpPr>
          <p:cNvPr id="7" name="Ovale 6"/>
          <p:cNvSpPr/>
          <p:nvPr/>
        </p:nvSpPr>
        <p:spPr>
          <a:xfrm>
            <a:off x="6722772" y="310559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a3</a:t>
            </a:r>
          </a:p>
        </p:txBody>
      </p:sp>
      <p:sp>
        <p:nvSpPr>
          <p:cNvPr id="8" name="Ovale 7"/>
          <p:cNvSpPr/>
          <p:nvPr/>
        </p:nvSpPr>
        <p:spPr>
          <a:xfrm>
            <a:off x="6722772" y="18456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a2</a:t>
            </a:r>
          </a:p>
        </p:txBody>
      </p:sp>
      <p:sp>
        <p:nvSpPr>
          <p:cNvPr id="9" name="Ovale 8"/>
          <p:cNvSpPr/>
          <p:nvPr/>
        </p:nvSpPr>
        <p:spPr>
          <a:xfrm>
            <a:off x="9566856" y="7788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b1</a:t>
            </a:r>
          </a:p>
        </p:txBody>
      </p:sp>
      <p:sp>
        <p:nvSpPr>
          <p:cNvPr id="10" name="Ovale 9"/>
          <p:cNvSpPr/>
          <p:nvPr/>
        </p:nvSpPr>
        <p:spPr>
          <a:xfrm>
            <a:off x="9545391" y="436557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b4</a:t>
            </a:r>
          </a:p>
        </p:txBody>
      </p:sp>
      <p:sp>
        <p:nvSpPr>
          <p:cNvPr id="11" name="Ovale 10"/>
          <p:cNvSpPr/>
          <p:nvPr/>
        </p:nvSpPr>
        <p:spPr>
          <a:xfrm>
            <a:off x="9566856" y="310559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b3</a:t>
            </a:r>
          </a:p>
        </p:txBody>
      </p:sp>
      <p:sp>
        <p:nvSpPr>
          <p:cNvPr id="12" name="Ovale 11"/>
          <p:cNvSpPr/>
          <p:nvPr/>
        </p:nvSpPr>
        <p:spPr>
          <a:xfrm>
            <a:off x="9566856" y="18456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b2</a:t>
            </a:r>
          </a:p>
        </p:txBody>
      </p:sp>
      <p:cxnSp>
        <p:nvCxnSpPr>
          <p:cNvPr id="13" name="Connettore 1 12"/>
          <p:cNvCxnSpPr>
            <a:stCxn id="5" idx="6"/>
            <a:endCxn id="9" idx="2"/>
          </p:cNvCxnSpPr>
          <p:nvPr/>
        </p:nvCxnSpPr>
        <p:spPr>
          <a:xfrm>
            <a:off x="7637172" y="1236010"/>
            <a:ext cx="19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>
            <a:stCxn id="8" idx="6"/>
            <a:endCxn id="12" idx="2"/>
          </p:cNvCxnSpPr>
          <p:nvPr/>
        </p:nvCxnSpPr>
        <p:spPr>
          <a:xfrm>
            <a:off x="7637172" y="2302810"/>
            <a:ext cx="192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/>
          <p:nvPr/>
        </p:nvCxnSpPr>
        <p:spPr>
          <a:xfrm>
            <a:off x="7637172" y="2427306"/>
            <a:ext cx="1929684" cy="1017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>
            <a:off x="7615707" y="2479894"/>
            <a:ext cx="1951149" cy="2136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1 16"/>
          <p:cNvCxnSpPr/>
          <p:nvPr/>
        </p:nvCxnSpPr>
        <p:spPr>
          <a:xfrm flipV="1">
            <a:off x="7626440" y="2494383"/>
            <a:ext cx="1940416" cy="950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>
            <a:endCxn id="9" idx="3"/>
          </p:cNvCxnSpPr>
          <p:nvPr/>
        </p:nvCxnSpPr>
        <p:spPr>
          <a:xfrm flipV="1">
            <a:off x="7615707" y="1559299"/>
            <a:ext cx="2085060" cy="3057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202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1683</Words>
  <Application>Microsoft Macintosh PowerPoint</Application>
  <PresentationFormat>Widescreen</PresentationFormat>
  <Paragraphs>930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Desiree</dc:creator>
  <cp:lastModifiedBy>Francesco DE PATRE</cp:lastModifiedBy>
  <cp:revision>32</cp:revision>
  <dcterms:created xsi:type="dcterms:W3CDTF">2020-03-31T13:01:23Z</dcterms:created>
  <dcterms:modified xsi:type="dcterms:W3CDTF">2023-04-26T08:19:14Z</dcterms:modified>
</cp:coreProperties>
</file>