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32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97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5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7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96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5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39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79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5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85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4310-7640-4D62-8237-CC969D310129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AC3E-E08E-4F74-8792-163EBB8B68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9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717964" y="757382"/>
            <a:ext cx="3103417" cy="40917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2650836" y="1874982"/>
            <a:ext cx="1076036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770909" y="1265382"/>
            <a:ext cx="3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T’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638800" y="2974109"/>
                <a:ext cx="2159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4109"/>
                <a:ext cx="2159950" cy="276999"/>
              </a:xfrm>
              <a:prstGeom prst="rect">
                <a:avLst/>
              </a:prstGeom>
              <a:blipFill>
                <a:blip r:embed="rId2"/>
                <a:stretch>
                  <a:fillRect l="-1695" t="-8889" r="-3672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2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0328" y="11268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964873" y="77585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LB=18 [(1,2,3)]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1320800" y="2041236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489201" y="2041236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762000" y="28263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2556266" y="28263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092299" y="21012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27047" y="211518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735782" y="1399370"/>
                <a:ext cx="14334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S3=S({5,4},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S4=S(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{5}</m:t>
                    </m:r>
                    <m:r>
                      <m:rPr>
                        <m:nor/>
                      </m:rPr>
                      <a:rPr lang="en-US" b="0" i="0" dirty="0" smtClean="0"/>
                      <m:t>,{4}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2" y="1399370"/>
                <a:ext cx="1433406" cy="1477328"/>
              </a:xfrm>
              <a:prstGeom prst="rect">
                <a:avLst/>
              </a:prstGeom>
              <a:blipFill>
                <a:blip r:embed="rId2"/>
                <a:stretch>
                  <a:fillRect l="-3830" t="-2479" r="-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11"/>
          <p:cNvSpPr/>
          <p:nvPr/>
        </p:nvSpPr>
        <p:spPr>
          <a:xfrm>
            <a:off x="270265" y="42348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1565565" y="42348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9170" y="2632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U(S1)=20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81393" y="30062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U(S2)=19</a:t>
            </a:r>
            <a:endParaRPr lang="it-IT" dirty="0"/>
          </a:p>
        </p:txBody>
      </p:sp>
      <p:cxnSp>
        <p:nvCxnSpPr>
          <p:cNvPr id="17" name="Connettore 2 16"/>
          <p:cNvCxnSpPr>
            <a:endCxn id="12" idx="0"/>
          </p:cNvCxnSpPr>
          <p:nvPr/>
        </p:nvCxnSpPr>
        <p:spPr>
          <a:xfrm flipH="1">
            <a:off x="727465" y="3740727"/>
            <a:ext cx="364834" cy="49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7" idx="5"/>
          </p:cNvCxnSpPr>
          <p:nvPr/>
        </p:nvCxnSpPr>
        <p:spPr>
          <a:xfrm>
            <a:off x="1542489" y="3606816"/>
            <a:ext cx="267839" cy="62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124451" y="3740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785746" y="373168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2036" y="969818"/>
            <a:ext cx="34964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Calcolo</a:t>
            </a:r>
            <a:r>
              <a:rPr lang="en-US" dirty="0" smtClean="0"/>
              <a:t> U(S3)</a:t>
            </a:r>
          </a:p>
          <a:p>
            <a:endParaRPr lang="en-US" dirty="0"/>
          </a:p>
          <a:p>
            <a:r>
              <a:rPr lang="en-US" dirty="0" smtClean="0"/>
              <a:t>X5=x4=0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b-p2=7-1=6&gt;=0   </a:t>
            </a:r>
            <a:r>
              <a:rPr lang="en-US" dirty="0" smtClean="0">
                <a:sym typeface="Wingdings" panose="05000000000000000000" pitchFamily="2" charset="2"/>
              </a:rPr>
              <a:t> x2=1</a:t>
            </a:r>
            <a:endParaRPr lang="en-US" dirty="0" smtClean="0"/>
          </a:p>
          <a:p>
            <a:r>
              <a:rPr lang="en-US" dirty="0" smtClean="0"/>
              <a:t>b-p2-p3=7-1-2=4&gt;=0  </a:t>
            </a:r>
            <a:r>
              <a:rPr lang="en-US" dirty="0" smtClean="0">
                <a:sym typeface="Wingdings" panose="05000000000000000000" pitchFamily="2" charset="2"/>
              </a:rPr>
              <a:t>  x3=1</a:t>
            </a:r>
            <a:endParaRPr lang="en-US" dirty="0" smtClean="0"/>
          </a:p>
          <a:p>
            <a:r>
              <a:rPr lang="en-US" dirty="0" smtClean="0"/>
              <a:t>b-p2-p3-p1=7-1-2-3=1&gt;=0  </a:t>
            </a:r>
            <a:r>
              <a:rPr lang="en-US" dirty="0" smtClean="0">
                <a:sym typeface="Wingdings" panose="05000000000000000000" pitchFamily="2" charset="2"/>
              </a:rPr>
              <a:t>  x1=1</a:t>
            </a:r>
            <a:endParaRPr lang="en-US" dirty="0" smtClean="0"/>
          </a:p>
          <a:p>
            <a:endParaRPr lang="en-US" b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480291" y="4535003"/>
            <a:ext cx="5366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Upper bound= 4+6+8=18  </a:t>
            </a:r>
            <a:r>
              <a:rPr lang="en-US" dirty="0" smtClean="0">
                <a:sym typeface="Wingdings" panose="05000000000000000000" pitchFamily="2" charset="2"/>
              </a:rPr>
              <a:t> Upper bound=18</a:t>
            </a:r>
            <a:endParaRPr lang="en-US" dirty="0" smtClean="0"/>
          </a:p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ammissibile</a:t>
            </a:r>
            <a:endParaRPr lang="en-US" dirty="0" smtClean="0"/>
          </a:p>
          <a:p>
            <a:r>
              <a:rPr lang="en-US" dirty="0" smtClean="0"/>
              <a:t>X2=x3=x1=1  x5=x4=0 con </a:t>
            </a:r>
            <a:r>
              <a:rPr lang="en-US" dirty="0" err="1" smtClean="0"/>
              <a:t>valore</a:t>
            </a:r>
            <a:r>
              <a:rPr lang="en-US" dirty="0" smtClean="0"/>
              <a:t>  4+6+8=18  </a:t>
            </a:r>
            <a:r>
              <a:rPr lang="en-US" dirty="0" smtClean="0">
                <a:sym typeface="Wingdings" panose="05000000000000000000" pitchFamily="2" charset="2"/>
              </a:rPr>
              <a:t> LB=18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6553200" y="969818"/>
                <a:ext cx="4200189" cy="353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Calcolo U(S4)</a:t>
                </a:r>
              </a:p>
              <a:p>
                <a:endParaRPr lang="en-US" dirty="0"/>
              </a:p>
              <a:p>
                <a:r>
                  <a:rPr lang="en-US" dirty="0" smtClean="0"/>
                  <a:t>X5=0, x4=1</a:t>
                </a:r>
              </a:p>
              <a:p>
                <a:endParaRPr lang="en-US" dirty="0"/>
              </a:p>
              <a:p>
                <a:r>
                  <a:rPr lang="en-US" dirty="0" smtClean="0"/>
                  <a:t>b-p4=7-4=3</a:t>
                </a:r>
              </a:p>
              <a:p>
                <a:r>
                  <a:rPr lang="en-US" dirty="0" smtClean="0"/>
                  <a:t>b-p4-p2=7-4-1=2&gt;=0   </a:t>
                </a:r>
                <a:r>
                  <a:rPr lang="en-US" dirty="0" smtClean="0">
                    <a:sym typeface="Wingdings" panose="05000000000000000000" pitchFamily="2" charset="2"/>
                  </a:rPr>
                  <a:t> x2=1</a:t>
                </a:r>
                <a:endParaRPr lang="en-US" dirty="0" smtClean="0"/>
              </a:p>
              <a:p>
                <a:r>
                  <a:rPr lang="en-US" dirty="0" smtClean="0"/>
                  <a:t>b-p4-p2-p3=7-4-1-2=0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x3=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/>
                  <a:t>b-p4-p2-p3-p1=7-4-1-2-3=-3&lt;0 </a:t>
                </a:r>
                <a:r>
                  <a:rPr lang="en-US" dirty="0" smtClean="0">
                    <a:sym typeface="Wingdings" panose="05000000000000000000" pitchFamily="2" charset="2"/>
                  </a:rPr>
                  <a:t>x1=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969818"/>
                <a:ext cx="4200189" cy="3532442"/>
              </a:xfrm>
              <a:prstGeom prst="rect">
                <a:avLst/>
              </a:prstGeom>
              <a:blipFill>
                <a:blip r:embed="rId2"/>
                <a:stretch>
                  <a:fillRect l="-1161" t="-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/>
          <p:cNvSpPr/>
          <p:nvPr/>
        </p:nvSpPr>
        <p:spPr>
          <a:xfrm>
            <a:off x="6211455" y="4535003"/>
            <a:ext cx="5578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Upper bound= 9+4+6+8*0=19  </a:t>
            </a:r>
            <a:r>
              <a:rPr lang="en-US" dirty="0" smtClean="0">
                <a:sym typeface="Wingdings" panose="05000000000000000000" pitchFamily="2" charset="2"/>
              </a:rPr>
              <a:t> Upper bound=19</a:t>
            </a:r>
            <a:endParaRPr lang="en-US" dirty="0" smtClean="0"/>
          </a:p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ammissibile</a:t>
            </a:r>
            <a:endParaRPr lang="en-US" dirty="0" smtClean="0"/>
          </a:p>
          <a:p>
            <a:r>
              <a:rPr lang="en-US" dirty="0" smtClean="0"/>
              <a:t>X4=X2=x3=1  x1=x5=0 con </a:t>
            </a:r>
            <a:r>
              <a:rPr lang="en-US" dirty="0" err="1" smtClean="0"/>
              <a:t>valore</a:t>
            </a:r>
            <a:r>
              <a:rPr lang="en-US" dirty="0" smtClean="0"/>
              <a:t>  9+4+6=19&gt;LB  </a:t>
            </a:r>
            <a:r>
              <a:rPr lang="en-US" dirty="0" smtClean="0">
                <a:sym typeface="Wingdings" panose="05000000000000000000" pitchFamily="2" charset="2"/>
              </a:rPr>
              <a:t> LB=19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0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119419" y="12376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273964" y="88669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LB=19 [(2,3,4)]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3629891" y="2152073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4798292" y="2152073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071091" y="29371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865357" y="29371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01390" y="22121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36138" y="222602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p:sp>
        <p:nvSpPr>
          <p:cNvPr id="11" name="Ovale 10"/>
          <p:cNvSpPr/>
          <p:nvPr/>
        </p:nvSpPr>
        <p:spPr>
          <a:xfrm>
            <a:off x="2579356" y="43457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3874656" y="43457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880533" y="46366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U(S4)=19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790484" y="311708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U(S2)=19</a:t>
            </a:r>
            <a:endParaRPr lang="it-IT" dirty="0"/>
          </a:p>
        </p:txBody>
      </p:sp>
      <p:cxnSp>
        <p:nvCxnSpPr>
          <p:cNvPr id="15" name="Connettore 2 14"/>
          <p:cNvCxnSpPr>
            <a:endCxn id="11" idx="0"/>
          </p:cNvCxnSpPr>
          <p:nvPr/>
        </p:nvCxnSpPr>
        <p:spPr>
          <a:xfrm flipH="1">
            <a:off x="3036556" y="3851564"/>
            <a:ext cx="364834" cy="49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</p:cNvCxnSpPr>
          <p:nvPr/>
        </p:nvCxnSpPr>
        <p:spPr>
          <a:xfrm>
            <a:off x="3851580" y="3717653"/>
            <a:ext cx="267839" cy="62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433542" y="38515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94837" y="38425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388063" y="442427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U(S3)=18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50545" y="4553527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U(S2), U(S3), U(S4)&lt;=LB</a:t>
            </a:r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>
          <a:xfrm>
            <a:off x="2433542" y="4345709"/>
            <a:ext cx="1334894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3629891" y="4299719"/>
            <a:ext cx="1334894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>
            <a:off x="4718290" y="2928119"/>
            <a:ext cx="1334894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/>
          <p:nvPr/>
        </p:nvCxnSpPr>
        <p:spPr>
          <a:xfrm flipH="1">
            <a:off x="2441327" y="4253729"/>
            <a:ext cx="980700" cy="104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 flipH="1">
            <a:off x="3923309" y="4239368"/>
            <a:ext cx="980700" cy="104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H="1">
            <a:off x="4857704" y="2870235"/>
            <a:ext cx="980700" cy="104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7139709" y="5717309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STOP: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=LB=19</a:t>
            </a:r>
          </a:p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ottima</a:t>
            </a:r>
            <a:r>
              <a:rPr lang="en-US" dirty="0" smtClean="0"/>
              <a:t>: (2,3,4)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3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207491" y="2281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68992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22316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675177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816032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24317"/>
              </p:ext>
            </p:extLst>
          </p:nvPr>
        </p:nvGraphicFramePr>
        <p:xfrm>
          <a:off x="2138213" y="291407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6895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44714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2187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959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250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00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6188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3689927" y="17456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30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641927" y="785091"/>
                <a:ext cx="1441485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7" y="785091"/>
                <a:ext cx="1441485" cy="565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376737" y="786117"/>
                <a:ext cx="1216207" cy="590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37" y="786117"/>
                <a:ext cx="1216207" cy="59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4184801" y="785091"/>
                <a:ext cx="1142236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01" y="785091"/>
                <a:ext cx="1142236" cy="567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8084003" y="785091"/>
                <a:ext cx="1575047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=1.83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03" y="785091"/>
                <a:ext cx="1575047" cy="567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6134402" y="785091"/>
                <a:ext cx="1314975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02" y="785091"/>
                <a:ext cx="1314975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/>
          <p:cNvSpPr txBox="1"/>
          <p:nvPr/>
        </p:nvSpPr>
        <p:spPr>
          <a:xfrm>
            <a:off x="720436" y="2382982"/>
            <a:ext cx="292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ORDINAMENTO:   2; 3; 4; 5; 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/>
              <p:cNvSpPr txBox="1"/>
              <p:nvPr/>
            </p:nvSpPr>
            <p:spPr>
              <a:xfrm>
                <a:off x="729673" y="3435927"/>
                <a:ext cx="5428089" cy="281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bound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radice</a:t>
                </a:r>
                <a:endParaRPr lang="en-US" dirty="0" smtClean="0"/>
              </a:p>
              <a:p>
                <a:r>
                  <a:rPr lang="en-US" dirty="0" smtClean="0"/>
                  <a:t>b-p2=12-1=11&gt;=</a:t>
                </a:r>
                <a:r>
                  <a:rPr lang="en-US" dirty="0" smtClean="0"/>
                  <a:t>0   </a:t>
                </a:r>
                <a:r>
                  <a:rPr lang="en-US" dirty="0" smtClean="0">
                    <a:sym typeface="Wingdings" panose="05000000000000000000" pitchFamily="2" charset="2"/>
                  </a:rPr>
                  <a:t> x2=1</a:t>
                </a:r>
                <a:endParaRPr lang="en-US" dirty="0" smtClean="0"/>
              </a:p>
              <a:p>
                <a:r>
                  <a:rPr lang="en-US" dirty="0" smtClean="0"/>
                  <a:t>b-p2-p3=12-1-3=8&gt;=</a:t>
                </a:r>
                <a:r>
                  <a:rPr lang="en-US" dirty="0" smtClean="0"/>
                  <a:t>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x3=1</a:t>
                </a:r>
                <a:endParaRPr lang="en-US" dirty="0" smtClean="0"/>
              </a:p>
              <a:p>
                <a:r>
                  <a:rPr lang="en-US" dirty="0" smtClean="0"/>
                  <a:t>b-p2-p3-p4=12-1-3-5=3&gt;=</a:t>
                </a:r>
                <a:r>
                  <a:rPr lang="en-US" dirty="0" smtClean="0"/>
                  <a:t>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</a:t>
                </a:r>
                <a:r>
                  <a:rPr lang="en-US" dirty="0" smtClean="0">
                    <a:sym typeface="Wingdings" panose="05000000000000000000" pitchFamily="2" charset="2"/>
                  </a:rPr>
                  <a:t>x4=1</a:t>
                </a:r>
                <a:endParaRPr lang="en-US" dirty="0" smtClean="0"/>
              </a:p>
              <a:p>
                <a:r>
                  <a:rPr lang="en-US" dirty="0" smtClean="0"/>
                  <a:t>b-p2-p3-p4-p5=12-1-3-5-6=-</a:t>
                </a:r>
                <a:r>
                  <a:rPr lang="en-US" dirty="0"/>
                  <a:t>3</a:t>
                </a:r>
                <a:r>
                  <a:rPr lang="en-US" dirty="0" smtClean="0"/>
                  <a:t> </a:t>
                </a:r>
                <a:r>
                  <a:rPr lang="en-US" dirty="0" smtClean="0"/>
                  <a:t>&lt;0  </a:t>
                </a:r>
                <a:r>
                  <a:rPr lang="en-US" dirty="0" smtClean="0">
                    <a:sym typeface="Wingdings" panose="05000000000000000000" pitchFamily="2" charset="2"/>
                  </a:rPr>
                  <a:t> x5=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it-IT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Upper bound= </a:t>
                </a:r>
                <a:r>
                  <a:rPr lang="en-US" dirty="0" smtClean="0"/>
                  <a:t>5+9+10+11*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 smtClean="0"/>
                  <a:t>29.5  </a:t>
                </a:r>
                <a:r>
                  <a:rPr lang="en-US" dirty="0" smtClean="0">
                    <a:sym typeface="Wingdings" panose="05000000000000000000" pitchFamily="2" charset="2"/>
                  </a:rPr>
                  <a:t> Upper </a:t>
                </a:r>
                <a:r>
                  <a:rPr lang="en-US" dirty="0" smtClean="0">
                    <a:sym typeface="Wingdings" panose="05000000000000000000" pitchFamily="2" charset="2"/>
                  </a:rPr>
                  <a:t>bound=29</a:t>
                </a:r>
                <a:endParaRPr lang="en-US" dirty="0" smtClean="0"/>
              </a:p>
              <a:p>
                <a:r>
                  <a:rPr lang="en-US" dirty="0" err="1" smtClean="0"/>
                  <a:t>Soluzione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ammissibile</a:t>
                </a:r>
                <a:endParaRPr lang="en-US" dirty="0" smtClean="0"/>
              </a:p>
              <a:p>
                <a:r>
                  <a:rPr lang="en-US" dirty="0" smtClean="0"/>
                  <a:t>X2=x3=x4=1  x1=x5=0 </a:t>
                </a:r>
                <a:r>
                  <a:rPr lang="en-US" dirty="0" smtClean="0"/>
                  <a:t>con </a:t>
                </a:r>
                <a:r>
                  <a:rPr lang="en-US" dirty="0" err="1" smtClean="0"/>
                  <a:t>valore</a:t>
                </a:r>
                <a:r>
                  <a:rPr lang="en-US" dirty="0" smtClean="0"/>
                  <a:t>  </a:t>
                </a:r>
                <a:r>
                  <a:rPr lang="en-US" dirty="0" smtClean="0"/>
                  <a:t>5+9+10=24 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LB=24</a:t>
                </a:r>
                <a:endParaRPr lang="it-IT" dirty="0"/>
              </a:p>
            </p:txBody>
          </p:sp>
        </mc:Choice>
        <mc:Fallback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3" y="3435927"/>
                <a:ext cx="5428089" cy="2815899"/>
              </a:xfrm>
              <a:prstGeom prst="rect">
                <a:avLst/>
              </a:prstGeom>
              <a:blipFill>
                <a:blip r:embed="rId7"/>
                <a:stretch>
                  <a:fillRect l="-1011" t="-1299" b="-2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0328" y="11268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20436" y="13993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</a:t>
            </a:r>
            <a:r>
              <a:rPr lang="en-US" dirty="0" smtClean="0"/>
              <a:t>29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964873" y="77585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LB=24 [(2,3,4)]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1320800" y="2041236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489201" y="2041236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762000" y="28263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2556266" y="28263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092299" y="21012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27047" y="211518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5735782" y="1399370"/>
                <a:ext cx="12875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S1=S({5},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S2=S(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 smtClean="0"/>
                      <m:t>{5}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2" y="1399370"/>
                <a:ext cx="1287532" cy="1477328"/>
              </a:xfrm>
              <a:prstGeom prst="rect">
                <a:avLst/>
              </a:prstGeom>
              <a:blipFill>
                <a:blip r:embed="rId2"/>
                <a:stretch>
                  <a:fillRect l="-4265" t="-2479" r="-9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517236" y="969818"/>
                <a:ext cx="4904509" cy="503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Calcolo U(S1)</a:t>
                </a:r>
              </a:p>
              <a:p>
                <a:endParaRPr lang="en-US" dirty="0"/>
              </a:p>
              <a:p>
                <a:r>
                  <a:rPr lang="en-US" dirty="0" smtClean="0"/>
                  <a:t>X5=0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b-p2=12-1=11&gt;=0   </a:t>
                </a:r>
                <a:r>
                  <a:rPr lang="en-US" dirty="0">
                    <a:sym typeface="Wingdings" panose="05000000000000000000" pitchFamily="2" charset="2"/>
                  </a:rPr>
                  <a:t> x2=1</a:t>
                </a:r>
                <a:endParaRPr lang="en-US" dirty="0"/>
              </a:p>
              <a:p>
                <a:r>
                  <a:rPr lang="en-US" dirty="0"/>
                  <a:t>b-p2-p3=12-1-3=8&gt;=0  </a:t>
                </a:r>
                <a:r>
                  <a:rPr lang="en-US" dirty="0">
                    <a:sym typeface="Wingdings" panose="05000000000000000000" pitchFamily="2" charset="2"/>
                  </a:rPr>
                  <a:t>  x3=1</a:t>
                </a:r>
                <a:endParaRPr lang="en-US" dirty="0"/>
              </a:p>
              <a:p>
                <a:r>
                  <a:rPr lang="en-US" dirty="0"/>
                  <a:t>b-p2-p3-p4=12-1-3-5=3&gt;=0 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:r>
                  <a:rPr lang="en-US" dirty="0" smtClean="0">
                    <a:sym typeface="Wingdings" panose="05000000000000000000" pitchFamily="2" charset="2"/>
                  </a:rPr>
                  <a:t>x4=1</a:t>
                </a:r>
                <a:endParaRPr lang="en-US" dirty="0"/>
              </a:p>
              <a:p>
                <a:r>
                  <a:rPr lang="en-US" dirty="0" smtClean="0"/>
                  <a:t>b-p2-p3-p4-p1=12-1-3-5-4=-</a:t>
                </a:r>
                <a:r>
                  <a:rPr lang="en-US" dirty="0"/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&lt;0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x1=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5+9+10+7*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29.25  </a:t>
                </a:r>
                <a:r>
                  <a:rPr lang="en-US" dirty="0">
                    <a:sym typeface="Wingdings" panose="05000000000000000000" pitchFamily="2" charset="2"/>
                  </a:rPr>
                  <a:t> Upper bound=29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/>
                  <a:t>X2=x3=x4=1  x1=x5=0 con </a:t>
                </a:r>
                <a:r>
                  <a:rPr lang="en-US" dirty="0" err="1"/>
                  <a:t>valore</a:t>
                </a:r>
                <a:r>
                  <a:rPr lang="en-US" dirty="0"/>
                  <a:t>  5+9+10=24 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6" y="969818"/>
                <a:ext cx="4904509" cy="5030736"/>
              </a:xfrm>
              <a:prstGeom prst="rect">
                <a:avLst/>
              </a:prstGeom>
              <a:blipFill>
                <a:blip r:embed="rId2"/>
                <a:stretch>
                  <a:fillRect l="-1119" t="-6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6497781" y="969818"/>
                <a:ext cx="4904509" cy="5425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Calcolo</a:t>
                </a:r>
                <a:r>
                  <a:rPr lang="en-US" dirty="0" smtClean="0"/>
                  <a:t> U(S2)</a:t>
                </a:r>
              </a:p>
              <a:p>
                <a:endParaRPr lang="en-US" dirty="0"/>
              </a:p>
              <a:p>
                <a:r>
                  <a:rPr lang="en-US" dirty="0" smtClean="0"/>
                  <a:t>X5=1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b-p5-p2=12-6-1=5&gt;=</a:t>
                </a:r>
                <a:r>
                  <a:rPr lang="en-US" dirty="0"/>
                  <a:t>0   </a:t>
                </a:r>
                <a:r>
                  <a:rPr lang="en-US" dirty="0">
                    <a:sym typeface="Wingdings" panose="05000000000000000000" pitchFamily="2" charset="2"/>
                  </a:rPr>
                  <a:t> x2=1</a:t>
                </a:r>
                <a:endParaRPr lang="en-US" dirty="0"/>
              </a:p>
              <a:p>
                <a:r>
                  <a:rPr lang="en-US" dirty="0" smtClean="0"/>
                  <a:t>b-p5-p2-p3=12-6-1-3=2&gt;=</a:t>
                </a:r>
                <a:r>
                  <a:rPr lang="en-US" dirty="0"/>
                  <a:t>0  </a:t>
                </a:r>
                <a:r>
                  <a:rPr lang="en-US" dirty="0">
                    <a:sym typeface="Wingdings" panose="05000000000000000000" pitchFamily="2" charset="2"/>
                  </a:rPr>
                  <a:t>  x3=1</a:t>
                </a:r>
                <a:endParaRPr lang="en-US" dirty="0"/>
              </a:p>
              <a:p>
                <a:r>
                  <a:rPr lang="en-US" dirty="0" smtClean="0"/>
                  <a:t>b-p5-p2-p3-p4=12-6-1-3-5=-3&lt;0 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:r>
                  <a:rPr lang="en-US" dirty="0" smtClean="0">
                    <a:sym typeface="Wingdings" panose="05000000000000000000" pitchFamily="2" charset="2"/>
                  </a:rPr>
                  <a:t>x4=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it-IT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11+5+9+10*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29  </a:t>
                </a:r>
                <a:r>
                  <a:rPr lang="en-US" dirty="0">
                    <a:sym typeface="Wingdings" panose="05000000000000000000" pitchFamily="2" charset="2"/>
                  </a:rPr>
                  <a:t> Upper bound=29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 smtClean="0"/>
                  <a:t>x5=x2=x3=1  x4=x1=0 </a:t>
                </a:r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</a:t>
                </a:r>
                <a:r>
                  <a:rPr lang="en-US" dirty="0" smtClean="0"/>
                  <a:t>11+ 5+9=25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LB=25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81" y="969818"/>
                <a:ext cx="4904509" cy="5425331"/>
              </a:xfrm>
              <a:prstGeom prst="rect">
                <a:avLst/>
              </a:prstGeom>
              <a:blipFill>
                <a:blip r:embed="rId3"/>
                <a:stretch>
                  <a:fillRect l="-1119" t="-5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331855" y="3509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1963" y="623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</a:t>
            </a:r>
            <a:r>
              <a:rPr lang="en-US" dirty="0" smtClean="0"/>
              <a:t>29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86400" y="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LB=25 [(2,3,5)]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3842327" y="1265381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5010728" y="1265381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283527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077793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13826" y="132541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48574" y="13393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8257309" y="623515"/>
                <a:ext cx="14334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S3=S({1,5</a:t>
                </a:r>
                <a:r>
                  <a:rPr lang="en-US" dirty="0" smtClean="0"/>
                  <a:t>},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S4=S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{5}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 smtClean="0"/>
                      <m:t>{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  <m:r>
                      <m:rPr>
                        <m:nor/>
                      </m:rPr>
                      <a:rPr lang="en-US" dirty="0" smtClean="0"/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09" y="623515"/>
                <a:ext cx="1433406" cy="1477328"/>
              </a:xfrm>
              <a:prstGeom prst="rect">
                <a:avLst/>
              </a:prstGeom>
              <a:blipFill>
                <a:blip r:embed="rId2"/>
                <a:stretch>
                  <a:fillRect l="-3830" t="-2058" r="-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087418" y="2401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U(S1)=29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2982" y="23230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U(S2)=29</a:t>
            </a:r>
            <a:endParaRPr lang="it-IT" dirty="0"/>
          </a:p>
        </p:txBody>
      </p:sp>
      <p:cxnSp>
        <p:nvCxnSpPr>
          <p:cNvPr id="15" name="Connettore 2 14"/>
          <p:cNvCxnSpPr>
            <a:stCxn id="7" idx="3"/>
          </p:cNvCxnSpPr>
          <p:nvPr/>
        </p:nvCxnSpPr>
        <p:spPr>
          <a:xfrm flipH="1">
            <a:off x="3066473" y="2830961"/>
            <a:ext cx="350965" cy="5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3962400" y="2964872"/>
            <a:ext cx="235527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2422228" y="33805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3810972" y="33620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487787" y="29348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3491515" y="3006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1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17236" y="969818"/>
            <a:ext cx="49045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Calcolo</a:t>
            </a:r>
            <a:r>
              <a:rPr lang="en-US" dirty="0" smtClean="0"/>
              <a:t> U(S3)</a:t>
            </a:r>
          </a:p>
          <a:p>
            <a:endParaRPr lang="en-US" dirty="0"/>
          </a:p>
          <a:p>
            <a:r>
              <a:rPr lang="en-US" dirty="0" smtClean="0"/>
              <a:t>X5=X1=0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b-p2=12-1=11&gt;=0   </a:t>
            </a:r>
            <a:r>
              <a:rPr lang="en-US" dirty="0">
                <a:sym typeface="Wingdings" panose="05000000000000000000" pitchFamily="2" charset="2"/>
              </a:rPr>
              <a:t> x2=1</a:t>
            </a:r>
            <a:endParaRPr lang="en-US" dirty="0"/>
          </a:p>
          <a:p>
            <a:r>
              <a:rPr lang="en-US" dirty="0"/>
              <a:t>b-p2-p3=12-1-3=8&gt;=0  </a:t>
            </a:r>
            <a:r>
              <a:rPr lang="en-US" dirty="0">
                <a:sym typeface="Wingdings" panose="05000000000000000000" pitchFamily="2" charset="2"/>
              </a:rPr>
              <a:t>  x3=1</a:t>
            </a:r>
            <a:endParaRPr lang="en-US" dirty="0"/>
          </a:p>
          <a:p>
            <a:r>
              <a:rPr lang="en-US" dirty="0"/>
              <a:t>b-p2-p3-p4=12-1-3-5=3&gt;=0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smtClean="0">
                <a:sym typeface="Wingdings" panose="05000000000000000000" pitchFamily="2" charset="2"/>
              </a:rPr>
              <a:t>x4=1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Upper </a:t>
            </a:r>
            <a:r>
              <a:rPr lang="en-US" dirty="0"/>
              <a:t>bound= </a:t>
            </a:r>
            <a:r>
              <a:rPr lang="en-US" dirty="0" smtClean="0"/>
              <a:t>5+9+10=24  </a:t>
            </a:r>
            <a:r>
              <a:rPr lang="en-US" dirty="0">
                <a:sym typeface="Wingdings" panose="05000000000000000000" pitchFamily="2" charset="2"/>
              </a:rPr>
              <a:t> Upper </a:t>
            </a:r>
            <a:r>
              <a:rPr lang="en-US" dirty="0" smtClean="0">
                <a:sym typeface="Wingdings" panose="05000000000000000000" pitchFamily="2" charset="2"/>
              </a:rPr>
              <a:t>bound=24</a:t>
            </a:r>
            <a:endParaRPr lang="en-US" dirty="0"/>
          </a:p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ammissibile</a:t>
            </a:r>
            <a:endParaRPr lang="en-US" dirty="0"/>
          </a:p>
          <a:p>
            <a:r>
              <a:rPr lang="en-US" dirty="0"/>
              <a:t>X2=x3=x4=1  x1=x5=0 con </a:t>
            </a:r>
            <a:r>
              <a:rPr lang="en-US" dirty="0" err="1"/>
              <a:t>valore</a:t>
            </a:r>
            <a:r>
              <a:rPr lang="en-US" dirty="0"/>
              <a:t>  5+9+10=24 </a:t>
            </a:r>
            <a:endParaRPr lang="it-IT" dirty="0"/>
          </a:p>
          <a:p>
            <a:endParaRPr lang="en-US" b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6386945" y="969818"/>
                <a:ext cx="4904509" cy="475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Calcolo U(S4)</a:t>
                </a:r>
              </a:p>
              <a:p>
                <a:endParaRPr lang="en-US" dirty="0"/>
              </a:p>
              <a:p>
                <a:r>
                  <a:rPr lang="en-US" dirty="0" smtClean="0"/>
                  <a:t>X5=0 X1=1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b-p1-p2=12-4-1=7&gt;=</a:t>
                </a:r>
                <a:r>
                  <a:rPr lang="en-US" dirty="0"/>
                  <a:t>0   </a:t>
                </a:r>
                <a:r>
                  <a:rPr lang="en-US" dirty="0">
                    <a:sym typeface="Wingdings" panose="05000000000000000000" pitchFamily="2" charset="2"/>
                  </a:rPr>
                  <a:t> x2=1</a:t>
                </a:r>
                <a:endParaRPr lang="en-US" dirty="0"/>
              </a:p>
              <a:p>
                <a:r>
                  <a:rPr lang="en-US" dirty="0" smtClean="0"/>
                  <a:t>b-p1-p2-p3=12-4-1-3=4&gt;=</a:t>
                </a:r>
                <a:r>
                  <a:rPr lang="en-US" dirty="0"/>
                  <a:t>0  </a:t>
                </a:r>
                <a:r>
                  <a:rPr lang="en-US" dirty="0">
                    <a:sym typeface="Wingdings" panose="05000000000000000000" pitchFamily="2" charset="2"/>
                  </a:rPr>
                  <a:t>  x3=1</a:t>
                </a:r>
                <a:endParaRPr lang="en-US" dirty="0"/>
              </a:p>
              <a:p>
                <a:r>
                  <a:rPr lang="en-US" dirty="0" smtClean="0"/>
                  <a:t>b-p1-p2-p3-p4=12-4-1-3-5=-1&lt;0 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:r>
                  <a:rPr lang="en-US" dirty="0" smtClean="0">
                    <a:sym typeface="Wingdings" panose="05000000000000000000" pitchFamily="2" charset="2"/>
                  </a:rPr>
                  <a:t>x4=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7+5+9+10*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29  </a:t>
                </a:r>
                <a:r>
                  <a:rPr lang="en-US" dirty="0">
                    <a:sym typeface="Wingdings" panose="05000000000000000000" pitchFamily="2" charset="2"/>
                  </a:rPr>
                  <a:t> Upper bound=29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 smtClean="0"/>
                  <a:t>X1=X2=x3=1  x4=x5=0 </a:t>
                </a:r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 </a:t>
                </a:r>
                <a:r>
                  <a:rPr lang="en-US" dirty="0" smtClean="0"/>
                  <a:t>7+5+9=21 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45" y="969818"/>
                <a:ext cx="4904509" cy="4754315"/>
              </a:xfrm>
              <a:prstGeom prst="rect">
                <a:avLst/>
              </a:prstGeom>
              <a:blipFill>
                <a:blip r:embed="rId2"/>
                <a:stretch>
                  <a:fillRect l="-1119" t="-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4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331855" y="3509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1963" y="623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</a:t>
            </a:r>
            <a:r>
              <a:rPr lang="en-US" dirty="0" smtClean="0"/>
              <a:t>29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86400" y="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LB=25 [(2,3,5)]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3842327" y="1265381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5010728" y="1265381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283527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077793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13826" y="132541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48574" y="13393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8257309" y="623515"/>
                <a:ext cx="146226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S5=S({4</a:t>
                </a:r>
                <a:r>
                  <a:rPr lang="en-US" dirty="0" smtClean="0"/>
                  <a:t>},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S6=S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 smtClean="0"/>
                      <m:t>{</m:t>
                    </m:r>
                    <m:r>
                      <m:rPr>
                        <m:nor/>
                      </m:rPr>
                      <a:rPr lang="en-US" b="0" i="0" dirty="0" smtClean="0"/>
                      <m:t>4,5</m:t>
                    </m:r>
                    <m:r>
                      <m:rPr>
                        <m:nor/>
                      </m:rPr>
                      <a:rPr lang="en-US" dirty="0" smtClean="0"/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09" y="623515"/>
                <a:ext cx="1462260" cy="1477328"/>
              </a:xfrm>
              <a:prstGeom prst="rect">
                <a:avLst/>
              </a:prstGeom>
              <a:blipFill>
                <a:blip r:embed="rId2"/>
                <a:stretch>
                  <a:fillRect l="-3766" t="-2058" r="-8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087418" y="2401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U(S1)=29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2982" y="23230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U(S2)=29</a:t>
            </a:r>
            <a:endParaRPr lang="it-IT" dirty="0"/>
          </a:p>
        </p:txBody>
      </p:sp>
      <p:cxnSp>
        <p:nvCxnSpPr>
          <p:cNvPr id="14" name="Connettore 2 13"/>
          <p:cNvCxnSpPr>
            <a:stCxn id="7" idx="3"/>
          </p:cNvCxnSpPr>
          <p:nvPr/>
        </p:nvCxnSpPr>
        <p:spPr>
          <a:xfrm flipH="1">
            <a:off x="3066473" y="2830961"/>
            <a:ext cx="350965" cy="5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3962400" y="2964872"/>
            <a:ext cx="235527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422228" y="33805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3810972" y="33620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487787" y="29348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491515" y="3006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295939" y="35698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U(S3)=24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676976" y="37545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U(S4)=29</a:t>
            </a:r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>
          <a:xfrm>
            <a:off x="2422228" y="3362036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 flipH="1">
            <a:off x="2262909" y="3482109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5954165" y="3500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7342909" y="34819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219009" y="31587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023452" y="31262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cxnSp>
        <p:nvCxnSpPr>
          <p:cNvPr id="33" name="Connettore 2 32"/>
          <p:cNvCxnSpPr/>
          <p:nvPr/>
        </p:nvCxnSpPr>
        <p:spPr>
          <a:xfrm>
            <a:off x="5722455" y="2964872"/>
            <a:ext cx="269738" cy="78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29" idx="1"/>
          </p:cNvCxnSpPr>
          <p:nvPr/>
        </p:nvCxnSpPr>
        <p:spPr>
          <a:xfrm>
            <a:off x="6032015" y="2701575"/>
            <a:ext cx="1444805" cy="91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4248727" y="480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096327" y="19719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2475346" y="1884218"/>
            <a:ext cx="969818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7462982" y="19719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994399" y="1985924"/>
            <a:ext cx="7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….</a:t>
            </a:r>
            <a:endParaRPr lang="it-IT" sz="3600" dirty="0"/>
          </a:p>
        </p:txBody>
      </p:sp>
      <p:cxnSp>
        <p:nvCxnSpPr>
          <p:cNvPr id="10" name="Connettore 2 9"/>
          <p:cNvCxnSpPr>
            <a:stCxn id="4" idx="3"/>
            <a:endCxn id="6" idx="7"/>
          </p:cNvCxnSpPr>
          <p:nvPr/>
        </p:nvCxnSpPr>
        <p:spPr>
          <a:xfrm flipH="1">
            <a:off x="3303137" y="1260780"/>
            <a:ext cx="1079501" cy="74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endCxn id="5" idx="0"/>
          </p:cNvCxnSpPr>
          <p:nvPr/>
        </p:nvCxnSpPr>
        <p:spPr>
          <a:xfrm>
            <a:off x="4553527" y="1394691"/>
            <a:ext cx="0" cy="5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7" idx="1"/>
          </p:cNvCxnSpPr>
          <p:nvPr/>
        </p:nvCxnSpPr>
        <p:spPr>
          <a:xfrm>
            <a:off x="5163127" y="1136072"/>
            <a:ext cx="2433766" cy="96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239490" y="41886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it-IT" dirty="0"/>
          </a:p>
        </p:txBody>
      </p:sp>
      <p:sp>
        <p:nvSpPr>
          <p:cNvPr id="16" name="Ovale 15"/>
          <p:cNvSpPr/>
          <p:nvPr/>
        </p:nvSpPr>
        <p:spPr>
          <a:xfrm>
            <a:off x="4087090" y="568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2466109" y="5592618"/>
            <a:ext cx="969818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it-IT" dirty="0"/>
          </a:p>
        </p:txBody>
      </p:sp>
      <p:sp>
        <p:nvSpPr>
          <p:cNvPr id="18" name="Ovale 17"/>
          <p:cNvSpPr/>
          <p:nvPr/>
        </p:nvSpPr>
        <p:spPr>
          <a:xfrm>
            <a:off x="7453745" y="568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985162" y="5694324"/>
            <a:ext cx="7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….</a:t>
            </a:r>
            <a:endParaRPr lang="it-IT" sz="3600" dirty="0"/>
          </a:p>
        </p:txBody>
      </p:sp>
      <p:cxnSp>
        <p:nvCxnSpPr>
          <p:cNvPr id="20" name="Connettore 2 19"/>
          <p:cNvCxnSpPr>
            <a:stCxn id="15" idx="3"/>
            <a:endCxn id="17" idx="7"/>
          </p:cNvCxnSpPr>
          <p:nvPr/>
        </p:nvCxnSpPr>
        <p:spPr>
          <a:xfrm flipH="1">
            <a:off x="3293900" y="4969180"/>
            <a:ext cx="1079501" cy="74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endCxn id="16" idx="0"/>
          </p:cNvCxnSpPr>
          <p:nvPr/>
        </p:nvCxnSpPr>
        <p:spPr>
          <a:xfrm>
            <a:off x="4544290" y="5103091"/>
            <a:ext cx="0" cy="5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endCxn id="18" idx="1"/>
          </p:cNvCxnSpPr>
          <p:nvPr/>
        </p:nvCxnSpPr>
        <p:spPr>
          <a:xfrm>
            <a:off x="5153890" y="4844472"/>
            <a:ext cx="2433766" cy="96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096327" y="3260576"/>
                <a:ext cx="149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 U(T2)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27" y="3260576"/>
                <a:ext cx="1495730" cy="369332"/>
              </a:xfrm>
              <a:prstGeom prst="rect">
                <a:avLst/>
              </a:prstGeom>
              <a:blipFill>
                <a:blip r:embed="rId2"/>
                <a:stretch>
                  <a:fillRect l="-3673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in giù 23"/>
          <p:cNvSpPr/>
          <p:nvPr/>
        </p:nvSpPr>
        <p:spPr>
          <a:xfrm>
            <a:off x="4678495" y="3676056"/>
            <a:ext cx="484632" cy="37408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diritto 25"/>
          <p:cNvCxnSpPr/>
          <p:nvPr/>
        </p:nvCxnSpPr>
        <p:spPr>
          <a:xfrm>
            <a:off x="4017818" y="5592618"/>
            <a:ext cx="1136072" cy="1140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H="1">
            <a:off x="4008582" y="5712725"/>
            <a:ext cx="1071417" cy="895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586508" y="988291"/>
                <a:ext cx="4904509" cy="503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Calcolo U(S5)</a:t>
                </a:r>
              </a:p>
              <a:p>
                <a:endParaRPr lang="en-US" dirty="0"/>
              </a:p>
              <a:p>
                <a:r>
                  <a:rPr lang="en-US" dirty="0" smtClean="0"/>
                  <a:t>X5=1 X4=0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b-p5-p2=12-6-1=5&gt;=</a:t>
                </a:r>
                <a:r>
                  <a:rPr lang="en-US" dirty="0"/>
                  <a:t>0   </a:t>
                </a:r>
                <a:r>
                  <a:rPr lang="en-US" dirty="0">
                    <a:sym typeface="Wingdings" panose="05000000000000000000" pitchFamily="2" charset="2"/>
                  </a:rPr>
                  <a:t> x2=1</a:t>
                </a:r>
                <a:endParaRPr lang="en-US" dirty="0"/>
              </a:p>
              <a:p>
                <a:r>
                  <a:rPr lang="en-US" dirty="0" smtClean="0"/>
                  <a:t>b-p5-p2-p3=12-6-1-3=2&gt;=</a:t>
                </a:r>
                <a:r>
                  <a:rPr lang="en-US" dirty="0"/>
                  <a:t>0  </a:t>
                </a:r>
                <a:r>
                  <a:rPr lang="en-US" dirty="0">
                    <a:sym typeface="Wingdings" panose="05000000000000000000" pitchFamily="2" charset="2"/>
                  </a:rPr>
                  <a:t>  x3=1</a:t>
                </a:r>
                <a:endParaRPr lang="en-US" dirty="0"/>
              </a:p>
              <a:p>
                <a:r>
                  <a:rPr lang="en-US" dirty="0" smtClean="0"/>
                  <a:t>b-p5-p2-p3-p1=12-6-1-3-4=-</a:t>
                </a:r>
                <a:r>
                  <a:rPr lang="en-US" dirty="0"/>
                  <a:t>2</a:t>
                </a:r>
                <a:r>
                  <a:rPr lang="en-US" dirty="0" smtClean="0"/>
                  <a:t>&lt;0 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:r>
                  <a:rPr lang="en-US" dirty="0" smtClean="0">
                    <a:sym typeface="Wingdings" panose="05000000000000000000" pitchFamily="2" charset="2"/>
                  </a:rPr>
                  <a:t>x1=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it-IT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11+5+9+7*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28.5  </a:t>
                </a:r>
                <a:r>
                  <a:rPr lang="en-US" dirty="0">
                    <a:sym typeface="Wingdings" panose="05000000000000000000" pitchFamily="2" charset="2"/>
                  </a:rPr>
                  <a:t> Upper </a:t>
                </a:r>
                <a:r>
                  <a:rPr lang="en-US" dirty="0" smtClean="0">
                    <a:sym typeface="Wingdings" panose="05000000000000000000" pitchFamily="2" charset="2"/>
                  </a:rPr>
                  <a:t>bound=28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 smtClean="0"/>
                  <a:t>x5=x2=x3=1  x4=x1=0 </a:t>
                </a:r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</a:t>
                </a:r>
                <a:r>
                  <a:rPr lang="en-US" dirty="0" smtClean="0"/>
                  <a:t>11+ 5+9=25  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8" y="988291"/>
                <a:ext cx="4904509" cy="5030160"/>
              </a:xfrm>
              <a:prstGeom prst="rect">
                <a:avLst/>
              </a:prstGeom>
              <a:blipFill>
                <a:blip r:embed="rId2"/>
                <a:stretch>
                  <a:fillRect l="-994" t="-6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6497781" y="969818"/>
                <a:ext cx="4904509" cy="4756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Calcolo U(S6)</a:t>
                </a:r>
              </a:p>
              <a:p>
                <a:endParaRPr lang="en-US" dirty="0"/>
              </a:p>
              <a:p>
                <a:r>
                  <a:rPr lang="en-US" dirty="0" smtClean="0"/>
                  <a:t>X5=X4=1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b-p5-p4-p2=12-6-5-1=0&gt;=</a:t>
                </a:r>
                <a:r>
                  <a:rPr lang="en-US" dirty="0"/>
                  <a:t>0   </a:t>
                </a:r>
                <a:r>
                  <a:rPr lang="en-US" dirty="0">
                    <a:sym typeface="Wingdings" panose="05000000000000000000" pitchFamily="2" charset="2"/>
                  </a:rPr>
                  <a:t> x2=1</a:t>
                </a:r>
                <a:endParaRPr lang="en-US" dirty="0"/>
              </a:p>
              <a:p>
                <a:r>
                  <a:rPr lang="en-US" dirty="0" smtClean="0"/>
                  <a:t>b-p5-p4-p2-p3=12-5-6-1-3=-3&lt;0  </a:t>
                </a:r>
                <a:r>
                  <a:rPr lang="en-US" dirty="0">
                    <a:sym typeface="Wingdings" panose="05000000000000000000" pitchFamily="2" charset="2"/>
                  </a:rPr>
                  <a:t>  x3</a:t>
                </a:r>
                <a:r>
                  <a:rPr lang="en-US" dirty="0" smtClean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11+10+5+9*0=26  </a:t>
                </a:r>
                <a:r>
                  <a:rPr lang="en-US" dirty="0">
                    <a:sym typeface="Wingdings" panose="05000000000000000000" pitchFamily="2" charset="2"/>
                  </a:rPr>
                  <a:t> Upper </a:t>
                </a:r>
                <a:r>
                  <a:rPr lang="en-US" dirty="0" smtClean="0">
                    <a:sym typeface="Wingdings" panose="05000000000000000000" pitchFamily="2" charset="2"/>
                  </a:rPr>
                  <a:t>bound=26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 smtClean="0"/>
                  <a:t>x5=x4=x2=1  x3=x1=0 </a:t>
                </a:r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</a:t>
                </a:r>
                <a:r>
                  <a:rPr lang="en-US" dirty="0" smtClean="0"/>
                  <a:t>11+ 10+5=26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LB=26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81" y="969818"/>
                <a:ext cx="4904509" cy="4756880"/>
              </a:xfrm>
              <a:prstGeom prst="rect">
                <a:avLst/>
              </a:prstGeom>
              <a:blipFill>
                <a:blip r:embed="rId3"/>
                <a:stretch>
                  <a:fillRect l="-1119" t="-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8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331855" y="3509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1963" y="623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</a:t>
            </a:r>
            <a:r>
              <a:rPr lang="en-US" dirty="0" smtClean="0"/>
              <a:t>29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86400" y="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LB=26 [(2,4,5)]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3842327" y="1265381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5010728" y="1265381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283527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077793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13826" y="132541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48574" y="13393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8257309" y="623515"/>
                <a:ext cx="16257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S7=S({4,5</a:t>
                </a:r>
                <a:r>
                  <a:rPr lang="en-US" dirty="0" smtClean="0"/>
                  <a:t>},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S8=S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 smtClean="0"/>
                      <m:t>{</m:t>
                    </m:r>
                    <m:r>
                      <m:rPr>
                        <m:nor/>
                      </m:rPr>
                      <a:rPr lang="en-US" b="0" i="0" dirty="0" smtClean="0"/>
                      <m:t>1,4</m:t>
                    </m:r>
                    <m:r>
                      <m:rPr>
                        <m:nor/>
                      </m:rPr>
                      <a:rPr lang="en-US" dirty="0" smtClean="0"/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09" y="623515"/>
                <a:ext cx="1625766" cy="1477328"/>
              </a:xfrm>
              <a:prstGeom prst="rect">
                <a:avLst/>
              </a:prstGeom>
              <a:blipFill>
                <a:blip r:embed="rId2"/>
                <a:stretch>
                  <a:fillRect l="-3383" t="-2058" r="-7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087418" y="2401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U(S1)=29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2982" y="23230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U(S2)=29</a:t>
            </a:r>
            <a:endParaRPr lang="it-IT" dirty="0"/>
          </a:p>
        </p:txBody>
      </p:sp>
      <p:cxnSp>
        <p:nvCxnSpPr>
          <p:cNvPr id="14" name="Connettore 2 13"/>
          <p:cNvCxnSpPr>
            <a:stCxn id="7" idx="3"/>
          </p:cNvCxnSpPr>
          <p:nvPr/>
        </p:nvCxnSpPr>
        <p:spPr>
          <a:xfrm flipH="1">
            <a:off x="3066473" y="2830961"/>
            <a:ext cx="350965" cy="5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3962400" y="2964872"/>
            <a:ext cx="235527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422228" y="33805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3810972" y="33620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487787" y="29348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491515" y="3006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295939" y="35698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U(S3)=24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676976" y="37545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U(S4)=29</a:t>
            </a:r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>
          <a:xfrm>
            <a:off x="2422228" y="3362036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 flipH="1">
            <a:off x="2262909" y="3482109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5954165" y="3500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7342909" y="34819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219009" y="31587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023452" y="31262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5722455" y="2964872"/>
            <a:ext cx="269738" cy="78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endCxn id="25" idx="1"/>
          </p:cNvCxnSpPr>
          <p:nvPr/>
        </p:nvCxnSpPr>
        <p:spPr>
          <a:xfrm>
            <a:off x="6032015" y="2701575"/>
            <a:ext cx="1444805" cy="91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5826793" y="320975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U(S5)=28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8097358" y="344075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U(S6)=26</a:t>
            </a:r>
            <a:endParaRPr lang="it-IT" dirty="0"/>
          </a:p>
        </p:txBody>
      </p:sp>
      <p:cxnSp>
        <p:nvCxnSpPr>
          <p:cNvPr id="32" name="Connettore diritto 31"/>
          <p:cNvCxnSpPr/>
          <p:nvPr/>
        </p:nvCxnSpPr>
        <p:spPr>
          <a:xfrm>
            <a:off x="7360921" y="3440753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H="1">
            <a:off x="7284415" y="3454155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H="1">
            <a:off x="3613826" y="4248482"/>
            <a:ext cx="466337" cy="5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7" idx="4"/>
          </p:cNvCxnSpPr>
          <p:nvPr/>
        </p:nvCxnSpPr>
        <p:spPr>
          <a:xfrm>
            <a:off x="4268172" y="4276436"/>
            <a:ext cx="297249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/>
          <p:cNvSpPr/>
          <p:nvPr/>
        </p:nvSpPr>
        <p:spPr>
          <a:xfrm>
            <a:off x="2996675" y="47151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S7</a:t>
            </a:r>
            <a:endParaRPr lang="it-IT" dirty="0"/>
          </a:p>
        </p:txBody>
      </p:sp>
      <p:sp>
        <p:nvSpPr>
          <p:cNvPr id="40" name="Ovale 39"/>
          <p:cNvSpPr/>
          <p:nvPr/>
        </p:nvSpPr>
        <p:spPr>
          <a:xfrm>
            <a:off x="4387272" y="47333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3274635" y="4230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4423447" y="42718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59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1164" y="1126836"/>
            <a:ext cx="4904509" cy="436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Calcolo</a:t>
            </a:r>
            <a:r>
              <a:rPr lang="en-US" dirty="0" smtClean="0"/>
              <a:t> U(S7)</a:t>
            </a:r>
          </a:p>
          <a:p>
            <a:endParaRPr lang="en-US" dirty="0"/>
          </a:p>
          <a:p>
            <a:r>
              <a:rPr lang="en-US" dirty="0" smtClean="0"/>
              <a:t>X5=x4=0 X1=1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b-p1-p2=12-4-1=7&gt;=</a:t>
            </a:r>
            <a:r>
              <a:rPr lang="en-US" dirty="0"/>
              <a:t>0   </a:t>
            </a:r>
            <a:r>
              <a:rPr lang="en-US" dirty="0">
                <a:sym typeface="Wingdings" panose="05000000000000000000" pitchFamily="2" charset="2"/>
              </a:rPr>
              <a:t> x2=1</a:t>
            </a:r>
            <a:endParaRPr lang="en-US" dirty="0"/>
          </a:p>
          <a:p>
            <a:r>
              <a:rPr lang="en-US" dirty="0" smtClean="0"/>
              <a:t>b-p1-p2-p3=12-4-1-3=4&gt;=</a:t>
            </a:r>
            <a:r>
              <a:rPr lang="en-US" dirty="0"/>
              <a:t>0  </a:t>
            </a:r>
            <a:r>
              <a:rPr lang="en-US" dirty="0">
                <a:sym typeface="Wingdings" panose="05000000000000000000" pitchFamily="2" charset="2"/>
              </a:rPr>
              <a:t>  x3=1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Upper </a:t>
            </a:r>
            <a:r>
              <a:rPr lang="en-US" dirty="0"/>
              <a:t>bound= </a:t>
            </a:r>
            <a:r>
              <a:rPr lang="en-US" dirty="0" smtClean="0"/>
              <a:t>7+5+9=21 </a:t>
            </a:r>
            <a:r>
              <a:rPr lang="en-US" dirty="0">
                <a:sym typeface="Wingdings" panose="05000000000000000000" pitchFamily="2" charset="2"/>
              </a:rPr>
              <a:t> Upper </a:t>
            </a:r>
            <a:r>
              <a:rPr lang="en-US" dirty="0" smtClean="0">
                <a:sym typeface="Wingdings" panose="05000000000000000000" pitchFamily="2" charset="2"/>
              </a:rPr>
              <a:t>bound=21</a:t>
            </a:r>
            <a:endParaRPr lang="en-US" dirty="0"/>
          </a:p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ammissibile</a:t>
            </a:r>
            <a:endParaRPr lang="en-US" dirty="0"/>
          </a:p>
          <a:p>
            <a:r>
              <a:rPr lang="en-US" dirty="0" smtClean="0"/>
              <a:t>X1=X2=x3=1  x4=x5=0 </a:t>
            </a:r>
            <a:r>
              <a:rPr lang="en-US" dirty="0"/>
              <a:t>con </a:t>
            </a:r>
            <a:r>
              <a:rPr lang="en-US" dirty="0" err="1"/>
              <a:t>valore</a:t>
            </a:r>
            <a:r>
              <a:rPr lang="en-US" dirty="0"/>
              <a:t>  </a:t>
            </a:r>
            <a:r>
              <a:rPr lang="en-US" dirty="0" smtClean="0"/>
              <a:t>7+5+9=21 </a:t>
            </a:r>
            <a:endParaRPr lang="it-IT" dirty="0"/>
          </a:p>
          <a:p>
            <a:endParaRPr lang="en-US" b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6945745" y="1362363"/>
                <a:ext cx="4904509" cy="4870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Calcolo U(S8)</a:t>
                </a:r>
              </a:p>
              <a:p>
                <a:endParaRPr lang="en-US" dirty="0"/>
              </a:p>
              <a:p>
                <a:r>
                  <a:rPr lang="en-US" dirty="0" smtClean="0"/>
                  <a:t>X5=0 X1=x4=1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b-p1-p4-p2=12-4-5-1=2&gt;=</a:t>
                </a:r>
                <a:r>
                  <a:rPr lang="en-US" dirty="0"/>
                  <a:t>0   </a:t>
                </a:r>
                <a:r>
                  <a:rPr lang="en-US" dirty="0">
                    <a:sym typeface="Wingdings" panose="05000000000000000000" pitchFamily="2" charset="2"/>
                  </a:rPr>
                  <a:t> x2=1</a:t>
                </a:r>
                <a:endParaRPr lang="en-US" dirty="0"/>
              </a:p>
              <a:p>
                <a:r>
                  <a:rPr lang="en-US" dirty="0" smtClean="0"/>
                  <a:t>b-p1-p4-p2-p3=12-4-5-1-3=-1&lt;0  </a:t>
                </a:r>
                <a:r>
                  <a:rPr lang="en-US" dirty="0">
                    <a:sym typeface="Wingdings" panose="05000000000000000000" pitchFamily="2" charset="2"/>
                  </a:rPr>
                  <a:t>  x3</a:t>
                </a:r>
                <a:r>
                  <a:rPr lang="en-US" dirty="0" smtClean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7+10+5+9*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=28  </a:t>
                </a:r>
                <a:r>
                  <a:rPr lang="en-US" dirty="0">
                    <a:sym typeface="Wingdings" panose="05000000000000000000" pitchFamily="2" charset="2"/>
                  </a:rPr>
                  <a:t> Upper </a:t>
                </a:r>
                <a:r>
                  <a:rPr lang="en-US" dirty="0" smtClean="0">
                    <a:sym typeface="Wingdings" panose="05000000000000000000" pitchFamily="2" charset="2"/>
                  </a:rPr>
                  <a:t>bound=28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 smtClean="0"/>
                  <a:t>X1=X4=x2=1  x3=x5=0 </a:t>
                </a:r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 </a:t>
                </a:r>
                <a:r>
                  <a:rPr lang="en-US" dirty="0" smtClean="0"/>
                  <a:t>7+10+5=22 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5" y="1362363"/>
                <a:ext cx="4904509" cy="4870179"/>
              </a:xfrm>
              <a:prstGeom prst="rect">
                <a:avLst/>
              </a:prstGeom>
              <a:blipFill>
                <a:blip r:embed="rId2"/>
                <a:stretch>
                  <a:fillRect l="-994" t="-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9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331855" y="3509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1963" y="623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</a:t>
            </a:r>
            <a:r>
              <a:rPr lang="en-US" dirty="0" smtClean="0"/>
              <a:t>29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86400" y="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LB=26 [(2,4,5)]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3842327" y="1265381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5010728" y="1265381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283527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077793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13826" y="132541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48574" y="13393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8257309" y="623515"/>
                <a:ext cx="174278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S9=S({4,1</a:t>
                </a:r>
                <a:r>
                  <a:rPr lang="en-US" dirty="0" smtClean="0"/>
                  <a:t>},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S10=S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 smtClean="0"/>
                      <m:t>{</m:t>
                    </m:r>
                    <m:r>
                      <m:rPr>
                        <m:nor/>
                      </m:rPr>
                      <a:rPr lang="en-US" b="0" i="0" dirty="0" smtClean="0"/>
                      <m:t>1,5</m:t>
                    </m:r>
                    <m:r>
                      <m:rPr>
                        <m:nor/>
                      </m:rPr>
                      <a:rPr lang="en-US" dirty="0" smtClean="0"/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09" y="623515"/>
                <a:ext cx="1742785" cy="1477328"/>
              </a:xfrm>
              <a:prstGeom prst="rect">
                <a:avLst/>
              </a:prstGeom>
              <a:blipFill>
                <a:blip r:embed="rId2"/>
                <a:stretch>
                  <a:fillRect l="-3158" t="-2058" r="-7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087418" y="2401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U(S1)=29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2982" y="23230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U(S2)=29</a:t>
            </a:r>
            <a:endParaRPr lang="it-IT" dirty="0"/>
          </a:p>
        </p:txBody>
      </p:sp>
      <p:cxnSp>
        <p:nvCxnSpPr>
          <p:cNvPr id="14" name="Connettore 2 13"/>
          <p:cNvCxnSpPr>
            <a:stCxn id="7" idx="3"/>
          </p:cNvCxnSpPr>
          <p:nvPr/>
        </p:nvCxnSpPr>
        <p:spPr>
          <a:xfrm flipH="1">
            <a:off x="3066473" y="2830961"/>
            <a:ext cx="350965" cy="5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3962400" y="2964872"/>
            <a:ext cx="235527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422228" y="33805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3810972" y="33620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487787" y="29348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491515" y="3006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295939" y="35698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U(S3)=24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676976" y="37545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U(S4)=29</a:t>
            </a:r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>
          <a:xfrm>
            <a:off x="2422228" y="3362036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 flipH="1">
            <a:off x="2262909" y="3482109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5954165" y="3500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7342909" y="34819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219009" y="31587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023452" y="31262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5722455" y="2964872"/>
            <a:ext cx="269738" cy="78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endCxn id="25" idx="1"/>
          </p:cNvCxnSpPr>
          <p:nvPr/>
        </p:nvCxnSpPr>
        <p:spPr>
          <a:xfrm>
            <a:off x="6032015" y="2701575"/>
            <a:ext cx="1444805" cy="91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5826793" y="320975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U(S5)=28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8097358" y="344075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U(S6)=26</a:t>
            </a:r>
            <a:endParaRPr lang="it-IT" dirty="0"/>
          </a:p>
        </p:txBody>
      </p:sp>
      <p:cxnSp>
        <p:nvCxnSpPr>
          <p:cNvPr id="32" name="Connettore diritto 31"/>
          <p:cNvCxnSpPr/>
          <p:nvPr/>
        </p:nvCxnSpPr>
        <p:spPr>
          <a:xfrm>
            <a:off x="7360921" y="3440753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H="1">
            <a:off x="7284415" y="3454155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3613826" y="4248482"/>
            <a:ext cx="466337" cy="5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7" idx="4"/>
          </p:cNvCxnSpPr>
          <p:nvPr/>
        </p:nvCxnSpPr>
        <p:spPr>
          <a:xfrm>
            <a:off x="4268172" y="4276436"/>
            <a:ext cx="297249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2996675" y="47151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S7</a:t>
            </a:r>
            <a:endParaRPr lang="it-IT" dirty="0"/>
          </a:p>
        </p:txBody>
      </p:sp>
      <p:sp>
        <p:nvSpPr>
          <p:cNvPr id="37" name="Ovale 36"/>
          <p:cNvSpPr/>
          <p:nvPr/>
        </p:nvSpPr>
        <p:spPr>
          <a:xfrm>
            <a:off x="4387272" y="47333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274635" y="4230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423447" y="42718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818678" y="498769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U(S7)=21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5199715" y="514015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U(S8)=28</a:t>
            </a:r>
            <a:endParaRPr lang="it-IT" dirty="0"/>
          </a:p>
        </p:txBody>
      </p:sp>
      <p:cxnSp>
        <p:nvCxnSpPr>
          <p:cNvPr id="42" name="Connettore diritto 41"/>
          <p:cNvCxnSpPr/>
          <p:nvPr/>
        </p:nvCxnSpPr>
        <p:spPr>
          <a:xfrm>
            <a:off x="2944579" y="461830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/>
          <p:cNvCxnSpPr/>
          <p:nvPr/>
        </p:nvCxnSpPr>
        <p:spPr>
          <a:xfrm flipH="1">
            <a:off x="2864157" y="4867442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6640945" y="4414860"/>
            <a:ext cx="597516" cy="7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4" idx="5"/>
          </p:cNvCxnSpPr>
          <p:nvPr/>
        </p:nvCxnSpPr>
        <p:spPr>
          <a:xfrm>
            <a:off x="6734654" y="4280949"/>
            <a:ext cx="1958946" cy="7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6245541" y="45304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8239160" y="45122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50" name="Ovale 49"/>
          <p:cNvSpPr/>
          <p:nvPr/>
        </p:nvSpPr>
        <p:spPr>
          <a:xfrm>
            <a:off x="6931974" y="505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it-IT" dirty="0"/>
          </a:p>
        </p:txBody>
      </p:sp>
      <p:sp>
        <p:nvSpPr>
          <p:cNvPr id="51" name="Ovale 50"/>
          <p:cNvSpPr/>
          <p:nvPr/>
        </p:nvSpPr>
        <p:spPr>
          <a:xfrm>
            <a:off x="8465980" y="49876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54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86508" y="988291"/>
            <a:ext cx="4904509" cy="4638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Calcolo</a:t>
            </a:r>
            <a:r>
              <a:rPr lang="en-US" dirty="0" smtClean="0"/>
              <a:t> U(S9)</a:t>
            </a:r>
          </a:p>
          <a:p>
            <a:endParaRPr lang="en-US" dirty="0"/>
          </a:p>
          <a:p>
            <a:r>
              <a:rPr lang="en-US" dirty="0" smtClean="0"/>
              <a:t>X5=1 X4=x1=0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b-p5-p2=12-6-1=5&gt;=</a:t>
            </a:r>
            <a:r>
              <a:rPr lang="en-US" dirty="0"/>
              <a:t>0   </a:t>
            </a:r>
            <a:r>
              <a:rPr lang="en-US" dirty="0">
                <a:sym typeface="Wingdings" panose="05000000000000000000" pitchFamily="2" charset="2"/>
              </a:rPr>
              <a:t> x2=1</a:t>
            </a:r>
            <a:endParaRPr lang="en-US" dirty="0"/>
          </a:p>
          <a:p>
            <a:r>
              <a:rPr lang="en-US" dirty="0" smtClean="0"/>
              <a:t>b-p5-p2-p3=12-6-1-3=2&gt;=</a:t>
            </a:r>
            <a:r>
              <a:rPr lang="en-US" dirty="0"/>
              <a:t>0  </a:t>
            </a:r>
            <a:r>
              <a:rPr lang="en-US" dirty="0">
                <a:sym typeface="Wingdings" panose="05000000000000000000" pitchFamily="2" charset="2"/>
              </a:rPr>
              <a:t>  x3=1</a:t>
            </a:r>
            <a:endParaRPr lang="en-US" dirty="0"/>
          </a:p>
          <a:p>
            <a:endParaRPr lang="en-US" dirty="0"/>
          </a:p>
          <a:p>
            <a:endParaRPr lang="it-IT" dirty="0"/>
          </a:p>
          <a:p>
            <a:endParaRPr lang="en-US" dirty="0" smtClean="0"/>
          </a:p>
          <a:p>
            <a:r>
              <a:rPr lang="en-US" dirty="0" smtClean="0"/>
              <a:t>Upper </a:t>
            </a:r>
            <a:r>
              <a:rPr lang="en-US" dirty="0"/>
              <a:t>bound= </a:t>
            </a:r>
            <a:r>
              <a:rPr lang="en-US" dirty="0" smtClean="0"/>
              <a:t>11+5+9=25  </a:t>
            </a:r>
            <a:r>
              <a:rPr lang="en-US" dirty="0">
                <a:sym typeface="Wingdings" panose="05000000000000000000" pitchFamily="2" charset="2"/>
              </a:rPr>
              <a:t> Upper </a:t>
            </a:r>
            <a:r>
              <a:rPr lang="en-US" dirty="0" smtClean="0">
                <a:sym typeface="Wingdings" panose="05000000000000000000" pitchFamily="2" charset="2"/>
              </a:rPr>
              <a:t>bound=25</a:t>
            </a:r>
            <a:endParaRPr lang="en-US" dirty="0"/>
          </a:p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ammissibile</a:t>
            </a:r>
            <a:endParaRPr lang="en-US" dirty="0"/>
          </a:p>
          <a:p>
            <a:r>
              <a:rPr lang="en-US" dirty="0" smtClean="0"/>
              <a:t>x5=x2=x3=1  x4=x1=0 </a:t>
            </a:r>
            <a:r>
              <a:rPr lang="en-US" dirty="0"/>
              <a:t>con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smtClean="0"/>
              <a:t>11+ 5+9=25  </a:t>
            </a:r>
            <a:endParaRPr lang="it-IT" dirty="0"/>
          </a:p>
          <a:p>
            <a:endParaRPr lang="en-US" b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6243781" y="1149928"/>
                <a:ext cx="4904509" cy="514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Calcolo U(S10)</a:t>
                </a:r>
              </a:p>
              <a:p>
                <a:endParaRPr lang="en-US" dirty="0"/>
              </a:p>
              <a:p>
                <a:r>
                  <a:rPr lang="en-US" dirty="0" smtClean="0"/>
                  <a:t>X5=x1=1 X4=0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b-p5-p1-p2=12-6-4-1=1&gt;=</a:t>
                </a:r>
                <a:r>
                  <a:rPr lang="en-US" dirty="0"/>
                  <a:t>0   </a:t>
                </a:r>
                <a:r>
                  <a:rPr lang="en-US" dirty="0">
                    <a:sym typeface="Wingdings" panose="05000000000000000000" pitchFamily="2" charset="2"/>
                  </a:rPr>
                  <a:t> x2=1</a:t>
                </a:r>
                <a:endParaRPr lang="en-US" dirty="0"/>
              </a:p>
              <a:p>
                <a:r>
                  <a:rPr lang="en-US" dirty="0" smtClean="0"/>
                  <a:t>b-p5-p1-p2-p3=12-6-4-1-3=-2&lt;0  </a:t>
                </a:r>
                <a:r>
                  <a:rPr lang="en-US" dirty="0">
                    <a:sym typeface="Wingdings" panose="05000000000000000000" pitchFamily="2" charset="2"/>
                  </a:rPr>
                  <a:t>  x3</a:t>
                </a:r>
                <a:r>
                  <a:rPr lang="en-US" dirty="0" smtClean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it-IT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11+7+5+9*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26  </a:t>
                </a:r>
                <a:r>
                  <a:rPr lang="en-US" dirty="0">
                    <a:sym typeface="Wingdings" panose="05000000000000000000" pitchFamily="2" charset="2"/>
                  </a:rPr>
                  <a:t> Upper </a:t>
                </a:r>
                <a:r>
                  <a:rPr lang="en-US" dirty="0" smtClean="0">
                    <a:sym typeface="Wingdings" panose="05000000000000000000" pitchFamily="2" charset="2"/>
                  </a:rPr>
                  <a:t>bound=26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 smtClean="0"/>
                  <a:t>x5=x1=x2=1  x4=x3=0 </a:t>
                </a:r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</a:t>
                </a:r>
                <a:r>
                  <a:rPr lang="en-US" dirty="0" smtClean="0"/>
                  <a:t>11+ 7+5=23  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81" y="1149928"/>
                <a:ext cx="4904509" cy="5144293"/>
              </a:xfrm>
              <a:prstGeom prst="rect">
                <a:avLst/>
              </a:prstGeom>
              <a:blipFill>
                <a:blip r:embed="rId2"/>
                <a:stretch>
                  <a:fillRect l="-994" t="-7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8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331855" y="3509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1963" y="623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</a:t>
            </a:r>
            <a:r>
              <a:rPr lang="en-US" dirty="0" smtClean="0"/>
              <a:t>29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86400" y="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LB=26 [(2,4,5)]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3842327" y="1265381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5010728" y="1265381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283527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077793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13826" y="132541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48574" y="13393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8257309" y="623515"/>
                <a:ext cx="191751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S11=S({3,5</a:t>
                </a:r>
                <a:r>
                  <a:rPr lang="en-US" dirty="0" smtClean="0"/>
                  <a:t>},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1,4}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S12=S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 smtClean="0"/>
                      <m:t>{</m:t>
                    </m:r>
                    <m:r>
                      <m:rPr>
                        <m:nor/>
                      </m:rPr>
                      <a:rPr lang="en-US" b="0" i="0" dirty="0" smtClean="0"/>
                      <m:t>1,3,4</m:t>
                    </m:r>
                    <m:r>
                      <m:rPr>
                        <m:nor/>
                      </m:rPr>
                      <a:rPr lang="en-US" dirty="0" smtClean="0"/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09" y="623515"/>
                <a:ext cx="1917513" cy="1477328"/>
              </a:xfrm>
              <a:prstGeom prst="rect">
                <a:avLst/>
              </a:prstGeom>
              <a:blipFill>
                <a:blip r:embed="rId2"/>
                <a:stretch>
                  <a:fillRect l="-2866" t="-2058" r="-3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087418" y="2401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U(S1)=29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2982" y="23230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U(S2)=29</a:t>
            </a:r>
            <a:endParaRPr lang="it-IT" dirty="0"/>
          </a:p>
        </p:txBody>
      </p:sp>
      <p:cxnSp>
        <p:nvCxnSpPr>
          <p:cNvPr id="14" name="Connettore 2 13"/>
          <p:cNvCxnSpPr>
            <a:stCxn id="7" idx="3"/>
          </p:cNvCxnSpPr>
          <p:nvPr/>
        </p:nvCxnSpPr>
        <p:spPr>
          <a:xfrm flipH="1">
            <a:off x="3066473" y="2830961"/>
            <a:ext cx="350965" cy="5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3962400" y="2964872"/>
            <a:ext cx="235527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422228" y="33805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3810972" y="33620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487787" y="29348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491515" y="3006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295939" y="35698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U(S3)=24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676976" y="37545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U(S4)=29</a:t>
            </a:r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>
          <a:xfrm>
            <a:off x="2422228" y="3362036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 flipH="1">
            <a:off x="2262909" y="3482109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5954165" y="3500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7342909" y="34819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219009" y="31587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023452" y="31262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5722455" y="2964872"/>
            <a:ext cx="269738" cy="78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endCxn id="25" idx="1"/>
          </p:cNvCxnSpPr>
          <p:nvPr/>
        </p:nvCxnSpPr>
        <p:spPr>
          <a:xfrm>
            <a:off x="6032015" y="2701575"/>
            <a:ext cx="1444805" cy="91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5826793" y="320975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U(S5)=28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8097358" y="344075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U(S6)=26</a:t>
            </a:r>
            <a:endParaRPr lang="it-IT" dirty="0"/>
          </a:p>
        </p:txBody>
      </p:sp>
      <p:cxnSp>
        <p:nvCxnSpPr>
          <p:cNvPr id="32" name="Connettore diritto 31"/>
          <p:cNvCxnSpPr/>
          <p:nvPr/>
        </p:nvCxnSpPr>
        <p:spPr>
          <a:xfrm>
            <a:off x="7360921" y="3440753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H="1">
            <a:off x="7284415" y="3454155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3613826" y="4248482"/>
            <a:ext cx="466337" cy="5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7" idx="4"/>
          </p:cNvCxnSpPr>
          <p:nvPr/>
        </p:nvCxnSpPr>
        <p:spPr>
          <a:xfrm>
            <a:off x="4268172" y="4276436"/>
            <a:ext cx="297249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2996675" y="47151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S7</a:t>
            </a:r>
            <a:endParaRPr lang="it-IT" dirty="0"/>
          </a:p>
        </p:txBody>
      </p:sp>
      <p:sp>
        <p:nvSpPr>
          <p:cNvPr id="37" name="Ovale 36"/>
          <p:cNvSpPr/>
          <p:nvPr/>
        </p:nvSpPr>
        <p:spPr>
          <a:xfrm>
            <a:off x="4387272" y="47333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274635" y="4230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423447" y="42718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818678" y="498769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U(S7)=21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5199715" y="514015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U(S8)=28</a:t>
            </a:r>
            <a:endParaRPr lang="it-IT" dirty="0"/>
          </a:p>
        </p:txBody>
      </p:sp>
      <p:cxnSp>
        <p:nvCxnSpPr>
          <p:cNvPr id="42" name="Connettore diritto 41"/>
          <p:cNvCxnSpPr/>
          <p:nvPr/>
        </p:nvCxnSpPr>
        <p:spPr>
          <a:xfrm>
            <a:off x="2944579" y="461830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/>
          <p:cNvCxnSpPr/>
          <p:nvPr/>
        </p:nvCxnSpPr>
        <p:spPr>
          <a:xfrm flipH="1">
            <a:off x="2864157" y="4867442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6640945" y="4414860"/>
            <a:ext cx="597516" cy="7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24" idx="5"/>
          </p:cNvCxnSpPr>
          <p:nvPr/>
        </p:nvCxnSpPr>
        <p:spPr>
          <a:xfrm>
            <a:off x="6734654" y="4280949"/>
            <a:ext cx="1958946" cy="7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6245541" y="45304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8239160" y="45122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48" name="Ovale 47"/>
          <p:cNvSpPr/>
          <p:nvPr/>
        </p:nvSpPr>
        <p:spPr>
          <a:xfrm>
            <a:off x="6931974" y="505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it-IT" dirty="0"/>
          </a:p>
        </p:txBody>
      </p:sp>
      <p:sp>
        <p:nvSpPr>
          <p:cNvPr id="49" name="Ovale 48"/>
          <p:cNvSpPr/>
          <p:nvPr/>
        </p:nvSpPr>
        <p:spPr>
          <a:xfrm>
            <a:off x="8465980" y="49876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S10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868565" y="604070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U(S9)=25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9186086" y="600817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U(S10)=26</a:t>
            </a:r>
            <a:endParaRPr lang="it-IT" dirty="0"/>
          </a:p>
        </p:txBody>
      </p:sp>
      <p:cxnSp>
        <p:nvCxnSpPr>
          <p:cNvPr id="52" name="Connettore diritto 51"/>
          <p:cNvCxnSpPr/>
          <p:nvPr/>
        </p:nvCxnSpPr>
        <p:spPr>
          <a:xfrm>
            <a:off x="6899887" y="501534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/>
          <p:cNvCxnSpPr/>
          <p:nvPr/>
        </p:nvCxnSpPr>
        <p:spPr>
          <a:xfrm>
            <a:off x="8421349" y="490900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/>
          <p:cNvCxnSpPr/>
          <p:nvPr/>
        </p:nvCxnSpPr>
        <p:spPr>
          <a:xfrm flipH="1">
            <a:off x="6856623" y="5155723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ttore diritto 54"/>
          <p:cNvCxnSpPr/>
          <p:nvPr/>
        </p:nvCxnSpPr>
        <p:spPr>
          <a:xfrm flipH="1">
            <a:off x="8395941" y="5080186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H="1">
            <a:off x="4288181" y="5583381"/>
            <a:ext cx="339442" cy="42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5122677" y="5588000"/>
            <a:ext cx="350414" cy="3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3735134" y="55880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X3=0</a:t>
            </a:r>
            <a:endParaRPr lang="it-IT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5521814" y="55528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X3=1</a:t>
            </a:r>
            <a:endParaRPr lang="it-IT" dirty="0"/>
          </a:p>
        </p:txBody>
      </p:sp>
      <p:sp>
        <p:nvSpPr>
          <p:cNvPr id="62" name="Ovale 61"/>
          <p:cNvSpPr/>
          <p:nvPr/>
        </p:nvSpPr>
        <p:spPr>
          <a:xfrm>
            <a:off x="3802516" y="59203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S11</a:t>
            </a:r>
            <a:endParaRPr lang="it-IT" dirty="0"/>
          </a:p>
        </p:txBody>
      </p:sp>
      <p:sp>
        <p:nvSpPr>
          <p:cNvPr id="65" name="Ovale 64"/>
          <p:cNvSpPr/>
          <p:nvPr/>
        </p:nvSpPr>
        <p:spPr>
          <a:xfrm>
            <a:off x="5144567" y="59387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9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6945745" y="1362363"/>
                <a:ext cx="4904509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Calcolo U(S12)</a:t>
                </a:r>
              </a:p>
              <a:p>
                <a:endParaRPr lang="en-US" dirty="0"/>
              </a:p>
              <a:p>
                <a:r>
                  <a:rPr lang="en-US" dirty="0" smtClean="0"/>
                  <a:t>X5=0 X1=x4=X3=1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b-p1-p4-p3=12-4-5-3=0   </a:t>
                </a:r>
                <a:endParaRPr lang="en-US" dirty="0"/>
              </a:p>
              <a:p>
                <a:r>
                  <a:rPr lang="en-US" dirty="0" smtClean="0"/>
                  <a:t>b-p1-p4-p3-p2=12-4-5-3-1=-1&lt;0 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:r>
                  <a:rPr lang="en-US" dirty="0" smtClean="0">
                    <a:sym typeface="Wingdings" panose="05000000000000000000" pitchFamily="2" charset="2"/>
                  </a:rPr>
                  <a:t>x2=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Upper </a:t>
                </a:r>
                <a:r>
                  <a:rPr lang="en-US" dirty="0"/>
                  <a:t>bound= </a:t>
                </a:r>
                <a:r>
                  <a:rPr lang="en-US" dirty="0" smtClean="0"/>
                  <a:t>7+10+9=26  </a:t>
                </a:r>
                <a:r>
                  <a:rPr lang="en-US" dirty="0">
                    <a:sym typeface="Wingdings" panose="05000000000000000000" pitchFamily="2" charset="2"/>
                  </a:rPr>
                  <a:t> Upper </a:t>
                </a:r>
                <a:r>
                  <a:rPr lang="en-US" dirty="0" smtClean="0">
                    <a:sym typeface="Wingdings" panose="05000000000000000000" pitchFamily="2" charset="2"/>
                  </a:rPr>
                  <a:t>bound=26</a:t>
                </a:r>
                <a:endParaRPr lang="en-US" dirty="0"/>
              </a:p>
              <a:p>
                <a:r>
                  <a:rPr lang="en-US" dirty="0" err="1"/>
                  <a:t>Soluzione</a:t>
                </a:r>
                <a:r>
                  <a:rPr lang="en-US" dirty="0"/>
                  <a:t> </a:t>
                </a:r>
                <a:r>
                  <a:rPr lang="en-US" dirty="0" err="1"/>
                  <a:t>ammissibile</a:t>
                </a:r>
                <a:endParaRPr lang="en-US" dirty="0"/>
              </a:p>
              <a:p>
                <a:r>
                  <a:rPr lang="en-US" dirty="0" smtClean="0"/>
                  <a:t>X1=X4=x3=1  x2=x5=0 </a:t>
                </a:r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 </a:t>
                </a:r>
                <a:r>
                  <a:rPr lang="en-US" dirty="0" smtClean="0"/>
                  <a:t>7+10+9=26 </a:t>
                </a:r>
                <a:endParaRPr lang="it-IT" dirty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5" y="1362363"/>
                <a:ext cx="4904509" cy="4478149"/>
              </a:xfrm>
              <a:prstGeom prst="rect">
                <a:avLst/>
              </a:prstGeom>
              <a:blipFill>
                <a:blip r:embed="rId2"/>
                <a:stretch>
                  <a:fillRect l="-994" t="-6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>
          <a:xfrm>
            <a:off x="568036" y="1154545"/>
            <a:ext cx="49045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Calcolo</a:t>
            </a:r>
            <a:r>
              <a:rPr lang="en-US" dirty="0" smtClean="0"/>
              <a:t> U(S11)</a:t>
            </a:r>
          </a:p>
          <a:p>
            <a:endParaRPr lang="en-US" dirty="0"/>
          </a:p>
          <a:p>
            <a:r>
              <a:rPr lang="en-US" dirty="0" smtClean="0"/>
              <a:t>X5=X3=0 X1=x4=1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b-p1-p4-p2=12-4-5-1=2&gt;=</a:t>
            </a:r>
            <a:r>
              <a:rPr lang="en-US" dirty="0"/>
              <a:t>0   </a:t>
            </a:r>
            <a:r>
              <a:rPr lang="en-US" dirty="0">
                <a:sym typeface="Wingdings" panose="05000000000000000000" pitchFamily="2" charset="2"/>
              </a:rPr>
              <a:t> x2=1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Upper </a:t>
            </a:r>
            <a:r>
              <a:rPr lang="en-US" dirty="0"/>
              <a:t>bound= </a:t>
            </a:r>
            <a:r>
              <a:rPr lang="en-US" dirty="0" smtClean="0"/>
              <a:t>7+10+5=22  </a:t>
            </a:r>
            <a:r>
              <a:rPr lang="en-US" dirty="0">
                <a:sym typeface="Wingdings" panose="05000000000000000000" pitchFamily="2" charset="2"/>
              </a:rPr>
              <a:t> Upper </a:t>
            </a:r>
            <a:r>
              <a:rPr lang="en-US" dirty="0" smtClean="0">
                <a:sym typeface="Wingdings" panose="05000000000000000000" pitchFamily="2" charset="2"/>
              </a:rPr>
              <a:t>bound=22</a:t>
            </a:r>
            <a:endParaRPr lang="en-US" dirty="0"/>
          </a:p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ammissibile</a:t>
            </a:r>
            <a:endParaRPr lang="en-US" dirty="0"/>
          </a:p>
          <a:p>
            <a:r>
              <a:rPr lang="en-US" dirty="0" smtClean="0"/>
              <a:t>X1=X4=x2=1  x3=x5=0 </a:t>
            </a:r>
            <a:r>
              <a:rPr lang="en-US" dirty="0"/>
              <a:t>con </a:t>
            </a:r>
            <a:r>
              <a:rPr lang="en-US" dirty="0" err="1"/>
              <a:t>valore</a:t>
            </a:r>
            <a:r>
              <a:rPr lang="en-US" dirty="0"/>
              <a:t>  </a:t>
            </a:r>
            <a:r>
              <a:rPr lang="en-US" dirty="0" smtClean="0"/>
              <a:t>7+10+5=22 </a:t>
            </a:r>
            <a:endParaRPr lang="it-IT" dirty="0"/>
          </a:p>
          <a:p>
            <a:endParaRPr lang="en-US" b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84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331855" y="3509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1963" y="623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</a:t>
            </a:r>
            <a:r>
              <a:rPr lang="en-US" dirty="0" smtClean="0"/>
              <a:t>29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86400" y="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LB=26 [(2,4,5), (1,4,3)]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3842327" y="1265381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5010728" y="1265381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283527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077793" y="20504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13826" y="132541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48574" y="13393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087418" y="2401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U(S1)=29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2982" y="23230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U(S2)=29</a:t>
            </a:r>
            <a:endParaRPr lang="it-IT" dirty="0"/>
          </a:p>
        </p:txBody>
      </p:sp>
      <p:cxnSp>
        <p:nvCxnSpPr>
          <p:cNvPr id="14" name="Connettore 2 13"/>
          <p:cNvCxnSpPr>
            <a:stCxn id="7" idx="3"/>
          </p:cNvCxnSpPr>
          <p:nvPr/>
        </p:nvCxnSpPr>
        <p:spPr>
          <a:xfrm flipH="1">
            <a:off x="3066473" y="2830961"/>
            <a:ext cx="350965" cy="5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3962400" y="2964872"/>
            <a:ext cx="235527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422228" y="33805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3810972" y="33620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487787" y="29348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491515" y="3006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295939" y="35698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U(S3)=24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676976" y="37545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U(S4)=29</a:t>
            </a:r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>
          <a:xfrm>
            <a:off x="2422228" y="3362036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 flipH="1">
            <a:off x="2262909" y="3482109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5954165" y="3500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7342909" y="34819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219009" y="31587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023452" y="31262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5722455" y="2964872"/>
            <a:ext cx="269738" cy="78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endCxn id="25" idx="1"/>
          </p:cNvCxnSpPr>
          <p:nvPr/>
        </p:nvCxnSpPr>
        <p:spPr>
          <a:xfrm>
            <a:off x="6032015" y="2701575"/>
            <a:ext cx="1444805" cy="91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5826793" y="320975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U(S5)=28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8097358" y="344075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U(S6)=26</a:t>
            </a:r>
            <a:endParaRPr lang="it-IT" dirty="0"/>
          </a:p>
        </p:txBody>
      </p:sp>
      <p:cxnSp>
        <p:nvCxnSpPr>
          <p:cNvPr id="32" name="Connettore diritto 31"/>
          <p:cNvCxnSpPr/>
          <p:nvPr/>
        </p:nvCxnSpPr>
        <p:spPr>
          <a:xfrm>
            <a:off x="7360921" y="3440753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H="1">
            <a:off x="7284415" y="3454155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3613826" y="4248482"/>
            <a:ext cx="466337" cy="5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7" idx="4"/>
          </p:cNvCxnSpPr>
          <p:nvPr/>
        </p:nvCxnSpPr>
        <p:spPr>
          <a:xfrm>
            <a:off x="4268172" y="4276436"/>
            <a:ext cx="297249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2996675" y="47151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S7</a:t>
            </a:r>
            <a:endParaRPr lang="it-IT" dirty="0"/>
          </a:p>
        </p:txBody>
      </p:sp>
      <p:sp>
        <p:nvSpPr>
          <p:cNvPr id="37" name="Ovale 36"/>
          <p:cNvSpPr/>
          <p:nvPr/>
        </p:nvSpPr>
        <p:spPr>
          <a:xfrm>
            <a:off x="4387272" y="47333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274635" y="4230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423447" y="42718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X4=1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818678" y="498769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U(S7)=21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5199715" y="514015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U(S8)=28</a:t>
            </a:r>
            <a:endParaRPr lang="it-IT" dirty="0"/>
          </a:p>
        </p:txBody>
      </p:sp>
      <p:cxnSp>
        <p:nvCxnSpPr>
          <p:cNvPr id="42" name="Connettore diritto 41"/>
          <p:cNvCxnSpPr/>
          <p:nvPr/>
        </p:nvCxnSpPr>
        <p:spPr>
          <a:xfrm>
            <a:off x="2944579" y="461830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/>
          <p:cNvCxnSpPr/>
          <p:nvPr/>
        </p:nvCxnSpPr>
        <p:spPr>
          <a:xfrm flipH="1">
            <a:off x="2864157" y="4867442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6640945" y="4414860"/>
            <a:ext cx="597516" cy="7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24" idx="5"/>
          </p:cNvCxnSpPr>
          <p:nvPr/>
        </p:nvCxnSpPr>
        <p:spPr>
          <a:xfrm>
            <a:off x="6734654" y="4280949"/>
            <a:ext cx="1958946" cy="7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6245541" y="45304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X1=0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8239160" y="45122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X1=1</a:t>
            </a:r>
            <a:endParaRPr lang="it-IT" dirty="0"/>
          </a:p>
        </p:txBody>
      </p:sp>
      <p:sp>
        <p:nvSpPr>
          <p:cNvPr id="48" name="Ovale 47"/>
          <p:cNvSpPr/>
          <p:nvPr/>
        </p:nvSpPr>
        <p:spPr>
          <a:xfrm>
            <a:off x="6931974" y="505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it-IT" dirty="0"/>
          </a:p>
        </p:txBody>
      </p:sp>
      <p:sp>
        <p:nvSpPr>
          <p:cNvPr id="49" name="Ovale 48"/>
          <p:cNvSpPr/>
          <p:nvPr/>
        </p:nvSpPr>
        <p:spPr>
          <a:xfrm>
            <a:off x="8465980" y="49876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S10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868565" y="604070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U(S9)=25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9186086" y="600817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U(S10)=26</a:t>
            </a:r>
            <a:endParaRPr lang="it-IT" dirty="0"/>
          </a:p>
        </p:txBody>
      </p:sp>
      <p:cxnSp>
        <p:nvCxnSpPr>
          <p:cNvPr id="52" name="Connettore diritto 51"/>
          <p:cNvCxnSpPr/>
          <p:nvPr/>
        </p:nvCxnSpPr>
        <p:spPr>
          <a:xfrm>
            <a:off x="6899887" y="501534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/>
          <p:cNvCxnSpPr/>
          <p:nvPr/>
        </p:nvCxnSpPr>
        <p:spPr>
          <a:xfrm>
            <a:off x="8421349" y="490900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/>
          <p:cNvCxnSpPr/>
          <p:nvPr/>
        </p:nvCxnSpPr>
        <p:spPr>
          <a:xfrm flipH="1">
            <a:off x="6856623" y="5155723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ttore diritto 54"/>
          <p:cNvCxnSpPr/>
          <p:nvPr/>
        </p:nvCxnSpPr>
        <p:spPr>
          <a:xfrm flipH="1">
            <a:off x="8395941" y="5080186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H="1">
            <a:off x="4288181" y="5583381"/>
            <a:ext cx="339442" cy="42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5122677" y="5588000"/>
            <a:ext cx="350414" cy="3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3735134" y="55880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X3=0</a:t>
            </a:r>
            <a:endParaRPr lang="it-IT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5521814" y="55528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X3=1</a:t>
            </a:r>
            <a:endParaRPr lang="it-IT" dirty="0"/>
          </a:p>
        </p:txBody>
      </p:sp>
      <p:sp>
        <p:nvSpPr>
          <p:cNvPr id="60" name="Ovale 59"/>
          <p:cNvSpPr/>
          <p:nvPr/>
        </p:nvSpPr>
        <p:spPr>
          <a:xfrm>
            <a:off x="3802516" y="59203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S11</a:t>
            </a:r>
            <a:endParaRPr lang="it-IT" dirty="0"/>
          </a:p>
        </p:txBody>
      </p:sp>
      <p:sp>
        <p:nvSpPr>
          <p:cNvPr id="61" name="Ovale 60"/>
          <p:cNvSpPr/>
          <p:nvPr/>
        </p:nvSpPr>
        <p:spPr>
          <a:xfrm>
            <a:off x="5144567" y="59387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S12</a:t>
            </a:r>
            <a:endParaRPr lang="it-IT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2438856" y="615616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U(S11)=22</a:t>
            </a:r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6080857" y="637345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U(S12)=26</a:t>
            </a:r>
            <a:endParaRPr lang="it-IT" dirty="0"/>
          </a:p>
        </p:txBody>
      </p:sp>
      <p:cxnSp>
        <p:nvCxnSpPr>
          <p:cNvPr id="64" name="Connettore diritto 63"/>
          <p:cNvCxnSpPr/>
          <p:nvPr/>
        </p:nvCxnSpPr>
        <p:spPr>
          <a:xfrm>
            <a:off x="3715332" y="5754254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/>
          <p:cNvCxnSpPr/>
          <p:nvPr/>
        </p:nvCxnSpPr>
        <p:spPr>
          <a:xfrm>
            <a:off x="5123375" y="5781748"/>
            <a:ext cx="995210" cy="104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 flipH="1">
            <a:off x="3644618" y="5910907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 flipH="1">
            <a:off x="5165438" y="5902098"/>
            <a:ext cx="1020618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8566333" y="1339332"/>
            <a:ext cx="3151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</a:p>
          <a:p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 = 26</a:t>
            </a:r>
          </a:p>
          <a:p>
            <a:r>
              <a:rPr lang="en-US" dirty="0" err="1" smtClean="0"/>
              <a:t>Soluzioni</a:t>
            </a:r>
            <a:r>
              <a:rPr lang="en-US" dirty="0" smtClean="0"/>
              <a:t> </a:t>
            </a:r>
            <a:r>
              <a:rPr lang="en-US" dirty="0" err="1" smtClean="0"/>
              <a:t>ottime</a:t>
            </a:r>
            <a:r>
              <a:rPr lang="en-US" dirty="0" smtClean="0"/>
              <a:t>: (2,4,5); (1,4,3)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4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773382" y="1154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778533" y="895820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3" y="895820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7500" r="-34375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443345" y="572655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C=(S)</a:t>
            </a:r>
          </a:p>
          <a:p>
            <a:r>
              <a:rPr lang="en-US" dirty="0" smtClean="0"/>
              <a:t>Q=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768438" y="142708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6996546" y="11728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6001697" y="91409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97" y="914093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37500" r="-34375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5666509" y="59092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C=(S1,S2)</a:t>
            </a:r>
          </a:p>
          <a:p>
            <a:r>
              <a:rPr lang="en-US" dirty="0" smtClean="0"/>
              <a:t>Q=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991602" y="144535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960873" y="26693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11" name="Ovale 10"/>
          <p:cNvSpPr/>
          <p:nvPr/>
        </p:nvSpPr>
        <p:spPr>
          <a:xfrm>
            <a:off x="8113407" y="26693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cxnSp>
        <p:nvCxnSpPr>
          <p:cNvPr id="13" name="Connettore 2 12"/>
          <p:cNvCxnSpPr>
            <a:endCxn id="10" idx="7"/>
          </p:cNvCxnSpPr>
          <p:nvPr/>
        </p:nvCxnSpPr>
        <p:spPr>
          <a:xfrm flipH="1">
            <a:off x="6741362" y="2068946"/>
            <a:ext cx="490711" cy="73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1" idx="1"/>
          </p:cNvCxnSpPr>
          <p:nvPr/>
        </p:nvCxnSpPr>
        <p:spPr>
          <a:xfrm>
            <a:off x="7705919" y="2087219"/>
            <a:ext cx="541399" cy="71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5230704" y="29418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9145792" y="29926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996546" y="4419661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U(S2)&gt;U(S1)</a:t>
            </a:r>
          </a:p>
          <a:p>
            <a:r>
              <a:rPr lang="en-US" dirty="0" smtClean="0"/>
              <a:t>U(S1), U(S2) &gt; LB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937164" y="5726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9173970" y="572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23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225637" y="14683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95600" y="886492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C=(S1,S3)</a:t>
            </a:r>
          </a:p>
          <a:p>
            <a:r>
              <a:rPr lang="en-US" dirty="0" smtClean="0"/>
              <a:t>Q=(S4)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220693" y="174091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189964" y="29648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5342498" y="29648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cxnSp>
        <p:nvCxnSpPr>
          <p:cNvPr id="8" name="Connettore 2 7"/>
          <p:cNvCxnSpPr>
            <a:endCxn id="6" idx="7"/>
          </p:cNvCxnSpPr>
          <p:nvPr/>
        </p:nvCxnSpPr>
        <p:spPr>
          <a:xfrm flipH="1">
            <a:off x="3970453" y="2364510"/>
            <a:ext cx="490711" cy="73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7" idx="1"/>
          </p:cNvCxnSpPr>
          <p:nvPr/>
        </p:nvCxnSpPr>
        <p:spPr>
          <a:xfrm>
            <a:off x="4935010" y="2382783"/>
            <a:ext cx="541399" cy="71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459795" y="323740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74883" y="328820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007601" y="4410425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U(S3)&gt;U(S1), U(S4)</a:t>
            </a:r>
          </a:p>
          <a:p>
            <a:r>
              <a:rPr lang="en-US" dirty="0" smtClean="0"/>
              <a:t>U(S1), U(S3) &gt; LB</a:t>
            </a:r>
          </a:p>
          <a:p>
            <a:r>
              <a:rPr lang="en-US" dirty="0" smtClean="0"/>
              <a:t>U(S4)&lt;=LB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403061" y="8679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</a:t>
            </a:r>
            <a:endParaRPr lang="it-IT" dirty="0"/>
          </a:p>
        </p:txBody>
      </p:sp>
      <p:sp>
        <p:nvSpPr>
          <p:cNvPr id="38" name="Ovale 37"/>
          <p:cNvSpPr/>
          <p:nvPr/>
        </p:nvSpPr>
        <p:spPr>
          <a:xfrm>
            <a:off x="4306293" y="44104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39" name="Ovale 38"/>
          <p:cNvSpPr/>
          <p:nvPr/>
        </p:nvSpPr>
        <p:spPr>
          <a:xfrm>
            <a:off x="6417934" y="44104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H="1">
            <a:off x="5043055" y="3879273"/>
            <a:ext cx="467140" cy="5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7" idx="5"/>
          </p:cNvCxnSpPr>
          <p:nvPr/>
        </p:nvCxnSpPr>
        <p:spPr>
          <a:xfrm>
            <a:off x="6122987" y="3745362"/>
            <a:ext cx="483816" cy="66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3462796" y="468295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7429814" y="476136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</a:t>
            </a:r>
            <a:endParaRPr lang="it-IT" dirty="0"/>
          </a:p>
        </p:txBody>
      </p:sp>
      <p:cxnSp>
        <p:nvCxnSpPr>
          <p:cNvPr id="48" name="Connettore diritto 47"/>
          <p:cNvCxnSpPr/>
          <p:nvPr/>
        </p:nvCxnSpPr>
        <p:spPr>
          <a:xfrm>
            <a:off x="6159384" y="4479636"/>
            <a:ext cx="1355158" cy="738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/>
          <p:cNvCxnSpPr/>
          <p:nvPr/>
        </p:nvCxnSpPr>
        <p:spPr>
          <a:xfrm flipH="1">
            <a:off x="6364895" y="4322602"/>
            <a:ext cx="1144269" cy="86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867891" y="10250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1537854" y="443146"/>
                <a:ext cx="16610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Q=(S4,S1,S5,S6)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4" y="443146"/>
                <a:ext cx="1661032" cy="646331"/>
              </a:xfrm>
              <a:prstGeom prst="rect">
                <a:avLst/>
              </a:prstGeom>
              <a:blipFill>
                <a:blip r:embed="rId2"/>
                <a:stretch>
                  <a:fillRect l="-2930" t="-5660" r="-2198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3862947" y="129757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832218" y="25215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984752" y="25215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cxnSp>
        <p:nvCxnSpPr>
          <p:cNvPr id="7" name="Connettore 2 6"/>
          <p:cNvCxnSpPr>
            <a:endCxn id="5" idx="7"/>
          </p:cNvCxnSpPr>
          <p:nvPr/>
        </p:nvCxnSpPr>
        <p:spPr>
          <a:xfrm flipH="1">
            <a:off x="2612707" y="1921164"/>
            <a:ext cx="490711" cy="73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endCxn id="6" idx="1"/>
          </p:cNvCxnSpPr>
          <p:nvPr/>
        </p:nvCxnSpPr>
        <p:spPr>
          <a:xfrm>
            <a:off x="3577264" y="1939437"/>
            <a:ext cx="541399" cy="71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102049" y="279406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017137" y="284486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U(S2)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649855" y="39670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U(S1),U(S5),U(S6)&lt;=LB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5045315" y="42462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</a:t>
            </a:r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3100947" y="41151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5060188" y="39670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3685309" y="3435927"/>
            <a:ext cx="467140" cy="5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6" idx="5"/>
          </p:cNvCxnSpPr>
          <p:nvPr/>
        </p:nvCxnSpPr>
        <p:spPr>
          <a:xfrm>
            <a:off x="4765241" y="3302016"/>
            <a:ext cx="483816" cy="66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105050" y="4239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U(S3)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072068" y="431801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U(S4)</a:t>
            </a:r>
            <a:endParaRPr lang="it-IT" dirty="0"/>
          </a:p>
        </p:txBody>
      </p:sp>
      <p:cxnSp>
        <p:nvCxnSpPr>
          <p:cNvPr id="19" name="Connettore diritto 18"/>
          <p:cNvCxnSpPr/>
          <p:nvPr/>
        </p:nvCxnSpPr>
        <p:spPr>
          <a:xfrm>
            <a:off x="4801638" y="4036290"/>
            <a:ext cx="1355158" cy="738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H="1">
            <a:off x="5007149" y="3879256"/>
            <a:ext cx="1144269" cy="86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3" idx="3"/>
          </p:cNvCxnSpPr>
          <p:nvPr/>
        </p:nvCxnSpPr>
        <p:spPr>
          <a:xfrm flipH="1">
            <a:off x="2544618" y="4895610"/>
            <a:ext cx="690240" cy="70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3" idx="5"/>
          </p:cNvCxnSpPr>
          <p:nvPr/>
        </p:nvCxnSpPr>
        <p:spPr>
          <a:xfrm>
            <a:off x="3881436" y="4895610"/>
            <a:ext cx="461306" cy="7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4"/>
          <p:cNvSpPr/>
          <p:nvPr/>
        </p:nvSpPr>
        <p:spPr>
          <a:xfrm>
            <a:off x="3100947" y="41194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1847799" y="5496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it-IT" dirty="0"/>
          </a:p>
        </p:txBody>
      </p:sp>
      <p:sp>
        <p:nvSpPr>
          <p:cNvPr id="27" name="Ovale 26"/>
          <p:cNvSpPr/>
          <p:nvPr/>
        </p:nvSpPr>
        <p:spPr>
          <a:xfrm>
            <a:off x="3984752" y="56350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it-IT" dirty="0"/>
          </a:p>
        </p:txBody>
      </p:sp>
      <p:cxnSp>
        <p:nvCxnSpPr>
          <p:cNvPr id="28" name="Connettore diritto 27"/>
          <p:cNvCxnSpPr/>
          <p:nvPr/>
        </p:nvCxnSpPr>
        <p:spPr>
          <a:xfrm>
            <a:off x="1611839" y="5630446"/>
            <a:ext cx="1355158" cy="738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/>
          <p:nvPr/>
        </p:nvCxnSpPr>
        <p:spPr>
          <a:xfrm>
            <a:off x="3763496" y="5792925"/>
            <a:ext cx="1355158" cy="738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/>
          <p:cNvCxnSpPr/>
          <p:nvPr/>
        </p:nvCxnSpPr>
        <p:spPr>
          <a:xfrm>
            <a:off x="1681049" y="2658847"/>
            <a:ext cx="1355158" cy="738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/>
          <p:nvPr/>
        </p:nvCxnSpPr>
        <p:spPr>
          <a:xfrm flipH="1">
            <a:off x="3854820" y="5644304"/>
            <a:ext cx="1144269" cy="86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H="1">
            <a:off x="1707813" y="5475074"/>
            <a:ext cx="1144269" cy="86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H="1">
            <a:off x="1796235" y="2516217"/>
            <a:ext cx="1144269" cy="86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7121237" y="4967726"/>
                <a:ext cx="45588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STOP: </a:t>
                </a:r>
                <a:r>
                  <a:rPr lang="en-US" dirty="0" err="1" smtClean="0"/>
                  <a:t>valore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ottimo</a:t>
                </a:r>
                <a:r>
                  <a:rPr lang="en-US" dirty="0" smtClean="0"/>
                  <a:t>=LB</a:t>
                </a:r>
              </a:p>
              <a:p>
                <a:r>
                  <a:rPr lang="en-US" dirty="0" smtClean="0"/>
                  <a:t>(se LB=-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allora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problema</a:t>
                </a:r>
                <a:r>
                  <a:rPr lang="en-US" dirty="0" smtClean="0"/>
                  <a:t> non ha </a:t>
                </a:r>
                <a:r>
                  <a:rPr lang="en-US" dirty="0" err="1" smtClean="0"/>
                  <a:t>soluzioni</a:t>
                </a:r>
                <a:endParaRPr lang="en-US" dirty="0" smtClean="0"/>
              </a:p>
              <a:p>
                <a:r>
                  <a:rPr lang="en-US" dirty="0" err="1"/>
                  <a:t>a</a:t>
                </a:r>
                <a:r>
                  <a:rPr lang="en-US" dirty="0" err="1" smtClean="0"/>
                  <a:t>mmissibili</a:t>
                </a:r>
                <a:r>
                  <a:rPr lang="en-US" dirty="0" smtClean="0"/>
                  <a:t>)</a:t>
                </a:r>
                <a:endParaRPr lang="it-IT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7" y="4967726"/>
                <a:ext cx="4558812" cy="923330"/>
              </a:xfrm>
              <a:prstGeom prst="rect">
                <a:avLst/>
              </a:prstGeom>
              <a:blipFill>
                <a:blip r:embed="rId3"/>
                <a:stretch>
                  <a:fillRect l="-1070" t="-3974" r="-535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207491" y="2281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68992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22316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675177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816032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72208"/>
              </p:ext>
            </p:extLst>
          </p:nvPr>
        </p:nvGraphicFramePr>
        <p:xfrm>
          <a:off x="2138213" y="291407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6895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44714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2187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959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250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00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6188"/>
                  </a:ext>
                </a:extLst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3689927" y="174567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B=7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701964" y="3666836"/>
            <a:ext cx="2987963" cy="17364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223813" y="38561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2456870" y="4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4752109" y="3680691"/>
            <a:ext cx="2987963" cy="17364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592615" y="37638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5" name="Ovale 14"/>
          <p:cNvSpPr/>
          <p:nvPr/>
        </p:nvSpPr>
        <p:spPr>
          <a:xfrm>
            <a:off x="6507015" y="42348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16" name="Rettangolo arrotondato 15"/>
          <p:cNvSpPr/>
          <p:nvPr/>
        </p:nvSpPr>
        <p:spPr>
          <a:xfrm>
            <a:off x="8571345" y="3666836"/>
            <a:ext cx="2987963" cy="17364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9411851" y="36806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8" name="Ovale 17"/>
          <p:cNvSpPr/>
          <p:nvPr/>
        </p:nvSpPr>
        <p:spPr>
          <a:xfrm>
            <a:off x="10326251" y="4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4925284" y="44888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8719121" y="44242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1308604" y="5652824"/>
            <a:ext cx="18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Peso=3+4&lt;=7</a:t>
            </a:r>
          </a:p>
          <a:p>
            <a:r>
              <a:rPr lang="en-US" dirty="0" smtClean="0"/>
              <a:t>SI: </a:t>
            </a:r>
            <a:r>
              <a:rPr lang="en-US" dirty="0" err="1" smtClean="0"/>
              <a:t>Valore</a:t>
            </a:r>
            <a:r>
              <a:rPr lang="en-US" dirty="0" smtClean="0"/>
              <a:t>=8+9=17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872008" y="5791324"/>
            <a:ext cx="155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Peso=3+1+4&gt;7</a:t>
            </a:r>
          </a:p>
          <a:p>
            <a:r>
              <a:rPr lang="en-US" dirty="0" smtClean="0"/>
              <a:t>NO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9062984" y="5620435"/>
            <a:ext cx="210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Peso=1+2+3&lt;=7</a:t>
            </a:r>
          </a:p>
          <a:p>
            <a:r>
              <a:rPr lang="en-US" dirty="0" smtClean="0"/>
              <a:t>SI: </a:t>
            </a:r>
            <a:r>
              <a:rPr lang="en-US" dirty="0" err="1" smtClean="0"/>
              <a:t>Valore</a:t>
            </a:r>
            <a:r>
              <a:rPr lang="en-US" dirty="0" smtClean="0"/>
              <a:t>=8+4+6=18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8763816" y="6359100"/>
                <a:ext cx="300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16" y="6359100"/>
                <a:ext cx="3004797" cy="276999"/>
              </a:xfrm>
              <a:prstGeom prst="rect">
                <a:avLst/>
              </a:prstGeom>
              <a:blipFill>
                <a:blip r:embed="rId2"/>
                <a:stretch>
                  <a:fillRect l="-609" r="-121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/>
              <p:cNvSpPr txBox="1"/>
              <p:nvPr/>
            </p:nvSpPr>
            <p:spPr>
              <a:xfrm>
                <a:off x="1031463" y="6451555"/>
                <a:ext cx="300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63" y="6451555"/>
                <a:ext cx="3004797" cy="276999"/>
              </a:xfrm>
              <a:prstGeom prst="rect">
                <a:avLst/>
              </a:prstGeom>
              <a:blipFill>
                <a:blip r:embed="rId3"/>
                <a:stretch>
                  <a:fillRect l="-609" r="-1420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/>
              <p:cNvSpPr txBox="1"/>
              <p:nvPr/>
            </p:nvSpPr>
            <p:spPr>
              <a:xfrm>
                <a:off x="5090828" y="6437655"/>
                <a:ext cx="305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28" y="6437655"/>
                <a:ext cx="3056093" cy="276999"/>
              </a:xfrm>
              <a:prstGeom prst="rect">
                <a:avLst/>
              </a:prstGeom>
              <a:blipFill>
                <a:blip r:embed="rId4"/>
                <a:stretch>
                  <a:fillRect l="-599" r="-1597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3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641927" y="785091"/>
                <a:ext cx="1441485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=2.66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7" y="785091"/>
                <a:ext cx="1441485" cy="567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376737" y="786117"/>
                <a:ext cx="1216207" cy="566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37" y="786117"/>
                <a:ext cx="1216207" cy="566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4184801" y="785091"/>
                <a:ext cx="1142236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01" y="785091"/>
                <a:ext cx="1142236" cy="567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8084003" y="785091"/>
                <a:ext cx="1446806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03" y="785091"/>
                <a:ext cx="1446806" cy="567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134402" y="785091"/>
                <a:ext cx="1443216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=2.25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02" y="785091"/>
                <a:ext cx="1443216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/>
          <p:cNvSpPr txBox="1"/>
          <p:nvPr/>
        </p:nvSpPr>
        <p:spPr>
          <a:xfrm>
            <a:off x="720436" y="2382982"/>
            <a:ext cx="292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ORDINAMENTO:   2; 3; 1; 5; 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729673" y="3435927"/>
                <a:ext cx="5222584" cy="281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bound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radice</a:t>
                </a:r>
                <a:endParaRPr lang="en-US" dirty="0" smtClean="0"/>
              </a:p>
              <a:p>
                <a:r>
                  <a:rPr lang="en-US" dirty="0" smtClean="0"/>
                  <a:t>b-p2=7-1=6&gt;=0   </a:t>
                </a:r>
                <a:r>
                  <a:rPr lang="en-US" dirty="0" smtClean="0">
                    <a:sym typeface="Wingdings" panose="05000000000000000000" pitchFamily="2" charset="2"/>
                  </a:rPr>
                  <a:t> x2=1</a:t>
                </a:r>
                <a:endParaRPr lang="en-US" dirty="0" smtClean="0"/>
              </a:p>
              <a:p>
                <a:r>
                  <a:rPr lang="en-US" dirty="0" smtClean="0"/>
                  <a:t>b-p2-p3=7-1-2=4&gt;=0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x3=1</a:t>
                </a:r>
                <a:endParaRPr lang="en-US" dirty="0" smtClean="0"/>
              </a:p>
              <a:p>
                <a:r>
                  <a:rPr lang="en-US" dirty="0" smtClean="0"/>
                  <a:t>b-p2-p3-p1=7-1-2-3=1&gt;=0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x1=1</a:t>
                </a:r>
                <a:endParaRPr lang="en-US" dirty="0" smtClean="0"/>
              </a:p>
              <a:p>
                <a:r>
                  <a:rPr lang="en-US" dirty="0"/>
                  <a:t>b</a:t>
                </a:r>
                <a:r>
                  <a:rPr lang="en-US" dirty="0" smtClean="0"/>
                  <a:t>-p2-p3-p1-p5=7-1-2-3-5=-4 &lt;0  </a:t>
                </a:r>
                <a:r>
                  <a:rPr lang="en-US" dirty="0" smtClean="0">
                    <a:sym typeface="Wingdings" panose="05000000000000000000" pitchFamily="2" charset="2"/>
                  </a:rPr>
                  <a:t> x5=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endParaRPr lang="it-IT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Upper bound= 4+6+8+12*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/>
                  <a:t>=20.4  </a:t>
                </a:r>
                <a:r>
                  <a:rPr lang="en-US" dirty="0" smtClean="0">
                    <a:sym typeface="Wingdings" panose="05000000000000000000" pitchFamily="2" charset="2"/>
                  </a:rPr>
                  <a:t> Upper bound=20</a:t>
                </a:r>
                <a:endParaRPr lang="en-US" dirty="0" smtClean="0"/>
              </a:p>
              <a:p>
                <a:r>
                  <a:rPr lang="en-US" dirty="0" err="1" smtClean="0"/>
                  <a:t>Soluzione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ammissibile</a:t>
                </a:r>
                <a:endParaRPr lang="en-US" dirty="0" smtClean="0"/>
              </a:p>
              <a:p>
                <a:r>
                  <a:rPr lang="en-US" dirty="0" smtClean="0"/>
                  <a:t>X2=x3=x1=1  x5=x4=0 con </a:t>
                </a:r>
                <a:r>
                  <a:rPr lang="en-US" dirty="0" err="1" smtClean="0"/>
                  <a:t>valore</a:t>
                </a:r>
                <a:r>
                  <a:rPr lang="en-US" dirty="0" smtClean="0"/>
                  <a:t>  4+6+8=18  </a:t>
                </a:r>
                <a:r>
                  <a:rPr lang="en-US" dirty="0" smtClean="0">
                    <a:sym typeface="Wingdings" panose="05000000000000000000" pitchFamily="2" charset="2"/>
                  </a:rPr>
                  <a:t> LB=18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3" y="3435927"/>
                <a:ext cx="5222584" cy="2817053"/>
              </a:xfrm>
              <a:prstGeom prst="rect">
                <a:avLst/>
              </a:prstGeom>
              <a:blipFill>
                <a:blip r:embed="rId7"/>
                <a:stretch>
                  <a:fillRect l="-1051" t="-1299" r="-818" b="-2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0328" y="11268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20436" y="13993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U(S)=20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964873" y="77585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LB=18 [(1,2,3)]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1320800" y="2041236"/>
            <a:ext cx="71120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2489201" y="2041236"/>
            <a:ext cx="60498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762000" y="28263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2556266" y="28263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092299" y="21012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X5=0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827047" y="211518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X5=1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5735782" y="1399370"/>
                <a:ext cx="12875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S1=S({5},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S2=S(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 smtClean="0"/>
                      <m:t>{5}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2" y="1399370"/>
                <a:ext cx="1287532" cy="1477328"/>
              </a:xfrm>
              <a:prstGeom prst="rect">
                <a:avLst/>
              </a:prstGeom>
              <a:blipFill>
                <a:blip r:embed="rId2"/>
                <a:stretch>
                  <a:fillRect l="-4265" t="-2479" r="-9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822036" y="969818"/>
                <a:ext cx="3929281" cy="325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Calcolo U(S1)</a:t>
                </a:r>
              </a:p>
              <a:p>
                <a:endParaRPr lang="en-US" dirty="0"/>
              </a:p>
              <a:p>
                <a:r>
                  <a:rPr lang="en-US" dirty="0" smtClean="0"/>
                  <a:t>X5=0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b-p2=7-1=6&gt;=0   </a:t>
                </a:r>
                <a:r>
                  <a:rPr lang="en-US" dirty="0" smtClean="0">
                    <a:sym typeface="Wingdings" panose="05000000000000000000" pitchFamily="2" charset="2"/>
                  </a:rPr>
                  <a:t> x2=1</a:t>
                </a:r>
                <a:endParaRPr lang="en-US" dirty="0" smtClean="0"/>
              </a:p>
              <a:p>
                <a:r>
                  <a:rPr lang="en-US" dirty="0" smtClean="0"/>
                  <a:t>b-p2-p3=7-1-2=4&gt;=0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x3=1</a:t>
                </a:r>
                <a:endParaRPr lang="en-US" dirty="0" smtClean="0"/>
              </a:p>
              <a:p>
                <a:r>
                  <a:rPr lang="en-US" dirty="0" smtClean="0"/>
                  <a:t>b-p2-p3-p1=7-1-2-3=1&gt;=0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x1=1</a:t>
                </a:r>
                <a:endParaRPr lang="en-US" dirty="0" smtClean="0"/>
              </a:p>
              <a:p>
                <a:r>
                  <a:rPr lang="en-US" dirty="0" smtClean="0"/>
                  <a:t>b-p2-p3-p1-p4=7-1-2-3-4=-3 &lt;0  </a:t>
                </a:r>
                <a:r>
                  <a:rPr lang="en-US" dirty="0" smtClean="0">
                    <a:sym typeface="Wingdings" panose="05000000000000000000" pitchFamily="2" charset="2"/>
                  </a:rPr>
                  <a:t> x4=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6" y="969818"/>
                <a:ext cx="3929281" cy="3253455"/>
              </a:xfrm>
              <a:prstGeom prst="rect">
                <a:avLst/>
              </a:prstGeom>
              <a:blipFill>
                <a:blip r:embed="rId2"/>
                <a:stretch>
                  <a:fillRect l="-1398" t="-9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480291" y="4535003"/>
                <a:ext cx="5578764" cy="1039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Upper bound= 4+6+8+9*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=20.25  </a:t>
                </a:r>
                <a:r>
                  <a:rPr lang="en-US" dirty="0" smtClean="0">
                    <a:sym typeface="Wingdings" panose="05000000000000000000" pitchFamily="2" charset="2"/>
                  </a:rPr>
                  <a:t> Upper bound=20</a:t>
                </a:r>
                <a:endParaRPr lang="en-US" dirty="0" smtClean="0"/>
              </a:p>
              <a:p>
                <a:r>
                  <a:rPr lang="en-US" dirty="0" err="1" smtClean="0"/>
                  <a:t>Soluzione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ammissibile</a:t>
                </a:r>
                <a:endParaRPr lang="en-US" dirty="0" smtClean="0"/>
              </a:p>
              <a:p>
                <a:r>
                  <a:rPr lang="en-US" dirty="0" smtClean="0"/>
                  <a:t>X2=x3=x1=1  x5=x4=0 con </a:t>
                </a:r>
                <a:r>
                  <a:rPr lang="en-US" dirty="0" err="1" smtClean="0"/>
                  <a:t>valore</a:t>
                </a:r>
                <a:r>
                  <a:rPr lang="en-US" dirty="0" smtClean="0"/>
                  <a:t>  4+6+8=18  </a:t>
                </a:r>
                <a:r>
                  <a:rPr lang="en-US" dirty="0" smtClean="0">
                    <a:sym typeface="Wingdings" panose="05000000000000000000" pitchFamily="2" charset="2"/>
                  </a:rPr>
                  <a:t> LB=18</a:t>
                </a:r>
                <a:endParaRPr lang="it-IT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1" y="4535003"/>
                <a:ext cx="5578764" cy="1039195"/>
              </a:xfrm>
              <a:prstGeom prst="rect">
                <a:avLst/>
              </a:prstGeom>
              <a:blipFill>
                <a:blip r:embed="rId3"/>
                <a:stretch>
                  <a:fillRect l="-984" b="-8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6553200" y="969818"/>
                <a:ext cx="3432350" cy="2976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Calcolo U(S2)</a:t>
                </a:r>
              </a:p>
              <a:p>
                <a:endParaRPr lang="en-US" dirty="0"/>
              </a:p>
              <a:p>
                <a:r>
                  <a:rPr lang="en-US" dirty="0" smtClean="0"/>
                  <a:t>X5=1</a:t>
                </a:r>
              </a:p>
              <a:p>
                <a:endParaRPr lang="en-US" dirty="0"/>
              </a:p>
              <a:p>
                <a:r>
                  <a:rPr lang="en-US" dirty="0" smtClean="0"/>
                  <a:t>b-p5=7-5=2</a:t>
                </a:r>
              </a:p>
              <a:p>
                <a:r>
                  <a:rPr lang="en-US" dirty="0" smtClean="0"/>
                  <a:t>b-p5-p2=7-5-1=1&gt;=0   </a:t>
                </a:r>
                <a:r>
                  <a:rPr lang="en-US" dirty="0" smtClean="0">
                    <a:sym typeface="Wingdings" panose="05000000000000000000" pitchFamily="2" charset="2"/>
                  </a:rPr>
                  <a:t> x2=1</a:t>
                </a:r>
                <a:endParaRPr lang="en-US" dirty="0" smtClean="0"/>
              </a:p>
              <a:p>
                <a:r>
                  <a:rPr lang="en-US" dirty="0" smtClean="0"/>
                  <a:t>b-p5-p2-p3=7-5-1-2=-1&lt;0  </a:t>
                </a:r>
                <a:r>
                  <a:rPr lang="en-US" dirty="0" smtClean="0">
                    <a:sym typeface="Wingdings" panose="05000000000000000000" pitchFamily="2" charset="2"/>
                  </a:rPr>
                  <a:t>  x3=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b="0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969818"/>
                <a:ext cx="3432350" cy="2976456"/>
              </a:xfrm>
              <a:prstGeom prst="rect">
                <a:avLst/>
              </a:prstGeom>
              <a:blipFill>
                <a:blip r:embed="rId4"/>
                <a:stretch>
                  <a:fillRect l="-1421" t="-10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6211455" y="4535003"/>
                <a:ext cx="5578764" cy="103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Upper bound= 12+4+6*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=19  </a:t>
                </a:r>
                <a:r>
                  <a:rPr lang="en-US" dirty="0" smtClean="0">
                    <a:sym typeface="Wingdings" panose="05000000000000000000" pitchFamily="2" charset="2"/>
                  </a:rPr>
                  <a:t> Upper bound=19</a:t>
                </a:r>
                <a:endParaRPr lang="en-US" dirty="0" smtClean="0"/>
              </a:p>
              <a:p>
                <a:r>
                  <a:rPr lang="en-US" dirty="0" err="1" smtClean="0"/>
                  <a:t>Soluzione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ammissibile</a:t>
                </a:r>
                <a:endParaRPr lang="en-US" dirty="0" smtClean="0"/>
              </a:p>
              <a:p>
                <a:r>
                  <a:rPr lang="en-US" dirty="0" smtClean="0"/>
                  <a:t>X5=X2=1  X3=x1=x4=0 con </a:t>
                </a:r>
                <a:r>
                  <a:rPr lang="en-US" dirty="0" err="1" smtClean="0"/>
                  <a:t>valore</a:t>
                </a:r>
                <a:r>
                  <a:rPr lang="en-US" dirty="0" smtClean="0"/>
                  <a:t>  12+4=16&lt;LB  </a:t>
                </a:r>
                <a:r>
                  <a:rPr lang="en-US" dirty="0" smtClean="0">
                    <a:sym typeface="Wingdings" panose="05000000000000000000" pitchFamily="2" charset="2"/>
                  </a:rPr>
                  <a:t> LB=18</a:t>
                </a:r>
                <a:endParaRPr lang="it-IT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55" y="4535003"/>
                <a:ext cx="5578764" cy="1037463"/>
              </a:xfrm>
              <a:prstGeom prst="rect">
                <a:avLst/>
              </a:prstGeom>
              <a:blipFill>
                <a:blip r:embed="rId5"/>
                <a:stretch>
                  <a:fillRect l="-984" b="-8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1197</Words>
  <Application>Microsoft Office PowerPoint</Application>
  <PresentationFormat>Widescreen</PresentationFormat>
  <Paragraphs>610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LOCATELLI</dc:creator>
  <cp:lastModifiedBy>Marco LOCATELLI</cp:lastModifiedBy>
  <cp:revision>22</cp:revision>
  <dcterms:created xsi:type="dcterms:W3CDTF">2020-04-07T09:36:28Z</dcterms:created>
  <dcterms:modified xsi:type="dcterms:W3CDTF">2020-04-20T15:34:22Z</dcterms:modified>
</cp:coreProperties>
</file>