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62" r:id="rId6"/>
    <p:sldId id="263" r:id="rId7"/>
    <p:sldId id="264" r:id="rId8"/>
    <p:sldId id="265" r:id="rId9"/>
    <p:sldId id="266" r:id="rId10"/>
    <p:sldId id="258" r:id="rId11"/>
    <p:sldId id="267" r:id="rId12"/>
    <p:sldId id="25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8" r:id="rId21"/>
    <p:sldId id="269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7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3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74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834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44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06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958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46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5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9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8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5E759-9DFD-48DC-A8D3-A0A25F1528AF}" type="datetimeFigureOut">
              <a:rPr lang="it-IT" smtClean="0"/>
              <a:t>27/04/2020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523A-4635-4E76-8FED-C3D3828E1A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62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22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5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34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88737" y="944109"/>
            <a:ext cx="1052946" cy="43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4263397" y="1069053"/>
            <a:ext cx="1052946" cy="43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7340092" y="284941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……….</a:t>
            </a:r>
            <a:endParaRPr lang="it-IT" dirty="0"/>
          </a:p>
        </p:txBody>
      </p:sp>
      <p:sp>
        <p:nvSpPr>
          <p:cNvPr id="11" name="Ovale 10"/>
          <p:cNvSpPr/>
          <p:nvPr/>
        </p:nvSpPr>
        <p:spPr>
          <a:xfrm>
            <a:off x="434921" y="1080656"/>
            <a:ext cx="9882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S(1,1)</a:t>
            </a:r>
            <a:endParaRPr lang="it-IT" sz="1600" dirty="0"/>
          </a:p>
        </p:txBody>
      </p:sp>
      <p:sp>
        <p:nvSpPr>
          <p:cNvPr id="17" name="Ovale 16"/>
          <p:cNvSpPr/>
          <p:nvPr/>
        </p:nvSpPr>
        <p:spPr>
          <a:xfrm>
            <a:off x="4295724" y="1182196"/>
            <a:ext cx="9882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S(k,1)</a:t>
            </a:r>
            <a:endParaRPr lang="it-IT" sz="1600" dirty="0"/>
          </a:p>
        </p:txBody>
      </p:sp>
      <p:sp>
        <p:nvSpPr>
          <p:cNvPr id="18" name="Ovale 17"/>
          <p:cNvSpPr/>
          <p:nvPr/>
        </p:nvSpPr>
        <p:spPr>
          <a:xfrm>
            <a:off x="4283024" y="2297428"/>
            <a:ext cx="9882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S(k,2)</a:t>
            </a:r>
            <a:endParaRPr lang="it-IT" sz="1600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715978" y="3410347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p:sp>
        <p:nvSpPr>
          <p:cNvPr id="20" name="Ovale 19"/>
          <p:cNvSpPr/>
          <p:nvPr/>
        </p:nvSpPr>
        <p:spPr>
          <a:xfrm>
            <a:off x="4283024" y="4518526"/>
            <a:ext cx="10009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S(</a:t>
            </a:r>
            <a:r>
              <a:rPr lang="en-US" sz="1400" dirty="0" err="1" smtClean="0"/>
              <a:t>k,rk</a:t>
            </a:r>
            <a:r>
              <a:rPr lang="en-US" sz="1400" dirty="0" smtClean="0"/>
              <a:t>)</a:t>
            </a:r>
            <a:endParaRPr lang="it-IT" sz="1400" dirty="0"/>
          </a:p>
        </p:txBody>
      </p:sp>
      <p:sp>
        <p:nvSpPr>
          <p:cNvPr id="21" name="Rettangolo 20"/>
          <p:cNvSpPr/>
          <p:nvPr/>
        </p:nvSpPr>
        <p:spPr>
          <a:xfrm>
            <a:off x="6062179" y="1064432"/>
            <a:ext cx="1256144" cy="43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6094506" y="1177575"/>
            <a:ext cx="1223817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S(k+1,1)</a:t>
            </a:r>
            <a:endParaRPr lang="it-IT" sz="1600" dirty="0"/>
          </a:p>
        </p:txBody>
      </p:sp>
      <p:sp>
        <p:nvSpPr>
          <p:cNvPr id="23" name="Ovale 22"/>
          <p:cNvSpPr/>
          <p:nvPr/>
        </p:nvSpPr>
        <p:spPr>
          <a:xfrm>
            <a:off x="6081806" y="2292807"/>
            <a:ext cx="1236517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S(k+1,2)</a:t>
            </a:r>
            <a:endParaRPr lang="it-IT" sz="16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6514760" y="3405726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e 24"/>
              <p:cNvSpPr/>
              <p:nvPr/>
            </p:nvSpPr>
            <p:spPr>
              <a:xfrm>
                <a:off x="5991874" y="4513905"/>
                <a:ext cx="1326449" cy="9282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S(k+1,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400" dirty="0" smtClean="0"/>
                  <a:t>)</a:t>
                </a:r>
                <a:endParaRPr lang="it-IT" sz="1400" dirty="0"/>
              </a:p>
            </p:txBody>
          </p:sp>
        </mc:Choice>
        <mc:Fallback xmlns="">
          <p:sp>
            <p:nvSpPr>
              <p:cNvPr id="25" name="Ova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874" y="4513905"/>
                <a:ext cx="1326449" cy="92825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tangolo 25"/>
          <p:cNvSpPr/>
          <p:nvPr/>
        </p:nvSpPr>
        <p:spPr>
          <a:xfrm>
            <a:off x="8283525" y="877453"/>
            <a:ext cx="1340765" cy="43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/>
          <p:cNvSpPr/>
          <p:nvPr/>
        </p:nvSpPr>
        <p:spPr>
          <a:xfrm>
            <a:off x="8315853" y="990596"/>
            <a:ext cx="1188365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S(n-1,1)</a:t>
            </a:r>
            <a:endParaRPr lang="it-IT" sz="1600" dirty="0"/>
          </a:p>
        </p:txBody>
      </p:sp>
      <p:sp>
        <p:nvSpPr>
          <p:cNvPr id="28" name="Ovale 27"/>
          <p:cNvSpPr/>
          <p:nvPr/>
        </p:nvSpPr>
        <p:spPr>
          <a:xfrm>
            <a:off x="8303153" y="2105828"/>
            <a:ext cx="1201065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S(n-1,2)</a:t>
            </a:r>
            <a:endParaRPr lang="it-IT" sz="16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8736107" y="3218747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e 29"/>
              <p:cNvSpPr/>
              <p:nvPr/>
            </p:nvSpPr>
            <p:spPr>
              <a:xfrm>
                <a:off x="8283526" y="4262456"/>
                <a:ext cx="1272647" cy="9927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S(n-1,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 smtClean="0"/>
                  <a:t>)</a:t>
                </a:r>
                <a:endParaRPr lang="it-IT" sz="1200" dirty="0"/>
              </a:p>
            </p:txBody>
          </p:sp>
        </mc:Choice>
        <mc:Fallback xmlns="">
          <p:sp>
            <p:nvSpPr>
              <p:cNvPr id="30" name="Ova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26" y="4262456"/>
                <a:ext cx="1272647" cy="9927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tangolo 30"/>
          <p:cNvSpPr/>
          <p:nvPr/>
        </p:nvSpPr>
        <p:spPr>
          <a:xfrm>
            <a:off x="10190494" y="927821"/>
            <a:ext cx="1340765" cy="43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Ovale 31"/>
          <p:cNvSpPr/>
          <p:nvPr/>
        </p:nvSpPr>
        <p:spPr>
          <a:xfrm>
            <a:off x="10222822" y="1040964"/>
            <a:ext cx="1188365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S(n,1)</a:t>
            </a:r>
            <a:endParaRPr lang="it-IT" sz="1600" dirty="0"/>
          </a:p>
        </p:txBody>
      </p:sp>
      <p:sp>
        <p:nvSpPr>
          <p:cNvPr id="33" name="Ovale 32"/>
          <p:cNvSpPr/>
          <p:nvPr/>
        </p:nvSpPr>
        <p:spPr>
          <a:xfrm>
            <a:off x="10210122" y="2156196"/>
            <a:ext cx="1201065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S(n,2)</a:t>
            </a:r>
            <a:endParaRPr lang="it-IT" sz="1600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10643076" y="3269115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e 34"/>
              <p:cNvSpPr/>
              <p:nvPr/>
            </p:nvSpPr>
            <p:spPr>
              <a:xfrm>
                <a:off x="10190495" y="4312824"/>
                <a:ext cx="1272647" cy="9927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S(n,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it-IT" sz="1600" dirty="0"/>
              </a:p>
            </p:txBody>
          </p:sp>
        </mc:Choice>
        <mc:Fallback xmlns="">
          <p:sp>
            <p:nvSpPr>
              <p:cNvPr id="35" name="Ova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495" y="4312824"/>
                <a:ext cx="1272647" cy="9927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asellaDiTesto 35"/>
          <p:cNvSpPr txBox="1"/>
          <p:nvPr/>
        </p:nvSpPr>
        <p:spPr>
          <a:xfrm>
            <a:off x="434921" y="464130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1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4263397" y="565670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k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6086424" y="530088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k+1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8360879" y="321142"/>
            <a:ext cx="116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n-1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0264385" y="34310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n</a:t>
            </a:r>
            <a:endParaRPr lang="it-IT" dirty="0"/>
          </a:p>
        </p:txBody>
      </p:sp>
      <p:cxnSp>
        <p:nvCxnSpPr>
          <p:cNvPr id="42" name="Connettore 2 41"/>
          <p:cNvCxnSpPr>
            <a:stCxn id="18" idx="6"/>
          </p:cNvCxnSpPr>
          <p:nvPr/>
        </p:nvCxnSpPr>
        <p:spPr>
          <a:xfrm flipV="1">
            <a:off x="5271315" y="1904943"/>
            <a:ext cx="823191" cy="85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V="1">
            <a:off x="5233214" y="2756933"/>
            <a:ext cx="828964" cy="13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>
            <a:off x="5233214" y="3041015"/>
            <a:ext cx="803564" cy="7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5777045" y="2735489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p:cxnSp>
        <p:nvCxnSpPr>
          <p:cNvPr id="3" name="Connettore 2 2"/>
          <p:cNvCxnSpPr/>
          <p:nvPr/>
        </p:nvCxnSpPr>
        <p:spPr>
          <a:xfrm flipV="1">
            <a:off x="5284015" y="3041015"/>
            <a:ext cx="810491" cy="177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stCxn id="20" idx="6"/>
          </p:cNvCxnSpPr>
          <p:nvPr/>
        </p:nvCxnSpPr>
        <p:spPr>
          <a:xfrm flipV="1">
            <a:off x="5284015" y="4186324"/>
            <a:ext cx="735404" cy="79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5271315" y="4934470"/>
            <a:ext cx="810491" cy="18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endCxn id="22" idx="2"/>
          </p:cNvCxnSpPr>
          <p:nvPr/>
        </p:nvCxnSpPr>
        <p:spPr>
          <a:xfrm flipV="1">
            <a:off x="5316343" y="1641702"/>
            <a:ext cx="778163" cy="4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5316343" y="1757161"/>
            <a:ext cx="778163" cy="58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3843590" y="5973665"/>
            <a:ext cx="366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Ogni</a:t>
            </a:r>
            <a:r>
              <a:rPr lang="en-US" dirty="0" smtClean="0"/>
              <a:t> </a:t>
            </a:r>
            <a:r>
              <a:rPr lang="en-US" dirty="0" err="1" smtClean="0"/>
              <a:t>arco</a:t>
            </a:r>
            <a:r>
              <a:rPr lang="en-US" dirty="0" smtClean="0"/>
              <a:t> </a:t>
            </a:r>
            <a:r>
              <a:rPr lang="en-US" dirty="0" err="1" smtClean="0"/>
              <a:t>uscente</a:t>
            </a:r>
            <a:r>
              <a:rPr lang="en-US" dirty="0" smtClean="0"/>
              <a:t> da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stato</a:t>
            </a:r>
            <a:r>
              <a:rPr lang="en-US" dirty="0" smtClean="0"/>
              <a:t>/</a:t>
            </a:r>
            <a:r>
              <a:rPr lang="en-US" dirty="0" err="1" smtClean="0"/>
              <a:t>nodo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orrisponde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diversa</a:t>
            </a:r>
            <a:r>
              <a:rPr lang="en-US" dirty="0" smtClean="0"/>
              <a:t> </a:t>
            </a:r>
            <a:r>
              <a:rPr lang="en-US" dirty="0" err="1" smtClean="0"/>
              <a:t>decisione</a:t>
            </a:r>
            <a:endParaRPr lang="it-IT" dirty="0"/>
          </a:p>
        </p:txBody>
      </p:sp>
      <p:sp>
        <p:nvSpPr>
          <p:cNvPr id="41" name="Freccia a destra 40"/>
          <p:cNvSpPr/>
          <p:nvPr/>
        </p:nvSpPr>
        <p:spPr>
          <a:xfrm rot="16200000">
            <a:off x="5389079" y="5473596"/>
            <a:ext cx="600363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1875793" y="1005964"/>
            <a:ext cx="1052946" cy="43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/>
          <p:cNvSpPr/>
          <p:nvPr/>
        </p:nvSpPr>
        <p:spPr>
          <a:xfrm>
            <a:off x="1908120" y="1126403"/>
            <a:ext cx="9882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S(2,1)</a:t>
            </a:r>
            <a:endParaRPr lang="it-IT" sz="1600" dirty="0"/>
          </a:p>
        </p:txBody>
      </p:sp>
      <p:sp>
        <p:nvSpPr>
          <p:cNvPr id="54" name="Ovale 53"/>
          <p:cNvSpPr/>
          <p:nvPr/>
        </p:nvSpPr>
        <p:spPr>
          <a:xfrm>
            <a:off x="1895420" y="2241635"/>
            <a:ext cx="9882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S(2,2)</a:t>
            </a:r>
            <a:endParaRPr lang="it-IT" sz="1600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4138704" y="3456094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p:sp>
        <p:nvSpPr>
          <p:cNvPr id="56" name="Ovale 55"/>
          <p:cNvSpPr/>
          <p:nvPr/>
        </p:nvSpPr>
        <p:spPr>
          <a:xfrm>
            <a:off x="1895420" y="4462733"/>
            <a:ext cx="1000992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S(2,r2)</a:t>
            </a:r>
            <a:endParaRPr lang="it-IT" sz="1400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1875793" y="509877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2</a:t>
            </a:r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3236835" y="266474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76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025236" y="877455"/>
            <a:ext cx="1052946" cy="43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3043382" y="882074"/>
            <a:ext cx="1052946" cy="43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694532" y="252148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……….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025236" y="995217"/>
            <a:ext cx="9882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S(1,1)</a:t>
            </a:r>
            <a:endParaRPr lang="it-IT" sz="1600" dirty="0"/>
          </a:p>
        </p:txBody>
      </p:sp>
      <p:sp>
        <p:nvSpPr>
          <p:cNvPr id="6" name="Ovale 5"/>
          <p:cNvSpPr/>
          <p:nvPr/>
        </p:nvSpPr>
        <p:spPr>
          <a:xfrm>
            <a:off x="3075709" y="995217"/>
            <a:ext cx="9882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S(2,1)</a:t>
            </a:r>
            <a:endParaRPr lang="it-IT" sz="1600" dirty="0"/>
          </a:p>
        </p:txBody>
      </p:sp>
      <p:sp>
        <p:nvSpPr>
          <p:cNvPr id="7" name="Ovale 6"/>
          <p:cNvSpPr/>
          <p:nvPr/>
        </p:nvSpPr>
        <p:spPr>
          <a:xfrm>
            <a:off x="3063009" y="2611732"/>
            <a:ext cx="9882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S2*</a:t>
            </a:r>
            <a:endParaRPr lang="it-IT" sz="16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364317" y="3339126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3063009" y="4331547"/>
            <a:ext cx="10009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S(2,k2)</a:t>
            </a:r>
            <a:endParaRPr lang="it-IT" sz="1400" dirty="0"/>
          </a:p>
        </p:txBody>
      </p:sp>
      <p:sp>
        <p:nvSpPr>
          <p:cNvPr id="10" name="Rettangolo 9"/>
          <p:cNvSpPr/>
          <p:nvPr/>
        </p:nvSpPr>
        <p:spPr>
          <a:xfrm>
            <a:off x="4842164" y="877453"/>
            <a:ext cx="1052946" cy="43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4874491" y="990596"/>
            <a:ext cx="9882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S(3,1)</a:t>
            </a:r>
            <a:endParaRPr lang="it-IT" sz="1600" dirty="0"/>
          </a:p>
        </p:txBody>
      </p:sp>
      <p:sp>
        <p:nvSpPr>
          <p:cNvPr id="12" name="Ovale 11"/>
          <p:cNvSpPr/>
          <p:nvPr/>
        </p:nvSpPr>
        <p:spPr>
          <a:xfrm>
            <a:off x="4866409" y="2611580"/>
            <a:ext cx="9882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S3*</a:t>
            </a:r>
            <a:endParaRPr lang="it-IT" sz="16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294745" y="3218747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p:sp>
        <p:nvSpPr>
          <p:cNvPr id="14" name="Ovale 13"/>
          <p:cNvSpPr/>
          <p:nvPr/>
        </p:nvSpPr>
        <p:spPr>
          <a:xfrm>
            <a:off x="4874491" y="4326926"/>
            <a:ext cx="988291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S(3,k3)</a:t>
            </a:r>
            <a:endParaRPr lang="it-IT" sz="1400" dirty="0"/>
          </a:p>
        </p:txBody>
      </p:sp>
      <p:sp>
        <p:nvSpPr>
          <p:cNvPr id="15" name="Rettangolo 14"/>
          <p:cNvSpPr/>
          <p:nvPr/>
        </p:nvSpPr>
        <p:spPr>
          <a:xfrm>
            <a:off x="8283525" y="877453"/>
            <a:ext cx="1340765" cy="43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8315853" y="990596"/>
            <a:ext cx="1188365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S(n-1,1)</a:t>
            </a:r>
            <a:endParaRPr lang="it-IT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e 16"/>
              <p:cNvSpPr/>
              <p:nvPr/>
            </p:nvSpPr>
            <p:spPr>
              <a:xfrm>
                <a:off x="8298534" y="2426689"/>
                <a:ext cx="1201065" cy="92825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" name="Ova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534" y="2426689"/>
                <a:ext cx="1201065" cy="92825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/>
          <p:cNvSpPr txBox="1"/>
          <p:nvPr/>
        </p:nvSpPr>
        <p:spPr>
          <a:xfrm>
            <a:off x="8803816" y="3339126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e 18"/>
              <p:cNvSpPr/>
              <p:nvPr/>
            </p:nvSpPr>
            <p:spPr>
              <a:xfrm>
                <a:off x="8283526" y="4262456"/>
                <a:ext cx="1272647" cy="9927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S(n-1,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200" dirty="0" smtClean="0"/>
                  <a:t>)</a:t>
                </a:r>
                <a:endParaRPr lang="it-IT" sz="1200" dirty="0"/>
              </a:p>
            </p:txBody>
          </p:sp>
        </mc:Choice>
        <mc:Fallback xmlns="">
          <p:sp>
            <p:nvSpPr>
              <p:cNvPr id="19" name="Ova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26" y="4262456"/>
                <a:ext cx="1272647" cy="9927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tangolo 19"/>
          <p:cNvSpPr/>
          <p:nvPr/>
        </p:nvSpPr>
        <p:spPr>
          <a:xfrm>
            <a:off x="10190494" y="927821"/>
            <a:ext cx="1340765" cy="43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10222822" y="1040964"/>
            <a:ext cx="1188365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S(n,1)</a:t>
            </a:r>
            <a:endParaRPr lang="it-IT" sz="1600" dirty="0"/>
          </a:p>
        </p:txBody>
      </p:sp>
      <p:sp>
        <p:nvSpPr>
          <p:cNvPr id="22" name="Ovale 21"/>
          <p:cNvSpPr/>
          <p:nvPr/>
        </p:nvSpPr>
        <p:spPr>
          <a:xfrm>
            <a:off x="10210122" y="2569953"/>
            <a:ext cx="1201065" cy="928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Sn*</a:t>
            </a:r>
            <a:endParaRPr lang="it-IT" sz="16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10643076" y="3269115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e 23"/>
              <p:cNvSpPr/>
              <p:nvPr/>
            </p:nvSpPr>
            <p:spPr>
              <a:xfrm>
                <a:off x="10190495" y="4312824"/>
                <a:ext cx="1272647" cy="9927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S(n,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 smtClean="0"/>
                  <a:t>)</a:t>
                </a:r>
                <a:endParaRPr lang="it-IT" sz="1600" dirty="0"/>
              </a:p>
            </p:txBody>
          </p:sp>
        </mc:Choice>
        <mc:Fallback xmlns="">
          <p:sp>
            <p:nvSpPr>
              <p:cNvPr id="24" name="Ova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495" y="4312824"/>
                <a:ext cx="1272647" cy="9927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/>
          <p:cNvSpPr txBox="1"/>
          <p:nvPr/>
        </p:nvSpPr>
        <p:spPr>
          <a:xfrm>
            <a:off x="1025236" y="378691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1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3043382" y="378691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2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4866409" y="343109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3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8360879" y="321142"/>
            <a:ext cx="116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n-1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10264385" y="34310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n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3459681" y="1802058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5245098" y="1778472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8813630" y="1710414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10749294" y="1714600"/>
            <a:ext cx="212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it-IT" dirty="0"/>
          </a:p>
        </p:txBody>
      </p:sp>
      <p:cxnSp>
        <p:nvCxnSpPr>
          <p:cNvPr id="43" name="Connettore 2 42"/>
          <p:cNvCxnSpPr>
            <a:stCxn id="5" idx="5"/>
            <a:endCxn id="7" idx="1"/>
          </p:cNvCxnSpPr>
          <p:nvPr/>
        </p:nvCxnSpPr>
        <p:spPr>
          <a:xfrm>
            <a:off x="1868795" y="1787530"/>
            <a:ext cx="1338946" cy="96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142916" y="173418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1*(s1)</a:t>
            </a:r>
            <a:endParaRPr lang="it-IT" dirty="0"/>
          </a:p>
        </p:txBody>
      </p:sp>
      <p:cxnSp>
        <p:nvCxnSpPr>
          <p:cNvPr id="46" name="Connettore 2 45"/>
          <p:cNvCxnSpPr>
            <a:endCxn id="12" idx="2"/>
          </p:cNvCxnSpPr>
          <p:nvPr/>
        </p:nvCxnSpPr>
        <p:spPr>
          <a:xfrm flipV="1">
            <a:off x="4000824" y="3075707"/>
            <a:ext cx="865585" cy="2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endCxn id="17" idx="2"/>
          </p:cNvCxnSpPr>
          <p:nvPr/>
        </p:nvCxnSpPr>
        <p:spPr>
          <a:xfrm>
            <a:off x="7895597" y="2633744"/>
            <a:ext cx="402937" cy="25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>
            <a:stCxn id="17" idx="6"/>
            <a:endCxn id="22" idx="2"/>
          </p:cNvCxnSpPr>
          <p:nvPr/>
        </p:nvCxnSpPr>
        <p:spPr>
          <a:xfrm>
            <a:off x="9499599" y="2890816"/>
            <a:ext cx="710523" cy="1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V="1">
            <a:off x="5862782" y="2240137"/>
            <a:ext cx="591128" cy="65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88737" y="530088"/>
            <a:ext cx="1052946" cy="621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/>
          <p:cNvSpPr/>
          <p:nvPr/>
        </p:nvSpPr>
        <p:spPr>
          <a:xfrm>
            <a:off x="583589" y="604490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it-IT" sz="1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1103" y="102484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1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141318" y="530089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2345331" y="607183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151201" y="102484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</a:t>
            </a:r>
            <a:r>
              <a:rPr lang="en-US" dirty="0"/>
              <a:t>2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2342121" y="5403763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  <a:endParaRPr lang="it-IT" sz="1600" dirty="0"/>
          </a:p>
        </p:txBody>
      </p:sp>
      <p:sp>
        <p:nvSpPr>
          <p:cNvPr id="9" name="Ovale 8"/>
          <p:cNvSpPr/>
          <p:nvPr/>
        </p:nvSpPr>
        <p:spPr>
          <a:xfrm>
            <a:off x="2359354" y="4728004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  <a:endParaRPr lang="it-IT" sz="1600" dirty="0"/>
          </a:p>
        </p:txBody>
      </p:sp>
      <p:sp>
        <p:nvSpPr>
          <p:cNvPr id="10" name="Ovale 9"/>
          <p:cNvSpPr/>
          <p:nvPr/>
        </p:nvSpPr>
        <p:spPr>
          <a:xfrm>
            <a:off x="2331824" y="4046115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it-IT" sz="1600" dirty="0"/>
          </a:p>
        </p:txBody>
      </p:sp>
      <p:sp>
        <p:nvSpPr>
          <p:cNvPr id="11" name="Ovale 10"/>
          <p:cNvSpPr/>
          <p:nvPr/>
        </p:nvSpPr>
        <p:spPr>
          <a:xfrm>
            <a:off x="2331824" y="3365627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it-IT" sz="1600" dirty="0"/>
          </a:p>
        </p:txBody>
      </p:sp>
      <p:sp>
        <p:nvSpPr>
          <p:cNvPr id="12" name="Ovale 11"/>
          <p:cNvSpPr/>
          <p:nvPr/>
        </p:nvSpPr>
        <p:spPr>
          <a:xfrm>
            <a:off x="2339380" y="2700930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it-IT" sz="1600" dirty="0"/>
          </a:p>
        </p:txBody>
      </p:sp>
      <p:sp>
        <p:nvSpPr>
          <p:cNvPr id="13" name="Ovale 12"/>
          <p:cNvSpPr/>
          <p:nvPr/>
        </p:nvSpPr>
        <p:spPr>
          <a:xfrm>
            <a:off x="2359354" y="1999344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it-IT" sz="1600" dirty="0"/>
          </a:p>
        </p:txBody>
      </p:sp>
      <p:sp>
        <p:nvSpPr>
          <p:cNvPr id="14" name="Ovale 13"/>
          <p:cNvSpPr/>
          <p:nvPr/>
        </p:nvSpPr>
        <p:spPr>
          <a:xfrm>
            <a:off x="2345331" y="1336600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it-IT" sz="1600" dirty="0"/>
          </a:p>
        </p:txBody>
      </p:sp>
      <p:sp>
        <p:nvSpPr>
          <p:cNvPr id="15" name="Ovale 14"/>
          <p:cNvSpPr/>
          <p:nvPr/>
        </p:nvSpPr>
        <p:spPr>
          <a:xfrm>
            <a:off x="2339380" y="654304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it-IT" sz="1600" dirty="0"/>
          </a:p>
        </p:txBody>
      </p:sp>
      <p:sp>
        <p:nvSpPr>
          <p:cNvPr id="16" name="Rettangolo 15"/>
          <p:cNvSpPr/>
          <p:nvPr/>
        </p:nvSpPr>
        <p:spPr>
          <a:xfrm>
            <a:off x="3893899" y="530087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4097912" y="6071830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it-IT" sz="16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903782" y="102482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3</a:t>
            </a:r>
            <a:endParaRPr lang="it-IT" dirty="0"/>
          </a:p>
        </p:txBody>
      </p:sp>
      <p:sp>
        <p:nvSpPr>
          <p:cNvPr id="19" name="Ovale 18"/>
          <p:cNvSpPr/>
          <p:nvPr/>
        </p:nvSpPr>
        <p:spPr>
          <a:xfrm>
            <a:off x="4094702" y="5403761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  <a:endParaRPr lang="it-IT" sz="1600" dirty="0"/>
          </a:p>
        </p:txBody>
      </p:sp>
      <p:sp>
        <p:nvSpPr>
          <p:cNvPr id="20" name="Ovale 19"/>
          <p:cNvSpPr/>
          <p:nvPr/>
        </p:nvSpPr>
        <p:spPr>
          <a:xfrm>
            <a:off x="4111935" y="47280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  <a:endParaRPr lang="it-IT" sz="1600" dirty="0"/>
          </a:p>
        </p:txBody>
      </p:sp>
      <p:sp>
        <p:nvSpPr>
          <p:cNvPr id="21" name="Ovale 20"/>
          <p:cNvSpPr/>
          <p:nvPr/>
        </p:nvSpPr>
        <p:spPr>
          <a:xfrm>
            <a:off x="4084405" y="4046113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it-IT" sz="1600" dirty="0"/>
          </a:p>
        </p:txBody>
      </p:sp>
      <p:sp>
        <p:nvSpPr>
          <p:cNvPr id="22" name="Ovale 21"/>
          <p:cNvSpPr/>
          <p:nvPr/>
        </p:nvSpPr>
        <p:spPr>
          <a:xfrm>
            <a:off x="4084405" y="3365625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it-IT" sz="1600" dirty="0"/>
          </a:p>
        </p:txBody>
      </p:sp>
      <p:sp>
        <p:nvSpPr>
          <p:cNvPr id="23" name="Ovale 22"/>
          <p:cNvSpPr/>
          <p:nvPr/>
        </p:nvSpPr>
        <p:spPr>
          <a:xfrm>
            <a:off x="4091961" y="270092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it-IT" sz="1600" dirty="0"/>
          </a:p>
        </p:txBody>
      </p:sp>
      <p:sp>
        <p:nvSpPr>
          <p:cNvPr id="24" name="Ovale 23"/>
          <p:cNvSpPr/>
          <p:nvPr/>
        </p:nvSpPr>
        <p:spPr>
          <a:xfrm>
            <a:off x="4111935" y="199934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it-IT" sz="1600" dirty="0"/>
          </a:p>
        </p:txBody>
      </p:sp>
      <p:sp>
        <p:nvSpPr>
          <p:cNvPr id="25" name="Ovale 24"/>
          <p:cNvSpPr/>
          <p:nvPr/>
        </p:nvSpPr>
        <p:spPr>
          <a:xfrm>
            <a:off x="4097912" y="133659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it-IT" sz="1600" dirty="0"/>
          </a:p>
        </p:txBody>
      </p:sp>
      <p:sp>
        <p:nvSpPr>
          <p:cNvPr id="26" name="Ovale 25"/>
          <p:cNvSpPr/>
          <p:nvPr/>
        </p:nvSpPr>
        <p:spPr>
          <a:xfrm>
            <a:off x="4091961" y="6543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it-IT" sz="1600" dirty="0"/>
          </a:p>
        </p:txBody>
      </p:sp>
      <p:sp>
        <p:nvSpPr>
          <p:cNvPr id="27" name="Rettangolo 26"/>
          <p:cNvSpPr/>
          <p:nvPr/>
        </p:nvSpPr>
        <p:spPr>
          <a:xfrm>
            <a:off x="5712888" y="502687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/>
          <p:cNvSpPr/>
          <p:nvPr/>
        </p:nvSpPr>
        <p:spPr>
          <a:xfrm>
            <a:off x="5916901" y="6044430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it-IT" sz="16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5722771" y="75082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4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5913691" y="5376361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  <a:endParaRPr lang="it-IT" sz="1600" dirty="0"/>
          </a:p>
        </p:txBody>
      </p:sp>
      <p:sp>
        <p:nvSpPr>
          <p:cNvPr id="31" name="Ovale 30"/>
          <p:cNvSpPr/>
          <p:nvPr/>
        </p:nvSpPr>
        <p:spPr>
          <a:xfrm>
            <a:off x="5930924" y="47006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  <a:endParaRPr lang="it-IT" sz="1600" dirty="0"/>
          </a:p>
        </p:txBody>
      </p:sp>
      <p:sp>
        <p:nvSpPr>
          <p:cNvPr id="32" name="Ovale 31"/>
          <p:cNvSpPr/>
          <p:nvPr/>
        </p:nvSpPr>
        <p:spPr>
          <a:xfrm>
            <a:off x="5903394" y="4018713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it-IT" sz="1600" dirty="0"/>
          </a:p>
        </p:txBody>
      </p:sp>
      <p:sp>
        <p:nvSpPr>
          <p:cNvPr id="33" name="Ovale 32"/>
          <p:cNvSpPr/>
          <p:nvPr/>
        </p:nvSpPr>
        <p:spPr>
          <a:xfrm>
            <a:off x="5903394" y="3338225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it-IT" sz="1600" dirty="0"/>
          </a:p>
        </p:txBody>
      </p:sp>
      <p:sp>
        <p:nvSpPr>
          <p:cNvPr id="34" name="Ovale 33"/>
          <p:cNvSpPr/>
          <p:nvPr/>
        </p:nvSpPr>
        <p:spPr>
          <a:xfrm>
            <a:off x="5910950" y="267352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it-IT" sz="1600" dirty="0"/>
          </a:p>
        </p:txBody>
      </p:sp>
      <p:sp>
        <p:nvSpPr>
          <p:cNvPr id="35" name="Ovale 34"/>
          <p:cNvSpPr/>
          <p:nvPr/>
        </p:nvSpPr>
        <p:spPr>
          <a:xfrm>
            <a:off x="5930924" y="197194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it-IT" sz="1600" dirty="0"/>
          </a:p>
        </p:txBody>
      </p:sp>
      <p:sp>
        <p:nvSpPr>
          <p:cNvPr id="36" name="Ovale 35"/>
          <p:cNvSpPr/>
          <p:nvPr/>
        </p:nvSpPr>
        <p:spPr>
          <a:xfrm>
            <a:off x="5916901" y="130919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it-IT" sz="1600" dirty="0"/>
          </a:p>
        </p:txBody>
      </p:sp>
      <p:sp>
        <p:nvSpPr>
          <p:cNvPr id="37" name="Ovale 36"/>
          <p:cNvSpPr/>
          <p:nvPr/>
        </p:nvSpPr>
        <p:spPr>
          <a:xfrm>
            <a:off x="5910950" y="6269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it-IT" sz="1600" dirty="0"/>
          </a:p>
        </p:txBody>
      </p:sp>
      <p:sp>
        <p:nvSpPr>
          <p:cNvPr id="38" name="Rettangolo 37"/>
          <p:cNvSpPr/>
          <p:nvPr/>
        </p:nvSpPr>
        <p:spPr>
          <a:xfrm>
            <a:off x="7760490" y="530087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Ovale 38"/>
          <p:cNvSpPr/>
          <p:nvPr/>
        </p:nvSpPr>
        <p:spPr>
          <a:xfrm>
            <a:off x="7964503" y="6071830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it-IT" sz="1600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7770373" y="102482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5</a:t>
            </a:r>
            <a:endParaRPr lang="it-IT" dirty="0"/>
          </a:p>
        </p:txBody>
      </p:sp>
      <p:sp>
        <p:nvSpPr>
          <p:cNvPr id="41" name="Ovale 40"/>
          <p:cNvSpPr/>
          <p:nvPr/>
        </p:nvSpPr>
        <p:spPr>
          <a:xfrm>
            <a:off x="7961293" y="5403761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  <a:endParaRPr lang="it-IT" sz="1600" dirty="0"/>
          </a:p>
        </p:txBody>
      </p:sp>
      <p:sp>
        <p:nvSpPr>
          <p:cNvPr id="42" name="Ovale 41"/>
          <p:cNvSpPr/>
          <p:nvPr/>
        </p:nvSpPr>
        <p:spPr>
          <a:xfrm>
            <a:off x="7978526" y="47280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  <a:endParaRPr lang="it-IT" sz="1600" dirty="0"/>
          </a:p>
        </p:txBody>
      </p:sp>
      <p:sp>
        <p:nvSpPr>
          <p:cNvPr id="43" name="Ovale 42"/>
          <p:cNvSpPr/>
          <p:nvPr/>
        </p:nvSpPr>
        <p:spPr>
          <a:xfrm>
            <a:off x="7950996" y="4046113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it-IT" sz="1600" dirty="0"/>
          </a:p>
        </p:txBody>
      </p:sp>
      <p:sp>
        <p:nvSpPr>
          <p:cNvPr id="44" name="Ovale 43"/>
          <p:cNvSpPr/>
          <p:nvPr/>
        </p:nvSpPr>
        <p:spPr>
          <a:xfrm>
            <a:off x="7950996" y="3365625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it-IT" sz="1600" dirty="0"/>
          </a:p>
        </p:txBody>
      </p:sp>
      <p:sp>
        <p:nvSpPr>
          <p:cNvPr id="45" name="Ovale 44"/>
          <p:cNvSpPr/>
          <p:nvPr/>
        </p:nvSpPr>
        <p:spPr>
          <a:xfrm>
            <a:off x="7958552" y="270092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it-IT" sz="1600" dirty="0"/>
          </a:p>
        </p:txBody>
      </p:sp>
      <p:sp>
        <p:nvSpPr>
          <p:cNvPr id="46" name="Ovale 45"/>
          <p:cNvSpPr/>
          <p:nvPr/>
        </p:nvSpPr>
        <p:spPr>
          <a:xfrm>
            <a:off x="7978526" y="199934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it-IT" sz="1600" dirty="0"/>
          </a:p>
        </p:txBody>
      </p:sp>
      <p:sp>
        <p:nvSpPr>
          <p:cNvPr id="47" name="Ovale 46"/>
          <p:cNvSpPr/>
          <p:nvPr/>
        </p:nvSpPr>
        <p:spPr>
          <a:xfrm>
            <a:off x="7964503" y="133659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it-IT" sz="1600" dirty="0"/>
          </a:p>
        </p:txBody>
      </p:sp>
      <p:sp>
        <p:nvSpPr>
          <p:cNvPr id="48" name="Ovale 47"/>
          <p:cNvSpPr/>
          <p:nvPr/>
        </p:nvSpPr>
        <p:spPr>
          <a:xfrm>
            <a:off x="7958552" y="6543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it-IT" sz="1600" dirty="0"/>
          </a:p>
        </p:txBody>
      </p:sp>
      <p:cxnSp>
        <p:nvCxnSpPr>
          <p:cNvPr id="50" name="Connettore 2 49"/>
          <p:cNvCxnSpPr>
            <a:stCxn id="3" idx="6"/>
          </p:cNvCxnSpPr>
          <p:nvPr/>
        </p:nvCxnSpPr>
        <p:spPr>
          <a:xfrm flipV="1">
            <a:off x="1246831" y="4479636"/>
            <a:ext cx="1112523" cy="1886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605221" y="51592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it-IT" dirty="0"/>
          </a:p>
        </p:txBody>
      </p:sp>
      <p:cxnSp>
        <p:nvCxnSpPr>
          <p:cNvPr id="53" name="Connettore 2 52"/>
          <p:cNvCxnSpPr>
            <a:stCxn id="10" idx="6"/>
            <a:endCxn id="21" idx="2"/>
          </p:cNvCxnSpPr>
          <p:nvPr/>
        </p:nvCxnSpPr>
        <p:spPr>
          <a:xfrm flipV="1">
            <a:off x="2995066" y="4367770"/>
            <a:ext cx="1089339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 flipV="1">
            <a:off x="2995066" y="1782618"/>
            <a:ext cx="1089339" cy="2466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3439897" y="264265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294665" y="41831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it-IT" dirty="0"/>
          </a:p>
        </p:txBody>
      </p:sp>
      <p:cxnSp>
        <p:nvCxnSpPr>
          <p:cNvPr id="59" name="Connettore 2 58"/>
          <p:cNvCxnSpPr>
            <a:stCxn id="21" idx="6"/>
            <a:endCxn id="32" idx="2"/>
          </p:cNvCxnSpPr>
          <p:nvPr/>
        </p:nvCxnSpPr>
        <p:spPr>
          <a:xfrm flipV="1">
            <a:off x="4747647" y="4340370"/>
            <a:ext cx="1155747" cy="2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endCxn id="36" idx="2"/>
          </p:cNvCxnSpPr>
          <p:nvPr/>
        </p:nvCxnSpPr>
        <p:spPr>
          <a:xfrm flipV="1">
            <a:off x="4849091" y="1630855"/>
            <a:ext cx="1067810" cy="224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5212333" y="14132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it-IT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5212333" y="415570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it-IT" dirty="0"/>
          </a:p>
        </p:txBody>
      </p:sp>
      <p:cxnSp>
        <p:nvCxnSpPr>
          <p:cNvPr id="65" name="Connettore 2 64"/>
          <p:cNvCxnSpPr/>
          <p:nvPr/>
        </p:nvCxnSpPr>
        <p:spPr>
          <a:xfrm flipV="1">
            <a:off x="6594166" y="1117600"/>
            <a:ext cx="1356830" cy="3065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6993173" y="28105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it-IT" dirty="0"/>
          </a:p>
        </p:txBody>
      </p:sp>
      <p:cxnSp>
        <p:nvCxnSpPr>
          <p:cNvPr id="67" name="Connettore 2 66"/>
          <p:cNvCxnSpPr>
            <a:endCxn id="47" idx="2"/>
          </p:cNvCxnSpPr>
          <p:nvPr/>
        </p:nvCxnSpPr>
        <p:spPr>
          <a:xfrm flipV="1">
            <a:off x="6607673" y="1658255"/>
            <a:ext cx="1356830" cy="18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970915" y="1436860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it-IT" dirty="0"/>
          </a:p>
        </p:txBody>
      </p:sp>
      <p:cxnSp>
        <p:nvCxnSpPr>
          <p:cNvPr id="71" name="Connettore 2 70"/>
          <p:cNvCxnSpPr/>
          <p:nvPr/>
        </p:nvCxnSpPr>
        <p:spPr>
          <a:xfrm flipV="1">
            <a:off x="8709891" y="976090"/>
            <a:ext cx="766618" cy="12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2 72"/>
          <p:cNvCxnSpPr/>
          <p:nvPr/>
        </p:nvCxnSpPr>
        <p:spPr>
          <a:xfrm flipV="1">
            <a:off x="8652401" y="1345422"/>
            <a:ext cx="927078" cy="264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/>
          <p:cNvSpPr txBox="1"/>
          <p:nvPr/>
        </p:nvSpPr>
        <p:spPr>
          <a:xfrm>
            <a:off x="8950712" y="809496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it-IT" dirty="0"/>
          </a:p>
        </p:txBody>
      </p:sp>
      <p:sp>
        <p:nvSpPr>
          <p:cNvPr id="75" name="CasellaDiTesto 74"/>
          <p:cNvSpPr txBox="1"/>
          <p:nvPr/>
        </p:nvSpPr>
        <p:spPr>
          <a:xfrm>
            <a:off x="8960081" y="1307901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9218050" y="3608915"/>
            <a:ext cx="17475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Soluzioni</a:t>
            </a:r>
            <a:r>
              <a:rPr lang="en-US" dirty="0" smtClean="0"/>
              <a:t> </a:t>
            </a:r>
            <a:r>
              <a:rPr lang="en-US" dirty="0" err="1" smtClean="0"/>
              <a:t>ottime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N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N</a:t>
            </a:r>
            <a:r>
              <a:rPr lang="en-US" dirty="0" smtClean="0">
                <a:sym typeface="Wingdings" panose="05000000000000000000" pitchFamily="2" charset="2"/>
              </a:rPr>
              <a:t>SN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(1,4)</a:t>
            </a:r>
          </a:p>
          <a:p>
            <a:endParaRPr lang="en-US" dirty="0"/>
          </a:p>
          <a:p>
            <a:r>
              <a:rPr lang="en-US" dirty="0" smtClean="0"/>
              <a:t>S</a:t>
            </a:r>
            <a:r>
              <a:rPr lang="en-US" dirty="0" smtClean="0">
                <a:sym typeface="Wingdings" panose="05000000000000000000" pitchFamily="2" charset="2"/>
              </a:rPr>
              <a:t>SNNS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(1,2,5)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06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1016000" y="674255"/>
                <a:ext cx="9844554" cy="5751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Complessità</a:t>
                </a:r>
              </a:p>
              <a:p>
                <a:endParaRPr lang="en-US" dirty="0"/>
              </a:p>
              <a:p>
                <a:r>
                  <a:rPr lang="en-US" dirty="0" smtClean="0"/>
                  <a:t>Per </a:t>
                </a:r>
                <a:r>
                  <a:rPr lang="en-US" dirty="0" err="1" smtClean="0"/>
                  <a:t>ogni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Sk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somma</a:t>
                </a:r>
                <a:r>
                  <a:rPr lang="en-US" dirty="0" smtClean="0"/>
                  <a:t> di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   </m:t>
                    </m:r>
                  </m:oMath>
                </a14:m>
                <a:r>
                  <a:rPr lang="it-IT" dirty="0" smtClean="0"/>
                  <a:t>elementi e 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 smtClean="0"/>
                  <a:t>  confronti per calcolare massimo</a:t>
                </a:r>
              </a:p>
              <a:p>
                <a:r>
                  <a:rPr lang="it-IT" dirty="0" smtClean="0"/>
                  <a:t>Inoltre 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 smtClean="0"/>
                  <a:t> valutazioni di funzione contributo u e 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 smtClean="0"/>
                  <a:t> valutazioni di funzione di transizione t</a:t>
                </a:r>
              </a:p>
              <a:p>
                <a:r>
                  <a:rPr lang="it-IT" dirty="0" smtClean="0"/>
                  <a:t>In tutto, quindi, 4</a:t>
                </a:r>
                <a:r>
                  <a:rPr lang="en-US" dirty="0" smtClean="0"/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 smtClean="0"/>
                  <a:t> operazioni</a:t>
                </a:r>
              </a:p>
              <a:p>
                <a:endParaRPr lang="it-IT" dirty="0"/>
              </a:p>
              <a:p>
                <a:r>
                  <a:rPr lang="it-IT" dirty="0" smtClean="0"/>
                  <a:t>Quindi nel blocco k il numero di operazioni è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𝑆𝑡𝑎𝑡𝑖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Numero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totale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operazioni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𝑆𝑡𝑎𝑡𝑖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 smtClean="0"/>
                  <a:t> 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 smtClean="0"/>
                  <a:t>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Nel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r>
                  <a:rPr lang="en-US" dirty="0" smtClean="0"/>
                  <a:t> del </a:t>
                </a:r>
                <a:r>
                  <a:rPr lang="en-US" dirty="0" err="1" smtClean="0"/>
                  <a:t>problema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dello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zaino</a:t>
                </a:r>
                <a:r>
                  <a:rPr lang="en-US" dirty="0" smtClean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𝑆𝑡𝑎𝑡𝑖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/>
                  <a:t>|=b+1 (a parte il primo blocco dove c’è un solo stato)</a:t>
                </a:r>
              </a:p>
              <a:p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 smtClean="0"/>
                  <a:t>= 1 oppure 2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Quindi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numero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operazioni</a:t>
                </a:r>
                <a:r>
                  <a:rPr lang="en-US" dirty="0" smtClean="0"/>
                  <a:t> è  O(</a:t>
                </a:r>
                <a:r>
                  <a:rPr lang="en-US" dirty="0" err="1" smtClean="0"/>
                  <a:t>nb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 smtClean="0"/>
                  <a:t>b </a:t>
                </a:r>
                <a:r>
                  <a:rPr lang="en-US" dirty="0" err="1" smtClean="0"/>
                  <a:t>esponenziale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rispetto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numero</a:t>
                </a:r>
                <a:r>
                  <a:rPr lang="en-US" dirty="0" smtClean="0"/>
                  <a:t> di bit </a:t>
                </a:r>
                <a:r>
                  <a:rPr lang="en-US" dirty="0" err="1" smtClean="0"/>
                  <a:t>necessari</a:t>
                </a:r>
                <a:r>
                  <a:rPr lang="en-US" dirty="0" smtClean="0"/>
                  <a:t> per </a:t>
                </a:r>
                <a:r>
                  <a:rPr lang="en-US" dirty="0" err="1" smtClean="0"/>
                  <a:t>rappresentare</a:t>
                </a:r>
                <a:r>
                  <a:rPr lang="en-US" dirty="0" smtClean="0"/>
                  <a:t> b </a:t>
                </a:r>
                <a:r>
                  <a:rPr lang="en-US" dirty="0" err="1" smtClean="0"/>
                  <a:t>stesso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674255"/>
                <a:ext cx="9844554" cy="5751318"/>
              </a:xfrm>
              <a:prstGeom prst="rect">
                <a:avLst/>
              </a:prstGeom>
              <a:blipFill>
                <a:blip r:embed="rId2"/>
                <a:stretch>
                  <a:fillRect l="-557" t="-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6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207491" y="2281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3689927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223162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6751777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8160322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64484"/>
              </p:ext>
            </p:extLst>
          </p:nvPr>
        </p:nvGraphicFramePr>
        <p:xfrm>
          <a:off x="2138213" y="291407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689515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44714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2187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959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250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000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6188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3689927" y="174567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05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500612"/>
                  </p:ext>
                </p:extLst>
              </p:nvPr>
            </p:nvGraphicFramePr>
            <p:xfrm>
              <a:off x="397163" y="1052176"/>
              <a:ext cx="4608946" cy="519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Stato</a:t>
                          </a:r>
                          <a:r>
                            <a:rPr lang="en-US" dirty="0" smtClean="0"/>
                            <a:t>/</a:t>
                          </a:r>
                          <a:r>
                            <a:rPr lang="en-US" dirty="0" err="1" smtClean="0"/>
                            <a:t>capacità</a:t>
                          </a:r>
                          <a:r>
                            <a:rPr lang="en-US" dirty="0" smtClean="0"/>
                            <a:t> residua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3786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330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24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378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500612"/>
                  </p:ext>
                </p:extLst>
              </p:nvPr>
            </p:nvGraphicFramePr>
            <p:xfrm>
              <a:off x="397163" y="1052176"/>
              <a:ext cx="4608946" cy="519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197" r="-71011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84076" t="-8197" r="-101274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9032" t="-8197" r="-2581" b="-1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3786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8330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248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3378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574675" y="397163"/>
                <a:ext cx="4382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Funzioni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=0,…,12</m:t>
                    </m:r>
                  </m:oMath>
                </a14:m>
                <a:r>
                  <a:rPr lang="it-IT" dirty="0" smtClean="0"/>
                  <a:t>  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4382162" cy="369332"/>
              </a:xfrm>
              <a:prstGeom prst="rect">
                <a:avLst/>
              </a:prstGeom>
              <a:blipFill>
                <a:blip r:embed="rId3"/>
                <a:stretch>
                  <a:fillRect l="-1113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90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54159"/>
                  </p:ext>
                </p:extLst>
              </p:nvPr>
            </p:nvGraphicFramePr>
            <p:xfrm>
              <a:off x="424872" y="795047"/>
              <a:ext cx="4608946" cy="519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Stato/</a:t>
                          </a:r>
                          <a:r>
                            <a:rPr lang="en-US" dirty="0" err="1" smtClean="0"/>
                            <a:t>capacità</a:t>
                          </a:r>
                          <a:r>
                            <a:rPr lang="en-US" dirty="0" smtClean="0"/>
                            <a:t> residua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687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7733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684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3882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054159"/>
                  </p:ext>
                </p:extLst>
              </p:nvPr>
            </p:nvGraphicFramePr>
            <p:xfrm>
              <a:off x="424872" y="795047"/>
              <a:ext cx="4608946" cy="519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197" r="-71011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84076" t="-8197" r="-101274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9032" t="-8197" r="-2581" b="-1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7687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7733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684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3882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424872" y="255111"/>
                <a:ext cx="4368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Funzioni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=0,…,12</m:t>
                    </m:r>
                  </m:oMath>
                </a14:m>
                <a:r>
                  <a:rPr lang="it-IT" dirty="0" smtClean="0"/>
                  <a:t>  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2" y="255111"/>
                <a:ext cx="4368696" cy="369332"/>
              </a:xfrm>
              <a:prstGeom prst="rect">
                <a:avLst/>
              </a:prstGeom>
              <a:blipFill>
                <a:blip r:embed="rId3"/>
                <a:stretch>
                  <a:fillRect l="-1257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5726618" y="577542"/>
                <a:ext cx="5100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 </a:t>
                </a:r>
                <a:r>
                  <a:rPr lang="en-US" dirty="0" smtClean="0">
                    <a:sym typeface="Wingdings" panose="05000000000000000000" pitchFamily="2" charset="2"/>
                  </a:rPr>
                  <a:t> u(N,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618" y="577542"/>
                <a:ext cx="5100692" cy="369332"/>
              </a:xfrm>
              <a:prstGeom prst="rect">
                <a:avLst/>
              </a:prstGeom>
              <a:blipFill>
                <a:blip r:embed="rId4"/>
                <a:stretch>
                  <a:fillRect l="-956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791273" y="1200996"/>
                <a:ext cx="640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 </a:t>
                </a:r>
                <a:r>
                  <a:rPr lang="en-US" dirty="0" smtClean="0">
                    <a:sym typeface="Wingdings" panose="05000000000000000000" pitchFamily="2" charset="2"/>
                  </a:rPr>
                  <a:t> u(S,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73" y="1200996"/>
                <a:ext cx="6400727" cy="369332"/>
              </a:xfrm>
              <a:prstGeom prst="rect">
                <a:avLst/>
              </a:prstGeom>
              <a:blipFill>
                <a:blip r:embed="rId5"/>
                <a:stretch>
                  <a:fillRect l="-762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diritto 5"/>
          <p:cNvCxnSpPr/>
          <p:nvPr/>
        </p:nvCxnSpPr>
        <p:spPr>
          <a:xfrm>
            <a:off x="27709" y="2994070"/>
            <a:ext cx="5578765" cy="923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ccia a destra 6"/>
          <p:cNvSpPr/>
          <p:nvPr/>
        </p:nvSpPr>
        <p:spPr>
          <a:xfrm rot="10800000">
            <a:off x="5726618" y="27609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5430981" y="2405111"/>
                <a:ext cx="4851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 </a:t>
                </a:r>
                <a:r>
                  <a:rPr lang="en-US" dirty="0" err="1" smtClean="0"/>
                  <a:t>tutti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stati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la sola </a:t>
                </a:r>
                <a:r>
                  <a:rPr lang="en-US" dirty="0" err="1" smtClean="0"/>
                  <a:t>scelta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possibile</a:t>
                </a:r>
                <a:r>
                  <a:rPr lang="en-US" dirty="0" smtClean="0"/>
                  <a:t> è N </a:t>
                </a:r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81" y="2405111"/>
                <a:ext cx="4851969" cy="369332"/>
              </a:xfrm>
              <a:prstGeom prst="rect">
                <a:avLst/>
              </a:prstGeom>
              <a:blipFill>
                <a:blip r:embed="rId6"/>
                <a:stretch>
                  <a:fillRect l="-1131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7000663" y="2994070"/>
                <a:ext cx="4945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dirty="0" smtClean="0"/>
                  <a:t>=5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0   S10   scelta ottima S con valore 10</a:t>
                </a:r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663" y="2994070"/>
                <a:ext cx="4945008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6194352" y="3306879"/>
                <a:ext cx="5921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dirty="0" smtClean="0"/>
                  <a:t>=6,7,8,9,10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11   S10  scelta ottima N  con valore 11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52" y="3306879"/>
                <a:ext cx="5921236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6565446" y="3731824"/>
                <a:ext cx="5523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dirty="0" smtClean="0"/>
                  <a:t>=11,12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11   S21   scelta ottima S  con valore 21</a:t>
                </a:r>
                <a:endParaRPr lang="it-IT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46" y="3731824"/>
                <a:ext cx="5523692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506644"/>
                  </p:ext>
                </p:extLst>
              </p:nvPr>
            </p:nvGraphicFramePr>
            <p:xfrm>
              <a:off x="397163" y="1052176"/>
              <a:ext cx="4608946" cy="519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Stato/</a:t>
                          </a:r>
                          <a:r>
                            <a:rPr lang="en-US" dirty="0" err="1" smtClean="0"/>
                            <a:t>capacità</a:t>
                          </a:r>
                          <a:r>
                            <a:rPr lang="en-US" dirty="0" smtClean="0"/>
                            <a:t> residua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304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194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660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18760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506644"/>
                  </p:ext>
                </p:extLst>
              </p:nvPr>
            </p:nvGraphicFramePr>
            <p:xfrm>
              <a:off x="397163" y="1052176"/>
              <a:ext cx="4608946" cy="519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197" r="-71011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84076" t="-8197" r="-101274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9032" t="-8197" r="-2581" b="-1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3043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194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660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18760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574675" y="397163"/>
                <a:ext cx="4382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Funzioni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=0,…,12</m:t>
                    </m:r>
                  </m:oMath>
                </a14:m>
                <a:r>
                  <a:rPr lang="it-IT" dirty="0" smtClean="0"/>
                  <a:t>  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4382162" cy="369332"/>
              </a:xfrm>
              <a:prstGeom prst="rect">
                <a:avLst/>
              </a:prstGeom>
              <a:blipFill>
                <a:blip r:embed="rId3"/>
                <a:stretch>
                  <a:fillRect l="-1113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5717948" y="443665"/>
                <a:ext cx="518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 </a:t>
                </a:r>
                <a:r>
                  <a:rPr lang="en-US" dirty="0" smtClean="0">
                    <a:sym typeface="Wingdings" panose="05000000000000000000" pitchFamily="2" charset="2"/>
                  </a:rPr>
                  <a:t> u(N,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8" y="443665"/>
                <a:ext cx="5181996" cy="369332"/>
              </a:xfrm>
              <a:prstGeom prst="rect">
                <a:avLst/>
              </a:prstGeom>
              <a:blipFill>
                <a:blip r:embed="rId4"/>
                <a:stretch>
                  <a:fillRect l="-1059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717948" y="1069879"/>
                <a:ext cx="6302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 </a:t>
                </a:r>
                <a:r>
                  <a:rPr lang="en-US" dirty="0" smtClean="0">
                    <a:sym typeface="Wingdings" panose="05000000000000000000" pitchFamily="2" charset="2"/>
                  </a:rPr>
                  <a:t> u(S,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8" y="1069879"/>
                <a:ext cx="6302046" cy="369332"/>
              </a:xfrm>
              <a:prstGeom prst="rect">
                <a:avLst/>
              </a:prstGeom>
              <a:blipFill>
                <a:blip r:embed="rId5"/>
                <a:stretch>
                  <a:fillRect l="-870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/>
          <p:cNvSpPr/>
          <p:nvPr/>
        </p:nvSpPr>
        <p:spPr>
          <a:xfrm rot="10800000">
            <a:off x="5588323" y="21723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6742546" y="1987654"/>
                <a:ext cx="4919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 </a:t>
                </a:r>
                <a:r>
                  <a:rPr lang="en-US" dirty="0" err="1" smtClean="0"/>
                  <a:t>tutti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stati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la sola </a:t>
                </a:r>
                <a:r>
                  <a:rPr lang="en-US" dirty="0" err="1" smtClean="0"/>
                  <a:t>scelta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possibile</a:t>
                </a:r>
                <a:r>
                  <a:rPr lang="en-US" dirty="0" smtClean="0"/>
                  <a:t> è N </a:t>
                </a:r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46" y="1987654"/>
                <a:ext cx="4919808" cy="369332"/>
              </a:xfrm>
              <a:prstGeom prst="rect">
                <a:avLst/>
              </a:prstGeom>
              <a:blipFill>
                <a:blip r:embed="rId6"/>
                <a:stretch>
                  <a:fillRect l="-991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6077527" y="4522836"/>
                <a:ext cx="5411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=9,10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11   S20   scelta ottima S  con valore 20</a:t>
                </a:r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4522836"/>
                <a:ext cx="5411161" cy="369332"/>
              </a:xfrm>
              <a:prstGeom prst="rect">
                <a:avLst/>
              </a:prstGeom>
              <a:blipFill>
                <a:blip r:embed="rId7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077527" y="5009055"/>
                <a:ext cx="5528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=11,12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21   S20   scelta ottima N  con valore 21</a:t>
                </a:r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5009055"/>
                <a:ext cx="5528180" cy="369332"/>
              </a:xfrm>
              <a:prstGeom prst="rect">
                <a:avLst/>
              </a:prstGeom>
              <a:blipFill>
                <a:blip r:embed="rId8"/>
                <a:stretch>
                  <a:fillRect t="-11667" r="-662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diritto 10"/>
          <p:cNvCxnSpPr/>
          <p:nvPr/>
        </p:nvCxnSpPr>
        <p:spPr>
          <a:xfrm>
            <a:off x="-263563" y="2486356"/>
            <a:ext cx="5578765" cy="923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6077527" y="2577960"/>
                <a:ext cx="494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=3,4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0   S9   scelta ottima S  con valore 9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2577960"/>
                <a:ext cx="4943084" cy="369332"/>
              </a:xfrm>
              <a:prstGeom prst="rect">
                <a:avLst/>
              </a:prstGeom>
              <a:blipFill>
                <a:blip r:embed="rId9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6077527" y="3064179"/>
                <a:ext cx="5050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=5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10   S9   scelta ottima N  con valore 10</a:t>
                </a:r>
                <a:endParaRPr lang="it-IT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3064179"/>
                <a:ext cx="5050485" cy="369332"/>
              </a:xfrm>
              <a:prstGeom prst="rect">
                <a:avLst/>
              </a:prstGeom>
              <a:blipFill>
                <a:blip r:embed="rId10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6077527" y="3550398"/>
                <a:ext cx="5177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=6,7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11   S9   scelta ottima N  con valore 11</a:t>
                </a:r>
                <a:endParaRPr lang="it-IT" dirty="0"/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3550398"/>
                <a:ext cx="5177123" cy="369332"/>
              </a:xfrm>
              <a:prstGeom prst="rect">
                <a:avLst/>
              </a:prstGeom>
              <a:blipFill>
                <a:blip r:embed="rId11"/>
                <a:stretch>
                  <a:fillRect t="-9836" r="-824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6077527" y="4036617"/>
                <a:ext cx="5066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=8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11  S19   scelta ottima S  con valore 19</a:t>
                </a:r>
                <a:endParaRPr lang="it-IT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4036617"/>
                <a:ext cx="5066515" cy="369332"/>
              </a:xfrm>
              <a:prstGeom prst="rect">
                <a:avLst/>
              </a:prstGeom>
              <a:blipFill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2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498150"/>
                  </p:ext>
                </p:extLst>
              </p:nvPr>
            </p:nvGraphicFramePr>
            <p:xfrm>
              <a:off x="397163" y="1052176"/>
              <a:ext cx="4608946" cy="519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Stato/</a:t>
                          </a:r>
                          <a:r>
                            <a:rPr lang="en-US" dirty="0" err="1" smtClean="0"/>
                            <a:t>capacità</a:t>
                          </a:r>
                          <a:r>
                            <a:rPr lang="en-US" dirty="0" smtClean="0"/>
                            <a:t> residua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09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68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475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702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498150"/>
                  </p:ext>
                </p:extLst>
              </p:nvPr>
            </p:nvGraphicFramePr>
            <p:xfrm>
              <a:off x="397163" y="1052176"/>
              <a:ext cx="4608946" cy="519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197" r="-71011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84076" t="-8197" r="-101274" b="-1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9032" t="-8197" r="-2581" b="-1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09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68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475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702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574675" y="397163"/>
                <a:ext cx="4382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Funzioni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=0,…,12</m:t>
                    </m:r>
                  </m:oMath>
                </a14:m>
                <a:r>
                  <a:rPr lang="it-IT" dirty="0" smtClean="0"/>
                  <a:t>  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4382162" cy="369332"/>
              </a:xfrm>
              <a:prstGeom prst="rect">
                <a:avLst/>
              </a:prstGeom>
              <a:blipFill>
                <a:blip r:embed="rId3"/>
                <a:stretch>
                  <a:fillRect l="-1113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5717948" y="443665"/>
                <a:ext cx="5142305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 </a:t>
                </a:r>
                <a:r>
                  <a:rPr lang="en-US" dirty="0" smtClean="0">
                    <a:sym typeface="Wingdings" panose="05000000000000000000" pitchFamily="2" charset="2"/>
                  </a:rPr>
                  <a:t> u(N,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8" y="443665"/>
                <a:ext cx="5142305" cy="375424"/>
              </a:xfrm>
              <a:prstGeom prst="rect">
                <a:avLst/>
              </a:prstGeom>
              <a:blipFill>
                <a:blip r:embed="rId4"/>
                <a:stretch>
                  <a:fillRect l="-1066" t="-1147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717948" y="1069879"/>
                <a:ext cx="6302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 </a:t>
                </a:r>
                <a:r>
                  <a:rPr lang="en-US" dirty="0" smtClean="0">
                    <a:sym typeface="Wingdings" panose="05000000000000000000" pitchFamily="2" charset="2"/>
                  </a:rPr>
                  <a:t> u(S,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8" y="1069879"/>
                <a:ext cx="6302046" cy="369332"/>
              </a:xfrm>
              <a:prstGeom prst="rect">
                <a:avLst/>
              </a:prstGeom>
              <a:blipFill>
                <a:blip r:embed="rId5"/>
                <a:stretch>
                  <a:fillRect l="-870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/>
          <p:cNvSpPr/>
          <p:nvPr/>
        </p:nvSpPr>
        <p:spPr>
          <a:xfrm rot="10800000">
            <a:off x="5911273" y="16576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6973455" y="1850251"/>
                <a:ext cx="4919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 </a:t>
                </a:r>
                <a:r>
                  <a:rPr lang="en-US" dirty="0" err="1" smtClean="0"/>
                  <a:t>tutti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stati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la sola </a:t>
                </a:r>
                <a:r>
                  <a:rPr lang="en-US" dirty="0" err="1" smtClean="0"/>
                  <a:t>scelta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possibile</a:t>
                </a:r>
                <a:r>
                  <a:rPr lang="en-US" dirty="0" smtClean="0"/>
                  <a:t> è N </a:t>
                </a:r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455" y="1850251"/>
                <a:ext cx="4919808" cy="369332"/>
              </a:xfrm>
              <a:prstGeom prst="rect">
                <a:avLst/>
              </a:prstGeom>
              <a:blipFill>
                <a:blip r:embed="rId6"/>
                <a:stretch>
                  <a:fillRect l="-111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6170500" y="3684057"/>
                <a:ext cx="5066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=5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10   S14   scelta ottima S  con valore 14</a:t>
                </a:r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500" y="3684057"/>
                <a:ext cx="5066515" cy="369332"/>
              </a:xfrm>
              <a:prstGeom prst="rect">
                <a:avLst/>
              </a:prstGeom>
              <a:blipFill>
                <a:blip r:embed="rId7"/>
                <a:stretch>
                  <a:fillRect t="-9836" r="-120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216681" y="4457933"/>
                <a:ext cx="5066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=7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11  S16   scelta ottima S  con valore 16</a:t>
                </a:r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81" y="4457933"/>
                <a:ext cx="5066515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6216681" y="4868443"/>
                <a:ext cx="5119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=8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19   S16   scelta ottima N  con valore 19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81" y="4868443"/>
                <a:ext cx="5119415" cy="369332"/>
              </a:xfrm>
              <a:prstGeom prst="rect">
                <a:avLst/>
              </a:prstGeom>
              <a:blipFill>
                <a:blip r:embed="rId9"/>
                <a:stretch>
                  <a:fillRect t="-11667" r="-833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6170500" y="2476178"/>
                <a:ext cx="494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=1,2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0   S5   scelta ottima S  con valore 5</a:t>
                </a:r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500" y="2476178"/>
                <a:ext cx="4943084" cy="369332"/>
              </a:xfrm>
              <a:prstGeom prst="rect">
                <a:avLst/>
              </a:prstGeom>
              <a:blipFill>
                <a:blip r:embed="rId10"/>
                <a:stretch>
                  <a:fillRect t="-9836" r="-12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6170500" y="2917439"/>
                <a:ext cx="4758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=3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9  S5   scelta ottima N  con valore 9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500" y="2917439"/>
                <a:ext cx="4758739" cy="369332"/>
              </a:xfrm>
              <a:prstGeom prst="rect">
                <a:avLst/>
              </a:prstGeom>
              <a:blipFill>
                <a:blip r:embed="rId11"/>
                <a:stretch>
                  <a:fillRect t="-11667" r="-128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diritto 12"/>
          <p:cNvCxnSpPr/>
          <p:nvPr/>
        </p:nvCxnSpPr>
        <p:spPr>
          <a:xfrm>
            <a:off x="139183" y="1808233"/>
            <a:ext cx="5578765" cy="923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6170500" y="3278876"/>
                <a:ext cx="4949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=4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9  S14   scelta ottima S  con valore 14</a:t>
                </a:r>
                <a:endParaRPr lang="it-IT" dirty="0"/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500" y="3278876"/>
                <a:ext cx="4949496" cy="369332"/>
              </a:xfrm>
              <a:prstGeom prst="rect">
                <a:avLst/>
              </a:prstGeom>
              <a:blipFill>
                <a:blip r:embed="rId12"/>
                <a:stretch>
                  <a:fillRect t="-11667" r="-123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6170500" y="4060532"/>
                <a:ext cx="5130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=6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11  S15   scelta ottima S  con valore 15</a:t>
                </a:r>
                <a:endParaRPr lang="it-IT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500" y="4060532"/>
                <a:ext cx="5130635" cy="369332"/>
              </a:xfrm>
              <a:prstGeom prst="rect">
                <a:avLst/>
              </a:prstGeom>
              <a:blipFill>
                <a:blip r:embed="rId1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6216681" y="5231809"/>
                <a:ext cx="5119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=9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20   S24   scelta ottima S  con valore 24</a:t>
                </a:r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81" y="5231809"/>
                <a:ext cx="5119415" cy="369332"/>
              </a:xfrm>
              <a:prstGeom prst="rect">
                <a:avLst/>
              </a:prstGeom>
              <a:blipFill>
                <a:blip r:embed="rId1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16"/>
              <p:cNvSpPr txBox="1"/>
              <p:nvPr/>
            </p:nvSpPr>
            <p:spPr>
              <a:xfrm>
                <a:off x="6216681" y="5613622"/>
                <a:ext cx="5236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=10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20   S25   scelta ottima S  con valore </a:t>
                </a:r>
                <a:r>
                  <a:rPr lang="it-IT" dirty="0" smtClean="0">
                    <a:sym typeface="Wingdings" panose="05000000000000000000" pitchFamily="2" charset="2"/>
                  </a:rPr>
                  <a:t>25</a:t>
                </a:r>
                <a:endParaRPr lang="it-IT" dirty="0"/>
              </a:p>
            </p:txBody>
          </p:sp>
        </mc:Choice>
        <mc:Fallback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81" y="5613622"/>
                <a:ext cx="5236433" cy="369332"/>
              </a:xfrm>
              <a:prstGeom prst="rect">
                <a:avLst/>
              </a:prstGeom>
              <a:blipFill>
                <a:blip r:embed="rId15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6216680" y="5982954"/>
                <a:ext cx="5236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=11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21   S25   scelta ottima S  con valore 25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80" y="5982954"/>
                <a:ext cx="5236433" cy="369332"/>
              </a:xfrm>
              <a:prstGeom prst="rect">
                <a:avLst/>
              </a:prstGeom>
              <a:blipFill>
                <a:blip r:embed="rId1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6216680" y="6364767"/>
                <a:ext cx="5183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=12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21   S26   scelta ottima S  con valore 26</a:t>
                </a:r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80" y="6364767"/>
                <a:ext cx="5183535" cy="369332"/>
              </a:xfrm>
              <a:prstGeom prst="rect">
                <a:avLst/>
              </a:prstGeom>
              <a:blipFill>
                <a:blip r:embed="rId1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3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74675" y="397163"/>
                <a:ext cx="2522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Valore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(12)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(12)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2522614" cy="369332"/>
              </a:xfrm>
              <a:prstGeom prst="rect">
                <a:avLst/>
              </a:prstGeom>
              <a:blipFill>
                <a:blip r:embed="rId2"/>
                <a:stretch>
                  <a:fillRect l="-1932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3972276" y="397163"/>
                <a:ext cx="4755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 </a:t>
                </a:r>
                <a:r>
                  <a:rPr lang="en-US" dirty="0" smtClean="0">
                    <a:sym typeface="Wingdings" panose="05000000000000000000" pitchFamily="2" charset="2"/>
                  </a:rPr>
                  <a:t> u(N,12)+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,12)))=0+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76" y="397163"/>
                <a:ext cx="4755597" cy="369332"/>
              </a:xfrm>
              <a:prstGeom prst="rect">
                <a:avLst/>
              </a:prstGeom>
              <a:blipFill>
                <a:blip r:embed="rId3"/>
                <a:stretch>
                  <a:fillRect l="-1154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3972276" y="1023377"/>
                <a:ext cx="7059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 </a:t>
                </a:r>
                <a:r>
                  <a:rPr lang="en-US" dirty="0" smtClean="0">
                    <a:sym typeface="Wingdings" panose="05000000000000000000" pitchFamily="2" charset="2"/>
                  </a:rPr>
                  <a:t> u(S,</a:t>
                </a:r>
                <a:r>
                  <a:rPr lang="en-US" dirty="0" smtClean="0"/>
                  <a:t> 12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,12)))=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=26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76" y="1023377"/>
                <a:ext cx="7059625" cy="369332"/>
              </a:xfrm>
              <a:prstGeom prst="rect">
                <a:avLst/>
              </a:prstGeom>
              <a:blipFill>
                <a:blip r:embed="rId4"/>
                <a:stretch>
                  <a:fillRect l="-777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4230255" y="2179782"/>
                <a:ext cx="1521827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Quindi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= 26</a:t>
                </a:r>
              </a:p>
              <a:p>
                <a:endParaRPr lang="it-IT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it-IT" dirty="0" smtClean="0"/>
                  <a:t>/S</a:t>
                </a:r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255" y="2179782"/>
                <a:ext cx="1521827" cy="1477328"/>
              </a:xfrm>
              <a:prstGeom prst="rect">
                <a:avLst/>
              </a:prstGeom>
              <a:blipFill>
                <a:blip r:embed="rId5"/>
                <a:stretch>
                  <a:fillRect l="-3600" t="-2479" r="-2000" b="-57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/>
          <p:cNvSpPr/>
          <p:nvPr/>
        </p:nvSpPr>
        <p:spPr>
          <a:xfrm rot="10800000">
            <a:off x="5571668" y="26761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6862619" y="2733779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33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88737" y="530088"/>
            <a:ext cx="1052946" cy="621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/>
          <p:cNvSpPr/>
          <p:nvPr/>
        </p:nvSpPr>
        <p:spPr>
          <a:xfrm>
            <a:off x="583589" y="604490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it-IT" sz="1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1103" y="102484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1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141318" y="530089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2345331" y="607183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12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151201" y="102484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</a:t>
            </a:r>
            <a:r>
              <a:rPr lang="en-US" dirty="0"/>
              <a:t>2</a:t>
            </a:r>
            <a:endParaRPr lang="it-IT" dirty="0"/>
          </a:p>
        </p:txBody>
      </p:sp>
      <p:sp>
        <p:nvSpPr>
          <p:cNvPr id="10" name="Ovale 9"/>
          <p:cNvSpPr/>
          <p:nvPr/>
        </p:nvSpPr>
        <p:spPr>
          <a:xfrm>
            <a:off x="2331824" y="4046115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it-IT" sz="1600" dirty="0"/>
          </a:p>
        </p:txBody>
      </p:sp>
      <p:sp>
        <p:nvSpPr>
          <p:cNvPr id="16" name="Rettangolo 15"/>
          <p:cNvSpPr/>
          <p:nvPr/>
        </p:nvSpPr>
        <p:spPr>
          <a:xfrm>
            <a:off x="3893899" y="530087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>
            <a:off x="3903782" y="102482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3</a:t>
            </a:r>
            <a:endParaRPr lang="it-IT" dirty="0"/>
          </a:p>
        </p:txBody>
      </p:sp>
      <p:sp>
        <p:nvSpPr>
          <p:cNvPr id="19" name="Ovale 18"/>
          <p:cNvSpPr/>
          <p:nvPr/>
        </p:nvSpPr>
        <p:spPr>
          <a:xfrm>
            <a:off x="4094702" y="5403761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it-IT" sz="1600" dirty="0"/>
          </a:p>
        </p:txBody>
      </p:sp>
      <p:sp>
        <p:nvSpPr>
          <p:cNvPr id="21" name="Ovale 20"/>
          <p:cNvSpPr/>
          <p:nvPr/>
        </p:nvSpPr>
        <p:spPr>
          <a:xfrm>
            <a:off x="4084405" y="4046113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it-IT" sz="1600" dirty="0"/>
          </a:p>
        </p:txBody>
      </p:sp>
      <p:sp>
        <p:nvSpPr>
          <p:cNvPr id="27" name="Rettangolo 26"/>
          <p:cNvSpPr/>
          <p:nvPr/>
        </p:nvSpPr>
        <p:spPr>
          <a:xfrm>
            <a:off x="5712888" y="502687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5722771" y="75082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4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5913691" y="5376361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11</a:t>
            </a:r>
            <a:endParaRPr lang="it-IT" sz="1600" dirty="0"/>
          </a:p>
        </p:txBody>
      </p:sp>
      <p:sp>
        <p:nvSpPr>
          <p:cNvPr id="34" name="Ovale 33"/>
          <p:cNvSpPr/>
          <p:nvPr/>
        </p:nvSpPr>
        <p:spPr>
          <a:xfrm>
            <a:off x="5910950" y="267352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it-IT" sz="1600" dirty="0"/>
          </a:p>
        </p:txBody>
      </p:sp>
      <p:sp>
        <p:nvSpPr>
          <p:cNvPr id="38" name="Rettangolo 37"/>
          <p:cNvSpPr/>
          <p:nvPr/>
        </p:nvSpPr>
        <p:spPr>
          <a:xfrm>
            <a:off x="7760490" y="530087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/>
          <p:cNvSpPr txBox="1"/>
          <p:nvPr/>
        </p:nvSpPr>
        <p:spPr>
          <a:xfrm>
            <a:off x="7770373" y="102482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5</a:t>
            </a:r>
            <a:endParaRPr lang="it-IT" dirty="0"/>
          </a:p>
        </p:txBody>
      </p:sp>
      <p:sp>
        <p:nvSpPr>
          <p:cNvPr id="44" name="Ovale 43"/>
          <p:cNvSpPr/>
          <p:nvPr/>
        </p:nvSpPr>
        <p:spPr>
          <a:xfrm>
            <a:off x="7950996" y="3365625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  <a:endParaRPr lang="it-IT" sz="1600" dirty="0"/>
          </a:p>
        </p:txBody>
      </p:sp>
      <p:sp>
        <p:nvSpPr>
          <p:cNvPr id="48" name="Ovale 47"/>
          <p:cNvSpPr/>
          <p:nvPr/>
        </p:nvSpPr>
        <p:spPr>
          <a:xfrm>
            <a:off x="7958552" y="6543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it-IT" sz="1600" dirty="0"/>
          </a:p>
        </p:txBody>
      </p:sp>
      <p:cxnSp>
        <p:nvCxnSpPr>
          <p:cNvPr id="49" name="Connettore 2 48"/>
          <p:cNvCxnSpPr>
            <a:stCxn id="3" idx="6"/>
          </p:cNvCxnSpPr>
          <p:nvPr/>
        </p:nvCxnSpPr>
        <p:spPr>
          <a:xfrm flipV="1">
            <a:off x="1246831" y="4479636"/>
            <a:ext cx="1112523" cy="1886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605221" y="515924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it-IT" dirty="0"/>
          </a:p>
        </p:txBody>
      </p:sp>
      <p:cxnSp>
        <p:nvCxnSpPr>
          <p:cNvPr id="51" name="Connettore 2 50"/>
          <p:cNvCxnSpPr>
            <a:stCxn id="10" idx="6"/>
            <a:endCxn id="21" idx="2"/>
          </p:cNvCxnSpPr>
          <p:nvPr/>
        </p:nvCxnSpPr>
        <p:spPr>
          <a:xfrm flipV="1">
            <a:off x="2995066" y="4367770"/>
            <a:ext cx="1089339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flipV="1">
            <a:off x="2967078" y="5865091"/>
            <a:ext cx="1089339" cy="489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3292430" y="5925376"/>
            <a:ext cx="20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3288145" y="4137891"/>
            <a:ext cx="34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it-IT" dirty="0"/>
          </a:p>
        </p:txBody>
      </p:sp>
      <p:cxnSp>
        <p:nvCxnSpPr>
          <p:cNvPr id="55" name="Connettore 2 54"/>
          <p:cNvCxnSpPr/>
          <p:nvPr/>
        </p:nvCxnSpPr>
        <p:spPr>
          <a:xfrm flipV="1">
            <a:off x="4730400" y="5725417"/>
            <a:ext cx="1155747" cy="2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 flipV="1">
            <a:off x="4688670" y="3083787"/>
            <a:ext cx="1139453" cy="1061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5138031" y="336011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5212333" y="551335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it-IT" dirty="0"/>
          </a:p>
        </p:txBody>
      </p:sp>
      <p:cxnSp>
        <p:nvCxnSpPr>
          <p:cNvPr id="59" name="Connettore 2 58"/>
          <p:cNvCxnSpPr>
            <a:stCxn id="34" idx="7"/>
          </p:cNvCxnSpPr>
          <p:nvPr/>
        </p:nvCxnSpPr>
        <p:spPr>
          <a:xfrm flipV="1">
            <a:off x="6477062" y="1117602"/>
            <a:ext cx="1473934" cy="165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/>
          <p:cNvSpPr txBox="1"/>
          <p:nvPr/>
        </p:nvSpPr>
        <p:spPr>
          <a:xfrm>
            <a:off x="6793364" y="20760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it-IT" dirty="0"/>
          </a:p>
        </p:txBody>
      </p:sp>
      <p:cxnSp>
        <p:nvCxnSpPr>
          <p:cNvPr id="61" name="Connettore 2 60"/>
          <p:cNvCxnSpPr>
            <a:endCxn id="44" idx="2"/>
          </p:cNvCxnSpPr>
          <p:nvPr/>
        </p:nvCxnSpPr>
        <p:spPr>
          <a:xfrm flipV="1">
            <a:off x="6536621" y="3687282"/>
            <a:ext cx="1414375" cy="1735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6983930" y="4479636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it-IT" dirty="0"/>
          </a:p>
        </p:txBody>
      </p:sp>
      <p:cxnSp>
        <p:nvCxnSpPr>
          <p:cNvPr id="63" name="Connettore 2 62"/>
          <p:cNvCxnSpPr/>
          <p:nvPr/>
        </p:nvCxnSpPr>
        <p:spPr>
          <a:xfrm flipV="1">
            <a:off x="8709891" y="976090"/>
            <a:ext cx="766618" cy="12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 flipV="1">
            <a:off x="8614238" y="3074662"/>
            <a:ext cx="937035" cy="452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/>
          <p:cNvSpPr txBox="1"/>
          <p:nvPr/>
        </p:nvSpPr>
        <p:spPr>
          <a:xfrm>
            <a:off x="8950712" y="809496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it-IT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8950712" y="3011987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it-IT" dirty="0"/>
          </a:p>
        </p:txBody>
      </p:sp>
      <p:sp>
        <p:nvSpPr>
          <p:cNvPr id="67" name="CasellaDiTesto 66"/>
          <p:cNvSpPr txBox="1"/>
          <p:nvPr/>
        </p:nvSpPr>
        <p:spPr>
          <a:xfrm>
            <a:off x="9218050" y="3608915"/>
            <a:ext cx="17475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Soluzioni</a:t>
            </a:r>
            <a:r>
              <a:rPr lang="en-US" dirty="0" smtClean="0"/>
              <a:t> </a:t>
            </a:r>
            <a:r>
              <a:rPr lang="en-US" dirty="0" err="1" smtClean="0"/>
              <a:t>ottime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N</a:t>
            </a:r>
            <a:r>
              <a:rPr lang="en-US" dirty="0" smtClean="0">
                <a:sym typeface="Wingdings" panose="05000000000000000000" pitchFamily="2" charset="2"/>
              </a:rPr>
              <a:t>SSN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(1,3,4)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>
                <a:sym typeface="Wingdings" panose="05000000000000000000" pitchFamily="2" charset="2"/>
              </a:rPr>
              <a:t>SNSS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(2,4,5)</a:t>
            </a:r>
            <a:endParaRPr lang="it-IT" dirty="0"/>
          </a:p>
        </p:txBody>
      </p:sp>
      <p:cxnSp>
        <p:nvCxnSpPr>
          <p:cNvPr id="69" name="Connettore 2 68"/>
          <p:cNvCxnSpPr>
            <a:stCxn id="3" idx="6"/>
          </p:cNvCxnSpPr>
          <p:nvPr/>
        </p:nvCxnSpPr>
        <p:spPr>
          <a:xfrm>
            <a:off x="1246831" y="6366565"/>
            <a:ext cx="10068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/>
          <p:cNvSpPr txBox="1"/>
          <p:nvPr/>
        </p:nvSpPr>
        <p:spPr>
          <a:xfrm>
            <a:off x="1557148" y="6170326"/>
            <a:ext cx="34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9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207491" y="228138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3689927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5223162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6751777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8160322" y="23044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23877"/>
              </p:ext>
            </p:extLst>
          </p:nvPr>
        </p:nvGraphicFramePr>
        <p:xfrm>
          <a:off x="2138213" y="291407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46895154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44714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2187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1959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250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000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9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76188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3689927" y="174567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=8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33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34110" y="939401"/>
            <a:ext cx="10464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latin typeface="CMR10"/>
              </a:rPr>
              <a:t>Si definisca un algoritmo di programmazione dinamica per il seguente problema.</a:t>
            </a:r>
          </a:p>
          <a:p>
            <a:pPr algn="just"/>
            <a:endParaRPr lang="it-IT" dirty="0" smtClean="0">
              <a:latin typeface="CMR10"/>
            </a:endParaRPr>
          </a:p>
          <a:p>
            <a:pPr algn="just"/>
            <a:r>
              <a:rPr lang="it-IT" dirty="0" smtClean="0">
                <a:latin typeface="CMR10"/>
              </a:rPr>
              <a:t>Un </a:t>
            </a:r>
            <a:r>
              <a:rPr lang="it-IT" dirty="0">
                <a:latin typeface="CMR10"/>
              </a:rPr>
              <a:t>apparecchio elettronico è</a:t>
            </a:r>
            <a:r>
              <a:rPr lang="it-IT" dirty="0" smtClean="0">
                <a:latin typeface="CMR10"/>
              </a:rPr>
              <a:t> </a:t>
            </a:r>
            <a:r>
              <a:rPr lang="it-IT" dirty="0">
                <a:latin typeface="CMR10"/>
              </a:rPr>
              <a:t>formato da tre componenti in serie. Se anche uno solo di questi </a:t>
            </a:r>
            <a:r>
              <a:rPr lang="it-IT" dirty="0" smtClean="0">
                <a:latin typeface="CMR10"/>
              </a:rPr>
              <a:t>si rompe</a:t>
            </a:r>
            <a:r>
              <a:rPr lang="it-IT" dirty="0">
                <a:latin typeface="CMR10"/>
              </a:rPr>
              <a:t>, l’apparecchio non funziona </a:t>
            </a:r>
            <a:r>
              <a:rPr lang="it-IT" dirty="0" smtClean="0">
                <a:latin typeface="CMR10"/>
              </a:rPr>
              <a:t>pi</a:t>
            </a:r>
            <a:r>
              <a:rPr lang="it-IT" dirty="0">
                <a:latin typeface="CMR10"/>
              </a:rPr>
              <a:t>ù</a:t>
            </a:r>
            <a:r>
              <a:rPr lang="it-IT" dirty="0" smtClean="0">
                <a:latin typeface="CMR10"/>
              </a:rPr>
              <a:t>. </a:t>
            </a:r>
            <a:r>
              <a:rPr lang="it-IT" dirty="0">
                <a:latin typeface="CMR10"/>
              </a:rPr>
              <a:t>Per migliorare </a:t>
            </a:r>
            <a:r>
              <a:rPr lang="it-IT" dirty="0" smtClean="0">
                <a:latin typeface="CMR10"/>
              </a:rPr>
              <a:t>l’affidabilit</a:t>
            </a:r>
            <a:r>
              <a:rPr lang="it-IT" dirty="0">
                <a:latin typeface="CMR10"/>
              </a:rPr>
              <a:t>à</a:t>
            </a:r>
            <a:r>
              <a:rPr lang="it-IT" dirty="0" smtClean="0">
                <a:latin typeface="CMR10"/>
              </a:rPr>
              <a:t> </a:t>
            </a:r>
            <a:r>
              <a:rPr lang="it-IT" dirty="0">
                <a:latin typeface="CMR10"/>
              </a:rPr>
              <a:t>(</a:t>
            </a:r>
            <a:r>
              <a:rPr lang="it-IT" dirty="0" smtClean="0">
                <a:latin typeface="CMR10"/>
              </a:rPr>
              <a:t>probabilit</a:t>
            </a:r>
            <a:r>
              <a:rPr lang="it-IT" dirty="0">
                <a:latin typeface="CMR10"/>
              </a:rPr>
              <a:t>à</a:t>
            </a:r>
            <a:r>
              <a:rPr lang="it-IT" dirty="0" smtClean="0">
                <a:latin typeface="CMR10"/>
              </a:rPr>
              <a:t> </a:t>
            </a:r>
            <a:r>
              <a:rPr lang="it-IT" dirty="0">
                <a:latin typeface="CMR10"/>
              </a:rPr>
              <a:t>che non si </a:t>
            </a:r>
            <a:r>
              <a:rPr lang="it-IT" dirty="0" smtClean="0">
                <a:latin typeface="CMR10"/>
              </a:rPr>
              <a:t>verifichi un </a:t>
            </a:r>
            <a:r>
              <a:rPr lang="it-IT" dirty="0">
                <a:latin typeface="CMR10"/>
              </a:rPr>
              <a:t>guasto nella componente) di ciascuna componente si possono installare versioni </a:t>
            </a:r>
            <a:r>
              <a:rPr lang="it-IT" dirty="0" smtClean="0">
                <a:latin typeface="CMR10"/>
              </a:rPr>
              <a:t>più sofisticate della </a:t>
            </a:r>
            <a:r>
              <a:rPr lang="it-IT" dirty="0">
                <a:latin typeface="CMR10"/>
              </a:rPr>
              <a:t>stessa a un prezzo superiore. Nella seguente tabella per ogni componente sono riportati </a:t>
            </a:r>
            <a:r>
              <a:rPr lang="it-IT" dirty="0" smtClean="0">
                <a:latin typeface="CMR10"/>
              </a:rPr>
              <a:t>per ciascuna </a:t>
            </a:r>
            <a:r>
              <a:rPr lang="it-IT" dirty="0">
                <a:latin typeface="CMR10"/>
              </a:rPr>
              <a:t>delle tre versioni (base, avanzata-1, avanzata-2) sia il costo (in Euro) che la </a:t>
            </a:r>
            <a:r>
              <a:rPr lang="it-IT" dirty="0" smtClean="0">
                <a:latin typeface="CMR10"/>
              </a:rPr>
              <a:t>probabilità che </a:t>
            </a:r>
            <a:r>
              <a:rPr lang="it-IT" dirty="0">
                <a:latin typeface="CMR10"/>
              </a:rPr>
              <a:t>non subisca guasti</a:t>
            </a:r>
            <a:r>
              <a:rPr lang="it-IT" dirty="0" smtClean="0">
                <a:latin typeface="CMR10"/>
              </a:rPr>
              <a:t>.</a:t>
            </a:r>
          </a:p>
          <a:p>
            <a:endParaRPr lang="en-US" dirty="0">
              <a:latin typeface="CMR10"/>
            </a:endParaRPr>
          </a:p>
          <a:p>
            <a:endParaRPr lang="it-IT" dirty="0">
              <a:latin typeface="CMR10"/>
            </a:endParaRPr>
          </a:p>
          <a:p>
            <a:endParaRPr lang="it-IT" dirty="0" smtClean="0">
              <a:latin typeface="CMR10"/>
            </a:endParaRPr>
          </a:p>
          <a:p>
            <a:endParaRPr lang="it-IT" dirty="0">
              <a:latin typeface="CMR10"/>
            </a:endParaRPr>
          </a:p>
          <a:p>
            <a:endParaRPr lang="it-IT" dirty="0" smtClean="0">
              <a:latin typeface="CMR10"/>
            </a:endParaRPr>
          </a:p>
          <a:p>
            <a:endParaRPr lang="it-IT" dirty="0">
              <a:latin typeface="CMR10"/>
            </a:endParaRPr>
          </a:p>
          <a:p>
            <a:endParaRPr lang="it-IT" dirty="0" smtClean="0">
              <a:latin typeface="CMR10"/>
            </a:endParaRPr>
          </a:p>
          <a:p>
            <a:endParaRPr lang="it-IT" dirty="0">
              <a:latin typeface="CMR10"/>
            </a:endParaRPr>
          </a:p>
          <a:p>
            <a:endParaRPr lang="it-IT" dirty="0" smtClean="0">
              <a:latin typeface="CMR10"/>
            </a:endParaRPr>
          </a:p>
          <a:p>
            <a:pPr algn="just"/>
            <a:r>
              <a:rPr lang="it-IT" dirty="0" smtClean="0">
                <a:latin typeface="CMR10"/>
              </a:rPr>
              <a:t>Tenendo </a:t>
            </a:r>
            <a:r>
              <a:rPr lang="it-IT" dirty="0">
                <a:latin typeface="CMR10"/>
              </a:rPr>
              <a:t>conto che si ha a disposizione un budget pari a 10000 Euro, si vuole scegliere </a:t>
            </a:r>
            <a:r>
              <a:rPr lang="it-IT" dirty="0" smtClean="0">
                <a:latin typeface="CMR10"/>
              </a:rPr>
              <a:t>quale versione installare </a:t>
            </a:r>
            <a:r>
              <a:rPr lang="it-IT" dirty="0">
                <a:latin typeface="CMR10"/>
              </a:rPr>
              <a:t>di </a:t>
            </a:r>
            <a:r>
              <a:rPr lang="it-IT" dirty="0" smtClean="0">
                <a:latin typeface="CMR10"/>
              </a:rPr>
              <a:t>ciascuna </a:t>
            </a:r>
            <a:r>
              <a:rPr lang="it-IT" dirty="0">
                <a:latin typeface="CMR10"/>
              </a:rPr>
              <a:t>componente in modo da rendere massima la </a:t>
            </a:r>
            <a:r>
              <a:rPr lang="it-IT" dirty="0" smtClean="0">
                <a:latin typeface="CMR10"/>
              </a:rPr>
              <a:t>probabilità </a:t>
            </a:r>
            <a:r>
              <a:rPr lang="it-IT" dirty="0">
                <a:latin typeface="CMR10"/>
              </a:rPr>
              <a:t>che non si </a:t>
            </a:r>
            <a:r>
              <a:rPr lang="it-IT" dirty="0" smtClean="0">
                <a:latin typeface="CMR10"/>
              </a:rPr>
              <a:t>verifichino guasti</a:t>
            </a:r>
            <a:r>
              <a:rPr lang="it-IT" dirty="0">
                <a:latin typeface="CMR10"/>
              </a:rPr>
              <a:t>.</a:t>
            </a:r>
          </a:p>
          <a:p>
            <a:r>
              <a:rPr lang="it-IT" sz="800" dirty="0">
                <a:latin typeface="CMR7"/>
              </a:rPr>
              <a:t>1</a:t>
            </a:r>
            <a:endParaRPr lang="it-IT" dirty="0"/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21301"/>
              </p:ext>
            </p:extLst>
          </p:nvPr>
        </p:nvGraphicFramePr>
        <p:xfrm>
          <a:off x="1708729" y="3371272"/>
          <a:ext cx="8128000" cy="185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1201287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14755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78420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578969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292260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050619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2742160"/>
                    </a:ext>
                  </a:extLst>
                </a:gridCol>
              </a:tblGrid>
              <a:tr h="37007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Componente</a:t>
                      </a:r>
                      <a:r>
                        <a:rPr lang="en-US" dirty="0" smtClean="0"/>
                        <a:t> 1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Componente</a:t>
                      </a:r>
                      <a:r>
                        <a:rPr lang="en-US" dirty="0" smtClean="0"/>
                        <a:t> 2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Componente</a:t>
                      </a:r>
                      <a:r>
                        <a:rPr lang="en-US" dirty="0" smtClean="0"/>
                        <a:t> 3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0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Versione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Prob.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Costo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7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Avanzata-1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5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Avanzata-2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6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5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822036" y="1191491"/>
                <a:ext cx="234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Blocchi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/>
                  <a:t>Componenti</a:t>
                </a:r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36" y="1191491"/>
                <a:ext cx="2343398" cy="369332"/>
              </a:xfrm>
              <a:prstGeom prst="rect">
                <a:avLst/>
              </a:prstGeom>
              <a:blipFill>
                <a:blip r:embed="rId2"/>
                <a:stretch>
                  <a:fillRect l="-2344" t="-8197" r="-182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951345" y="2087418"/>
                <a:ext cx="407156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Stati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it-IT" dirty="0" smtClean="0"/>
                  <a:t> budget residuo in migliaia di Euro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𝑆𝑡𝑎𝑡𝑖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𝑆𝑡𝑎𝑡𝑖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𝑆𝑡𝑎𝑡𝑖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2087418"/>
                <a:ext cx="4071564" cy="1477328"/>
              </a:xfrm>
              <a:prstGeom prst="rect">
                <a:avLst/>
              </a:prstGeom>
              <a:blipFill>
                <a:blip r:embed="rId3"/>
                <a:stretch>
                  <a:fillRect l="-1198" t="-2058" r="-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175490" y="3846899"/>
                <a:ext cx="1101211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t-IT" sz="1600" dirty="0"/>
                          <m:t>=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0,1,2, 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 smtClean="0"/>
                  <a:t>=3,4,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 smtClean="0"/>
                  <a:t>=</a:t>
                </a:r>
                <a:r>
                  <a:rPr lang="it-IT" sz="1600" dirty="0"/>
                  <a:t>5</a:t>
                </a:r>
                <a:r>
                  <a:rPr lang="it-IT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 smtClean="0"/>
                  <a:t>=</a:t>
                </a:r>
                <a:r>
                  <a:rPr lang="it-IT" sz="1600" dirty="0"/>
                  <a:t>6</a:t>
                </a:r>
                <a:r>
                  <a:rPr lang="it-IT" sz="1600" dirty="0" smtClean="0"/>
                  <a:t>,…,10  </a:t>
                </a:r>
              </a:p>
              <a:p>
                <a:endParaRPr lang="it-IT" sz="1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it-IT" sz="1600" dirty="0"/>
                          <m:t>=</m:t>
                        </m:r>
                        <m:r>
                          <m:rPr>
                            <m:nor/>
                          </m:rPr>
                          <a:rPr lang="en-US" sz="1600" b="0" i="0" dirty="0" smtClean="0"/>
                          <m:t>0</m:t>
                        </m:r>
                        <m:r>
                          <m:rPr>
                            <m:nor/>
                          </m:rPr>
                          <a:rPr lang="it-IT" sz="1600" dirty="0"/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1600" dirty="0" smtClean="0"/>
                  <a:t>=2,3,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600" dirty="0" smtClean="0"/>
                  <a:t>=</a:t>
                </a:r>
                <a:r>
                  <a:rPr lang="it-IT" sz="1600" dirty="0"/>
                  <a:t>4</a:t>
                </a:r>
                <a:r>
                  <a:rPr lang="it-IT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1600" dirty="0" smtClean="0"/>
                  <a:t>=</a:t>
                </a:r>
                <a:r>
                  <a:rPr lang="it-IT" sz="1600" dirty="0"/>
                  <a:t>5</a:t>
                </a:r>
                <a:r>
                  <a:rPr lang="it-IT" sz="1600" dirty="0" smtClean="0"/>
                  <a:t>,…,</a:t>
                </a:r>
                <a:r>
                  <a:rPr lang="it-IT" sz="1600" dirty="0"/>
                  <a:t>10 </a:t>
                </a:r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0" y="3846899"/>
                <a:ext cx="11012117" cy="1384995"/>
              </a:xfrm>
              <a:prstGeom prst="rect">
                <a:avLst/>
              </a:prstGeom>
              <a:blipFill>
                <a:blip r:embed="rId4"/>
                <a:stretch>
                  <a:fillRect b="-48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517236" y="5329382"/>
                <a:ext cx="561711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U(-,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)=0,  U(B,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)=0.6  U(A1,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:r>
                  <a:rPr lang="en-US" dirty="0" smtClean="0"/>
                  <a:t>0.8     U(A2,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:r>
                  <a:rPr lang="en-US" dirty="0" smtClean="0"/>
                  <a:t>0.9     </a:t>
                </a:r>
                <a:endParaRPr lang="it-IT" dirty="0"/>
              </a:p>
              <a:p>
                <a:r>
                  <a:rPr lang="en-US" dirty="0"/>
                  <a:t>U(-,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)=0, </a:t>
                </a:r>
                <a:r>
                  <a:rPr lang="en-US" dirty="0" smtClean="0"/>
                  <a:t>U(B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:r>
                  <a:rPr lang="en-US" dirty="0" smtClean="0"/>
                  <a:t>0.7  U(A1,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:r>
                  <a:rPr lang="en-US" dirty="0" smtClean="0"/>
                  <a:t>0.8     U(A2,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:r>
                  <a:rPr lang="en-US" dirty="0" smtClean="0"/>
                  <a:t>0.9     </a:t>
                </a:r>
                <a:endParaRPr lang="it-IT" dirty="0"/>
              </a:p>
              <a:p>
                <a:r>
                  <a:rPr lang="en-US" dirty="0"/>
                  <a:t>U(-,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)=0, U(B,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:r>
                  <a:rPr lang="en-US" dirty="0" smtClean="0"/>
                  <a:t>0.5  U(A1,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:r>
                  <a:rPr lang="en-US" dirty="0" smtClean="0"/>
                  <a:t>0.7     U(A2,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:r>
                  <a:rPr lang="en-US" dirty="0" smtClean="0"/>
                  <a:t>0.9     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6" y="5329382"/>
                <a:ext cx="5617115" cy="1200329"/>
              </a:xfrm>
              <a:prstGeom prst="rect">
                <a:avLst/>
              </a:prstGeom>
              <a:blipFill>
                <a:blip r:embed="rId5"/>
                <a:stretch>
                  <a:fillRect l="-977" t="-2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6621998" y="5329381"/>
                <a:ext cx="56695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t(-,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t(B,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-1  t(A1,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-2    t(A2,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-3     </a:t>
                </a:r>
                <a:endParaRPr lang="it-IT" dirty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(-,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t(B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-3  t(A1,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-5    t(A2,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-6    </a:t>
                </a:r>
                <a:endParaRPr lang="it-IT" dirty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(-,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 t(B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-2  t(A1,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-4    t(A2,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-5     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998" y="5329381"/>
                <a:ext cx="5669565" cy="1200329"/>
              </a:xfrm>
              <a:prstGeom prst="rect">
                <a:avLst/>
              </a:prstGeom>
              <a:blipFill>
                <a:blip r:embed="rId6"/>
                <a:stretch>
                  <a:fillRect l="-860" t="-2538" r="-1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4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6510994"/>
                  </p:ext>
                </p:extLst>
              </p:nvPr>
            </p:nvGraphicFramePr>
            <p:xfrm>
              <a:off x="397163" y="1052176"/>
              <a:ext cx="4608946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Stato/</a:t>
                          </a:r>
                          <a:r>
                            <a:rPr lang="en-US" dirty="0" err="1" smtClean="0"/>
                            <a:t>capacità</a:t>
                          </a:r>
                          <a:r>
                            <a:rPr lang="en-US" dirty="0" smtClean="0"/>
                            <a:t> residua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029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451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6510994"/>
                  </p:ext>
                </p:extLst>
              </p:nvPr>
            </p:nvGraphicFramePr>
            <p:xfrm>
              <a:off x="397163" y="1052176"/>
              <a:ext cx="4608946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197" r="-71011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84076" t="-8197" r="-101274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9032" t="-8197" r="-2581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029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A2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4515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574675" y="397163"/>
                <a:ext cx="4382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Funzioni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=0,…,10</m:t>
                    </m:r>
                  </m:oMath>
                </a14:m>
                <a:r>
                  <a:rPr lang="it-IT" dirty="0" smtClean="0"/>
                  <a:t>  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4382162" cy="369332"/>
              </a:xfrm>
              <a:prstGeom prst="rect">
                <a:avLst/>
              </a:prstGeom>
              <a:blipFill>
                <a:blip r:embed="rId3"/>
                <a:stretch>
                  <a:fillRect l="-1113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1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2970600"/>
                  </p:ext>
                </p:extLst>
              </p:nvPr>
            </p:nvGraphicFramePr>
            <p:xfrm>
              <a:off x="397163" y="1052176"/>
              <a:ext cx="4608946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Stato/</a:t>
                          </a:r>
                          <a:r>
                            <a:rPr lang="en-US" dirty="0" err="1" smtClean="0"/>
                            <a:t>capacità</a:t>
                          </a:r>
                          <a:r>
                            <a:rPr lang="en-US" dirty="0" smtClean="0"/>
                            <a:t> residua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-/B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-/B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09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680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2970600"/>
                  </p:ext>
                </p:extLst>
              </p:nvPr>
            </p:nvGraphicFramePr>
            <p:xfrm>
              <a:off x="397163" y="1052176"/>
              <a:ext cx="4608946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197" r="-71011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84076" t="-8197" r="-101274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9032" t="-8197" r="-2581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-/B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-/B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0.49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0.63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094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0.72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A1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84680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574675" y="397163"/>
                <a:ext cx="4382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Funzioni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=0,…,10</m:t>
                    </m:r>
                  </m:oMath>
                </a14:m>
                <a:r>
                  <a:rPr lang="it-IT" dirty="0" smtClean="0"/>
                  <a:t>  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4382162" cy="369332"/>
              </a:xfrm>
              <a:prstGeom prst="rect">
                <a:avLst/>
              </a:prstGeom>
              <a:blipFill>
                <a:blip r:embed="rId3"/>
                <a:stretch>
                  <a:fillRect l="-1113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5717948" y="443665"/>
                <a:ext cx="42984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-  u(-,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8" y="443665"/>
                <a:ext cx="4298421" cy="369332"/>
              </a:xfrm>
              <a:prstGeom prst="rect">
                <a:avLst/>
              </a:prstGeom>
              <a:blipFill>
                <a:blip r:embed="rId4"/>
                <a:stretch>
                  <a:fillRect l="-1277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/>
              <p:cNvSpPr txBox="1"/>
              <p:nvPr/>
            </p:nvSpPr>
            <p:spPr>
              <a:xfrm>
                <a:off x="5717947" y="867510"/>
                <a:ext cx="4703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 </a:t>
                </a:r>
                <a:r>
                  <a:rPr lang="en-US" dirty="0" smtClean="0">
                    <a:sym typeface="Wingdings" panose="05000000000000000000" pitchFamily="2" charset="2"/>
                  </a:rPr>
                  <a:t> u(B,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7" y="867510"/>
                <a:ext cx="4703852" cy="369332"/>
              </a:xfrm>
              <a:prstGeom prst="rect">
                <a:avLst/>
              </a:prstGeom>
              <a:blipFill>
                <a:blip r:embed="rId5"/>
                <a:stretch>
                  <a:fillRect l="-1166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4980780" y="3749011"/>
                <a:ext cx="6497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=6    -</a:t>
                </a:r>
                <a:r>
                  <a:rPr lang="it-IT" dirty="0" smtClean="0">
                    <a:sym typeface="Wingdings" panose="05000000000000000000" pitchFamily="2" charset="2"/>
                  </a:rPr>
                  <a:t>0   </a:t>
                </a:r>
                <a:r>
                  <a:rPr lang="it-IT" dirty="0">
                    <a:sym typeface="Wingdings" panose="05000000000000000000" pitchFamily="2" charset="2"/>
                  </a:rPr>
                  <a:t>B</a:t>
                </a:r>
                <a:r>
                  <a:rPr lang="it-IT" dirty="0" smtClean="0">
                    <a:sym typeface="Wingdings" panose="05000000000000000000" pitchFamily="2" charset="2"/>
                  </a:rPr>
                  <a:t>0.35 A10  A20 scelta ottima B  con valore 0.35</a:t>
                </a:r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80" y="3749011"/>
                <a:ext cx="6497997" cy="369332"/>
              </a:xfrm>
              <a:prstGeom prst="rect">
                <a:avLst/>
              </a:prstGeom>
              <a:blipFill>
                <a:blip r:embed="rId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5433334" y="2540832"/>
                <a:ext cx="4502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=0,1,2     </a:t>
                </a:r>
                <a:r>
                  <a:rPr lang="it-IT" dirty="0"/>
                  <a:t>-</a:t>
                </a:r>
                <a:r>
                  <a:rPr lang="it-IT" dirty="0" smtClean="0">
                    <a:sym typeface="Wingdings" panose="05000000000000000000" pitchFamily="2" charset="2"/>
                  </a:rPr>
                  <a:t>0     scelta ottima -  con valore 0</a:t>
                </a:r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34" y="2540832"/>
                <a:ext cx="4502258" cy="369332"/>
              </a:xfrm>
              <a:prstGeom prst="rect">
                <a:avLst/>
              </a:prstGeom>
              <a:blipFill>
                <a:blip r:embed="rId7"/>
                <a:stretch>
                  <a:fillRect t="-11667" r="-135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5433334" y="2982093"/>
                <a:ext cx="5010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=3,4     </a:t>
                </a:r>
                <a:r>
                  <a:rPr lang="it-IT" dirty="0"/>
                  <a:t>-</a:t>
                </a:r>
                <a:r>
                  <a:rPr lang="it-IT" dirty="0" smtClean="0">
                    <a:sym typeface="Wingdings" panose="05000000000000000000" pitchFamily="2" charset="2"/>
                  </a:rPr>
                  <a:t></a:t>
                </a:r>
                <a:r>
                  <a:rPr lang="it-IT" dirty="0">
                    <a:sym typeface="Wingdings" panose="05000000000000000000" pitchFamily="2" charset="2"/>
                  </a:rPr>
                  <a:t>0</a:t>
                </a:r>
                <a:r>
                  <a:rPr lang="it-IT" dirty="0" smtClean="0">
                    <a:sym typeface="Wingdings" panose="05000000000000000000" pitchFamily="2" charset="2"/>
                  </a:rPr>
                  <a:t>  </a:t>
                </a:r>
                <a:r>
                  <a:rPr lang="it-IT" dirty="0">
                    <a:sym typeface="Wingdings" panose="05000000000000000000" pitchFamily="2" charset="2"/>
                  </a:rPr>
                  <a:t>B</a:t>
                </a:r>
                <a:r>
                  <a:rPr lang="it-IT" dirty="0" smtClean="0">
                    <a:sym typeface="Wingdings" panose="05000000000000000000" pitchFamily="2" charset="2"/>
                  </a:rPr>
                  <a:t>0   scelta ottima -/B  con valore 0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34" y="2982093"/>
                <a:ext cx="5010411" cy="369332"/>
              </a:xfrm>
              <a:prstGeom prst="rect">
                <a:avLst/>
              </a:prstGeom>
              <a:blipFill>
                <a:blip r:embed="rId8"/>
                <a:stretch>
                  <a:fillRect t="-9836" r="-122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5433334" y="3343530"/>
                <a:ext cx="5851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=5     -</a:t>
                </a:r>
                <a:r>
                  <a:rPr lang="it-IT" dirty="0" smtClean="0">
                    <a:sym typeface="Wingdings" panose="05000000000000000000" pitchFamily="2" charset="2"/>
                  </a:rPr>
                  <a:t></a:t>
                </a:r>
                <a:r>
                  <a:rPr lang="it-IT" dirty="0">
                    <a:sym typeface="Wingdings" panose="05000000000000000000" pitchFamily="2" charset="2"/>
                  </a:rPr>
                  <a:t>0</a:t>
                </a:r>
                <a:r>
                  <a:rPr lang="it-IT" dirty="0" smtClean="0">
                    <a:sym typeface="Wingdings" panose="05000000000000000000" pitchFamily="2" charset="2"/>
                  </a:rPr>
                  <a:t>  </a:t>
                </a:r>
                <a:r>
                  <a:rPr lang="it-IT" dirty="0">
                    <a:sym typeface="Wingdings" panose="05000000000000000000" pitchFamily="2" charset="2"/>
                  </a:rPr>
                  <a:t>B</a:t>
                </a:r>
                <a:r>
                  <a:rPr lang="it-IT" dirty="0" smtClean="0">
                    <a:sym typeface="Wingdings" panose="05000000000000000000" pitchFamily="2" charset="2"/>
                  </a:rPr>
                  <a:t>0.35 A10  scelta ottima B  con valore 0.35</a:t>
                </a:r>
                <a:endParaRPr lang="it-IT" dirty="0"/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334" y="3343530"/>
                <a:ext cx="5851987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5717947" y="1308771"/>
                <a:ext cx="4909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A1 </a:t>
                </a:r>
                <a:r>
                  <a:rPr lang="en-US" dirty="0" smtClean="0">
                    <a:sym typeface="Wingdings" panose="05000000000000000000" pitchFamily="2" charset="2"/>
                  </a:rPr>
                  <a:t> u(A1,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7" y="1308771"/>
                <a:ext cx="4909164" cy="369332"/>
              </a:xfrm>
              <a:prstGeom prst="rect">
                <a:avLst/>
              </a:prstGeom>
              <a:blipFill>
                <a:blip r:embed="rId10"/>
                <a:stretch>
                  <a:fillRect l="-1118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5717946" y="1756297"/>
                <a:ext cx="4909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A2 </a:t>
                </a:r>
                <a:r>
                  <a:rPr lang="en-US" dirty="0" smtClean="0">
                    <a:sym typeface="Wingdings" panose="05000000000000000000" pitchFamily="2" charset="2"/>
                  </a:rPr>
                  <a:t> u(A2,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6" y="1756297"/>
                <a:ext cx="4909164" cy="369332"/>
              </a:xfrm>
              <a:prstGeom prst="rect">
                <a:avLst/>
              </a:prstGeom>
              <a:blipFill>
                <a:blip r:embed="rId11"/>
                <a:stretch>
                  <a:fillRect l="-1118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4980779" y="4190272"/>
                <a:ext cx="6672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=7    -</a:t>
                </a:r>
                <a:r>
                  <a:rPr lang="it-IT" dirty="0" smtClean="0">
                    <a:sym typeface="Wingdings" panose="05000000000000000000" pitchFamily="2" charset="2"/>
                  </a:rPr>
                  <a:t>0   </a:t>
                </a:r>
                <a:r>
                  <a:rPr lang="it-IT" dirty="0">
                    <a:sym typeface="Wingdings" panose="05000000000000000000" pitchFamily="2" charset="2"/>
                  </a:rPr>
                  <a:t>B</a:t>
                </a:r>
                <a:r>
                  <a:rPr lang="it-IT" dirty="0" smtClean="0">
                    <a:sym typeface="Wingdings" panose="05000000000000000000" pitchFamily="2" charset="2"/>
                  </a:rPr>
                  <a:t>0.49 A10.4  A20 scelta ottima B  con valore 0.49</a:t>
                </a:r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79" y="4190272"/>
                <a:ext cx="6672724" cy="369332"/>
              </a:xfrm>
              <a:prstGeom prst="rect">
                <a:avLst/>
              </a:prstGeom>
              <a:blipFill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4980779" y="4725487"/>
                <a:ext cx="696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=8    -</a:t>
                </a:r>
                <a:r>
                  <a:rPr lang="it-IT" dirty="0" smtClean="0">
                    <a:sym typeface="Wingdings" panose="05000000000000000000" pitchFamily="2" charset="2"/>
                  </a:rPr>
                  <a:t>0   </a:t>
                </a:r>
                <a:r>
                  <a:rPr lang="it-IT" dirty="0">
                    <a:sym typeface="Wingdings" panose="05000000000000000000" pitchFamily="2" charset="2"/>
                  </a:rPr>
                  <a:t>B</a:t>
                </a:r>
                <a:r>
                  <a:rPr lang="it-IT" dirty="0" smtClean="0">
                    <a:sym typeface="Wingdings" panose="05000000000000000000" pitchFamily="2" charset="2"/>
                  </a:rPr>
                  <a:t>0.63 A10.4  A20.45 scelta ottima B  con valore 0.63</a:t>
                </a:r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79" y="4725487"/>
                <a:ext cx="6964471" cy="369332"/>
              </a:xfrm>
              <a:prstGeom prst="rect">
                <a:avLst/>
              </a:prstGeom>
              <a:blipFill>
                <a:blip r:embed="rId1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4980779" y="5166748"/>
                <a:ext cx="7081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=9    -</a:t>
                </a:r>
                <a:r>
                  <a:rPr lang="it-IT" dirty="0" smtClean="0">
                    <a:sym typeface="Wingdings" panose="05000000000000000000" pitchFamily="2" charset="2"/>
                  </a:rPr>
                  <a:t>0   </a:t>
                </a:r>
                <a:r>
                  <a:rPr lang="it-IT" dirty="0">
                    <a:sym typeface="Wingdings" panose="05000000000000000000" pitchFamily="2" charset="2"/>
                  </a:rPr>
                  <a:t>B</a:t>
                </a:r>
                <a:r>
                  <a:rPr lang="it-IT" dirty="0" smtClean="0">
                    <a:sym typeface="Wingdings" panose="05000000000000000000" pitchFamily="2" charset="2"/>
                  </a:rPr>
                  <a:t>0.63 A10.56  A20.45 scelta ottima B  con valore 0.63</a:t>
                </a:r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79" y="5166748"/>
                <a:ext cx="7081490" cy="369332"/>
              </a:xfrm>
              <a:prstGeom prst="rect">
                <a:avLst/>
              </a:prstGeom>
              <a:blipFill>
                <a:blip r:embed="rId14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4956837" y="5608009"/>
                <a:ext cx="7323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=10    -</a:t>
                </a:r>
                <a:r>
                  <a:rPr lang="it-IT" dirty="0" smtClean="0">
                    <a:sym typeface="Wingdings" panose="05000000000000000000" pitchFamily="2" charset="2"/>
                  </a:rPr>
                  <a:t>0   </a:t>
                </a:r>
                <a:r>
                  <a:rPr lang="it-IT" dirty="0">
                    <a:sym typeface="Wingdings" panose="05000000000000000000" pitchFamily="2" charset="2"/>
                  </a:rPr>
                  <a:t>B</a:t>
                </a:r>
                <a:r>
                  <a:rPr lang="it-IT" dirty="0" smtClean="0">
                    <a:sym typeface="Wingdings" panose="05000000000000000000" pitchFamily="2" charset="2"/>
                  </a:rPr>
                  <a:t>0.63 A10.72  A20.63 scelta ottima A1  con valore 0.72</a:t>
                </a:r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37" y="5608009"/>
                <a:ext cx="7323543" cy="369332"/>
              </a:xfrm>
              <a:prstGeom prst="rect">
                <a:avLst/>
              </a:prstGeom>
              <a:blipFill>
                <a:blip r:embed="rId15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6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74675" y="397163"/>
                <a:ext cx="2522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Valore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(10)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2522614" cy="369332"/>
              </a:xfrm>
              <a:prstGeom prst="rect">
                <a:avLst/>
              </a:prstGeom>
              <a:blipFill>
                <a:blip r:embed="rId2"/>
                <a:stretch>
                  <a:fillRect l="-1932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4230255" y="2179782"/>
                <a:ext cx="161249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Quindi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= 0.504</a:t>
                </a:r>
              </a:p>
              <a:p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255" y="2179782"/>
                <a:ext cx="1612493" cy="1477328"/>
              </a:xfrm>
              <a:prstGeom prst="rect">
                <a:avLst/>
              </a:prstGeom>
              <a:blipFill>
                <a:blip r:embed="rId3"/>
                <a:stretch>
                  <a:fillRect l="-3409" t="-2479" r="-26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/>
          <p:cNvSpPr/>
          <p:nvPr/>
        </p:nvSpPr>
        <p:spPr>
          <a:xfrm rot="10800000">
            <a:off x="5897218" y="267612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6862619" y="2733779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/>
              <p:cNvSpPr txBox="1"/>
              <p:nvPr/>
            </p:nvSpPr>
            <p:spPr>
              <a:xfrm>
                <a:off x="4230255" y="378690"/>
                <a:ext cx="4335995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-  u(-,10)*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(−,10))=0∗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255" y="378690"/>
                <a:ext cx="4335995" cy="375424"/>
              </a:xfrm>
              <a:prstGeom prst="rect">
                <a:avLst/>
              </a:prstGeom>
              <a:blipFill>
                <a:blip r:embed="rId4"/>
                <a:stretch>
                  <a:fillRect l="-1266" t="-9677" b="-22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/>
              <p:cNvSpPr txBox="1"/>
              <p:nvPr/>
            </p:nvSpPr>
            <p:spPr>
              <a:xfrm>
                <a:off x="4230254" y="802535"/>
                <a:ext cx="560647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 </a:t>
                </a:r>
                <a:r>
                  <a:rPr lang="en-US" dirty="0" smtClean="0">
                    <a:sym typeface="Wingdings" panose="05000000000000000000" pitchFamily="2" charset="2"/>
                  </a:rPr>
                  <a:t> u(B,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0.6∗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=0.378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254" y="802535"/>
                <a:ext cx="5606471" cy="404983"/>
              </a:xfrm>
              <a:prstGeom prst="rect">
                <a:avLst/>
              </a:prstGeom>
              <a:blipFill>
                <a:blip r:embed="rId5"/>
                <a:stretch>
                  <a:fillRect l="-978" t="-4545" b="-212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4230254" y="1243796"/>
                <a:ext cx="581338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A1 </a:t>
                </a:r>
                <a:r>
                  <a:rPr lang="en-US" dirty="0" smtClean="0">
                    <a:sym typeface="Wingdings" panose="05000000000000000000" pitchFamily="2" charset="2"/>
                  </a:rPr>
                  <a:t> u(A1,</a:t>
                </a:r>
                <a:r>
                  <a:rPr lang="en-US" dirty="0" smtClean="0"/>
                  <a:t> 10</a:t>
                </a:r>
                <a:r>
                  <a:rPr lang="en-US" dirty="0" smtClean="0">
                    <a:sym typeface="Wingdings" panose="05000000000000000000" pitchFamily="2" charset="2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=0.504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254" y="1243796"/>
                <a:ext cx="5813386" cy="404983"/>
              </a:xfrm>
              <a:prstGeom prst="rect">
                <a:avLst/>
              </a:prstGeom>
              <a:blipFill>
                <a:blip r:embed="rId6"/>
                <a:stretch>
                  <a:fillRect l="-943" t="-3030" b="-212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/>
              <p:cNvSpPr txBox="1"/>
              <p:nvPr/>
            </p:nvSpPr>
            <p:spPr>
              <a:xfrm>
                <a:off x="4230253" y="1691322"/>
                <a:ext cx="581338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A2 </a:t>
                </a:r>
                <a:r>
                  <a:rPr lang="en-US" dirty="0" smtClean="0">
                    <a:sym typeface="Wingdings" panose="05000000000000000000" pitchFamily="2" charset="2"/>
                  </a:rPr>
                  <a:t> u(A2,</a:t>
                </a:r>
                <a:r>
                  <a:rPr lang="en-US" dirty="0" smtClean="0"/>
                  <a:t> 10</a:t>
                </a:r>
                <a:r>
                  <a:rPr lang="en-US" dirty="0" smtClean="0">
                    <a:sym typeface="Wingdings" panose="05000000000000000000" pitchFamily="2" charset="2"/>
                  </a:rPr>
                  <a:t>)*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=0.441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253" y="1691322"/>
                <a:ext cx="5813386" cy="404983"/>
              </a:xfrm>
              <a:prstGeom prst="rect">
                <a:avLst/>
              </a:prstGeom>
              <a:blipFill>
                <a:blip r:embed="rId7"/>
                <a:stretch>
                  <a:fillRect l="-943" t="-2985" b="-194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88737" y="530088"/>
            <a:ext cx="1052946" cy="621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/>
          <p:cNvSpPr/>
          <p:nvPr/>
        </p:nvSpPr>
        <p:spPr>
          <a:xfrm>
            <a:off x="583589" y="604490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10</a:t>
            </a:r>
            <a:endParaRPr lang="it-IT" sz="16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1103" y="102484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Componente</a:t>
            </a:r>
            <a:r>
              <a:rPr lang="en-US" dirty="0" smtClean="0"/>
              <a:t> 1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2426688" y="530087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151201" y="102484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Componente</a:t>
            </a:r>
            <a:r>
              <a:rPr lang="en-US" dirty="0" smtClean="0"/>
              <a:t> </a:t>
            </a:r>
            <a:r>
              <a:rPr lang="en-US" dirty="0"/>
              <a:t>2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2606911" y="4046113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8</a:t>
            </a:r>
            <a:endParaRPr lang="it-IT" sz="1600" dirty="0"/>
          </a:p>
        </p:txBody>
      </p:sp>
      <p:sp>
        <p:nvSpPr>
          <p:cNvPr id="9" name="Rettangolo 8"/>
          <p:cNvSpPr/>
          <p:nvPr/>
        </p:nvSpPr>
        <p:spPr>
          <a:xfrm>
            <a:off x="4224952" y="485884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903782" y="102482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Componente</a:t>
            </a:r>
            <a:r>
              <a:rPr lang="en-US" dirty="0" smtClean="0"/>
              <a:t> 3</a:t>
            </a:r>
            <a:endParaRPr lang="it-IT" dirty="0"/>
          </a:p>
        </p:txBody>
      </p:sp>
      <p:sp>
        <p:nvSpPr>
          <p:cNvPr id="16" name="Ovale 15"/>
          <p:cNvSpPr/>
          <p:nvPr/>
        </p:nvSpPr>
        <p:spPr>
          <a:xfrm>
            <a:off x="4361244" y="270885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it-IT" sz="1600" dirty="0"/>
          </a:p>
        </p:txBody>
      </p:sp>
      <p:cxnSp>
        <p:nvCxnSpPr>
          <p:cNvPr id="21" name="Connettore 2 20"/>
          <p:cNvCxnSpPr>
            <a:endCxn id="8" idx="3"/>
          </p:cNvCxnSpPr>
          <p:nvPr/>
        </p:nvCxnSpPr>
        <p:spPr>
          <a:xfrm flipV="1">
            <a:off x="1265478" y="4595215"/>
            <a:ext cx="1438563" cy="1690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1605221" y="515924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it-IT" dirty="0"/>
          </a:p>
        </p:txBody>
      </p:sp>
      <p:cxnSp>
        <p:nvCxnSpPr>
          <p:cNvPr id="28" name="Connettore 2 27"/>
          <p:cNvCxnSpPr>
            <a:endCxn id="16" idx="3"/>
          </p:cNvCxnSpPr>
          <p:nvPr/>
        </p:nvCxnSpPr>
        <p:spPr>
          <a:xfrm flipV="1">
            <a:off x="3289468" y="3257954"/>
            <a:ext cx="1168906" cy="842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16" idx="7"/>
          </p:cNvCxnSpPr>
          <p:nvPr/>
        </p:nvCxnSpPr>
        <p:spPr>
          <a:xfrm flipV="1">
            <a:off x="4927356" y="1524000"/>
            <a:ext cx="1168644" cy="1279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5453188" y="1865454"/>
            <a:ext cx="57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A2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7527796" y="1524000"/>
            <a:ext cx="1763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Soluzione</a:t>
            </a:r>
            <a:r>
              <a:rPr lang="en-US" dirty="0" smtClean="0"/>
              <a:t> </a:t>
            </a:r>
            <a:r>
              <a:rPr lang="en-US" dirty="0" err="1" smtClean="0"/>
              <a:t>ottima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ym typeface="Wingdings" panose="05000000000000000000" pitchFamily="2" charset="2"/>
              </a:rPr>
              <a:t>A1</a:t>
            </a:r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A2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3561710" y="3407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44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88737" y="530088"/>
            <a:ext cx="1052946" cy="6212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583589" y="604490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it-IT" sz="16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481103" y="102484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1</a:t>
            </a:r>
            <a:endParaRPr lang="it-IT" dirty="0"/>
          </a:p>
        </p:txBody>
      </p:sp>
      <p:sp>
        <p:nvSpPr>
          <p:cNvPr id="46" name="Rettangolo 45"/>
          <p:cNvSpPr/>
          <p:nvPr/>
        </p:nvSpPr>
        <p:spPr>
          <a:xfrm>
            <a:off x="2141318" y="530089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Ovale 46"/>
          <p:cNvSpPr/>
          <p:nvPr/>
        </p:nvSpPr>
        <p:spPr>
          <a:xfrm>
            <a:off x="2345331" y="607183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it-IT" sz="16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151201" y="102484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</a:t>
            </a:r>
            <a:r>
              <a:rPr lang="en-US" dirty="0"/>
              <a:t>2</a:t>
            </a:r>
            <a:endParaRPr lang="it-IT" dirty="0"/>
          </a:p>
        </p:txBody>
      </p:sp>
      <p:sp>
        <p:nvSpPr>
          <p:cNvPr id="49" name="Ovale 48"/>
          <p:cNvSpPr/>
          <p:nvPr/>
        </p:nvSpPr>
        <p:spPr>
          <a:xfrm>
            <a:off x="2342121" y="5403763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  <a:endParaRPr lang="it-IT" sz="1600" dirty="0"/>
          </a:p>
        </p:txBody>
      </p:sp>
      <p:sp>
        <p:nvSpPr>
          <p:cNvPr id="50" name="Ovale 49"/>
          <p:cNvSpPr/>
          <p:nvPr/>
        </p:nvSpPr>
        <p:spPr>
          <a:xfrm>
            <a:off x="2359354" y="4728004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  <a:endParaRPr lang="it-IT" sz="1600" dirty="0"/>
          </a:p>
        </p:txBody>
      </p:sp>
      <p:sp>
        <p:nvSpPr>
          <p:cNvPr id="51" name="Ovale 50"/>
          <p:cNvSpPr/>
          <p:nvPr/>
        </p:nvSpPr>
        <p:spPr>
          <a:xfrm>
            <a:off x="2331824" y="4046115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it-IT" sz="1600" dirty="0"/>
          </a:p>
        </p:txBody>
      </p:sp>
      <p:sp>
        <p:nvSpPr>
          <p:cNvPr id="52" name="Ovale 51"/>
          <p:cNvSpPr/>
          <p:nvPr/>
        </p:nvSpPr>
        <p:spPr>
          <a:xfrm>
            <a:off x="2331824" y="3365627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it-IT" sz="1600" dirty="0"/>
          </a:p>
        </p:txBody>
      </p:sp>
      <p:sp>
        <p:nvSpPr>
          <p:cNvPr id="53" name="Ovale 52"/>
          <p:cNvSpPr/>
          <p:nvPr/>
        </p:nvSpPr>
        <p:spPr>
          <a:xfrm>
            <a:off x="2339380" y="2700930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it-IT" sz="1600" dirty="0"/>
          </a:p>
        </p:txBody>
      </p:sp>
      <p:sp>
        <p:nvSpPr>
          <p:cNvPr id="54" name="Ovale 53"/>
          <p:cNvSpPr/>
          <p:nvPr/>
        </p:nvSpPr>
        <p:spPr>
          <a:xfrm>
            <a:off x="2359354" y="1999344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it-IT" sz="1600" dirty="0"/>
          </a:p>
        </p:txBody>
      </p:sp>
      <p:sp>
        <p:nvSpPr>
          <p:cNvPr id="55" name="Ovale 54"/>
          <p:cNvSpPr/>
          <p:nvPr/>
        </p:nvSpPr>
        <p:spPr>
          <a:xfrm>
            <a:off x="2345331" y="1336600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it-IT" sz="1600" dirty="0"/>
          </a:p>
        </p:txBody>
      </p:sp>
      <p:sp>
        <p:nvSpPr>
          <p:cNvPr id="56" name="Ovale 55"/>
          <p:cNvSpPr/>
          <p:nvPr/>
        </p:nvSpPr>
        <p:spPr>
          <a:xfrm>
            <a:off x="2339380" y="654304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it-IT" sz="1600" dirty="0"/>
          </a:p>
        </p:txBody>
      </p:sp>
      <p:sp>
        <p:nvSpPr>
          <p:cNvPr id="57" name="Rettangolo 56"/>
          <p:cNvSpPr/>
          <p:nvPr/>
        </p:nvSpPr>
        <p:spPr>
          <a:xfrm>
            <a:off x="3893899" y="530087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Ovale 57"/>
          <p:cNvSpPr/>
          <p:nvPr/>
        </p:nvSpPr>
        <p:spPr>
          <a:xfrm>
            <a:off x="4097912" y="6071830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it-IT" sz="1600" dirty="0"/>
          </a:p>
        </p:txBody>
      </p:sp>
      <p:sp>
        <p:nvSpPr>
          <p:cNvPr id="59" name="CasellaDiTesto 58"/>
          <p:cNvSpPr txBox="1"/>
          <p:nvPr/>
        </p:nvSpPr>
        <p:spPr>
          <a:xfrm>
            <a:off x="3903782" y="102482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3</a:t>
            </a:r>
            <a:endParaRPr lang="it-IT" dirty="0"/>
          </a:p>
        </p:txBody>
      </p:sp>
      <p:sp>
        <p:nvSpPr>
          <p:cNvPr id="60" name="Ovale 59"/>
          <p:cNvSpPr/>
          <p:nvPr/>
        </p:nvSpPr>
        <p:spPr>
          <a:xfrm>
            <a:off x="4094702" y="5403761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  <a:endParaRPr lang="it-IT" sz="1600" dirty="0"/>
          </a:p>
        </p:txBody>
      </p:sp>
      <p:sp>
        <p:nvSpPr>
          <p:cNvPr id="61" name="Ovale 60"/>
          <p:cNvSpPr/>
          <p:nvPr/>
        </p:nvSpPr>
        <p:spPr>
          <a:xfrm>
            <a:off x="4111935" y="47280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  <a:endParaRPr lang="it-IT" sz="1600" dirty="0"/>
          </a:p>
        </p:txBody>
      </p:sp>
      <p:sp>
        <p:nvSpPr>
          <p:cNvPr id="62" name="Ovale 61"/>
          <p:cNvSpPr/>
          <p:nvPr/>
        </p:nvSpPr>
        <p:spPr>
          <a:xfrm>
            <a:off x="4084405" y="4046113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it-IT" sz="1600" dirty="0"/>
          </a:p>
        </p:txBody>
      </p:sp>
      <p:sp>
        <p:nvSpPr>
          <p:cNvPr id="63" name="Ovale 62"/>
          <p:cNvSpPr/>
          <p:nvPr/>
        </p:nvSpPr>
        <p:spPr>
          <a:xfrm>
            <a:off x="4084405" y="3365625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it-IT" sz="1600" dirty="0"/>
          </a:p>
        </p:txBody>
      </p:sp>
      <p:sp>
        <p:nvSpPr>
          <p:cNvPr id="64" name="Ovale 63"/>
          <p:cNvSpPr/>
          <p:nvPr/>
        </p:nvSpPr>
        <p:spPr>
          <a:xfrm>
            <a:off x="4091961" y="270092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it-IT" sz="1600" dirty="0"/>
          </a:p>
        </p:txBody>
      </p:sp>
      <p:sp>
        <p:nvSpPr>
          <p:cNvPr id="65" name="Ovale 64"/>
          <p:cNvSpPr/>
          <p:nvPr/>
        </p:nvSpPr>
        <p:spPr>
          <a:xfrm>
            <a:off x="4111935" y="199934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it-IT" sz="1600" dirty="0"/>
          </a:p>
        </p:txBody>
      </p:sp>
      <p:sp>
        <p:nvSpPr>
          <p:cNvPr id="66" name="Ovale 65"/>
          <p:cNvSpPr/>
          <p:nvPr/>
        </p:nvSpPr>
        <p:spPr>
          <a:xfrm>
            <a:off x="4097912" y="133659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it-IT" sz="1600" dirty="0"/>
          </a:p>
        </p:txBody>
      </p:sp>
      <p:sp>
        <p:nvSpPr>
          <p:cNvPr id="67" name="Ovale 66"/>
          <p:cNvSpPr/>
          <p:nvPr/>
        </p:nvSpPr>
        <p:spPr>
          <a:xfrm>
            <a:off x="4091961" y="6543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it-IT" sz="1600" dirty="0"/>
          </a:p>
        </p:txBody>
      </p:sp>
      <p:sp>
        <p:nvSpPr>
          <p:cNvPr id="68" name="Rettangolo 67"/>
          <p:cNvSpPr/>
          <p:nvPr/>
        </p:nvSpPr>
        <p:spPr>
          <a:xfrm>
            <a:off x="5712888" y="502687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Ovale 68"/>
          <p:cNvSpPr/>
          <p:nvPr/>
        </p:nvSpPr>
        <p:spPr>
          <a:xfrm>
            <a:off x="5916901" y="6044430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it-IT" sz="1600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5722771" y="75082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4</a:t>
            </a:r>
            <a:endParaRPr lang="it-IT" dirty="0"/>
          </a:p>
        </p:txBody>
      </p:sp>
      <p:sp>
        <p:nvSpPr>
          <p:cNvPr id="71" name="Ovale 70"/>
          <p:cNvSpPr/>
          <p:nvPr/>
        </p:nvSpPr>
        <p:spPr>
          <a:xfrm>
            <a:off x="5913691" y="5376361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  <a:endParaRPr lang="it-IT" sz="1600" dirty="0"/>
          </a:p>
        </p:txBody>
      </p:sp>
      <p:sp>
        <p:nvSpPr>
          <p:cNvPr id="72" name="Ovale 71"/>
          <p:cNvSpPr/>
          <p:nvPr/>
        </p:nvSpPr>
        <p:spPr>
          <a:xfrm>
            <a:off x="5930924" y="47006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  <a:endParaRPr lang="it-IT" sz="1600" dirty="0"/>
          </a:p>
        </p:txBody>
      </p:sp>
      <p:sp>
        <p:nvSpPr>
          <p:cNvPr id="73" name="Ovale 72"/>
          <p:cNvSpPr/>
          <p:nvPr/>
        </p:nvSpPr>
        <p:spPr>
          <a:xfrm>
            <a:off x="5903394" y="4018713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it-IT" sz="1600" dirty="0"/>
          </a:p>
        </p:txBody>
      </p:sp>
      <p:sp>
        <p:nvSpPr>
          <p:cNvPr id="74" name="Ovale 73"/>
          <p:cNvSpPr/>
          <p:nvPr/>
        </p:nvSpPr>
        <p:spPr>
          <a:xfrm>
            <a:off x="5903394" y="3338225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it-IT" sz="1600" dirty="0"/>
          </a:p>
        </p:txBody>
      </p:sp>
      <p:sp>
        <p:nvSpPr>
          <p:cNvPr id="75" name="Ovale 74"/>
          <p:cNvSpPr/>
          <p:nvPr/>
        </p:nvSpPr>
        <p:spPr>
          <a:xfrm>
            <a:off x="5910950" y="267352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it-IT" sz="1600" dirty="0"/>
          </a:p>
        </p:txBody>
      </p:sp>
      <p:sp>
        <p:nvSpPr>
          <p:cNvPr id="76" name="Ovale 75"/>
          <p:cNvSpPr/>
          <p:nvPr/>
        </p:nvSpPr>
        <p:spPr>
          <a:xfrm>
            <a:off x="5930924" y="197194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it-IT" sz="1600" dirty="0"/>
          </a:p>
        </p:txBody>
      </p:sp>
      <p:sp>
        <p:nvSpPr>
          <p:cNvPr id="77" name="Ovale 76"/>
          <p:cNvSpPr/>
          <p:nvPr/>
        </p:nvSpPr>
        <p:spPr>
          <a:xfrm>
            <a:off x="5916901" y="130919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it-IT" sz="1600" dirty="0"/>
          </a:p>
        </p:txBody>
      </p:sp>
      <p:sp>
        <p:nvSpPr>
          <p:cNvPr id="78" name="Ovale 77"/>
          <p:cNvSpPr/>
          <p:nvPr/>
        </p:nvSpPr>
        <p:spPr>
          <a:xfrm>
            <a:off x="5910950" y="6269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it-IT" sz="1600" dirty="0"/>
          </a:p>
        </p:txBody>
      </p:sp>
      <p:sp>
        <p:nvSpPr>
          <p:cNvPr id="79" name="Rettangolo 78"/>
          <p:cNvSpPr/>
          <p:nvPr/>
        </p:nvSpPr>
        <p:spPr>
          <a:xfrm>
            <a:off x="7760490" y="530087"/>
            <a:ext cx="1052946" cy="621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/>
          <p:cNvSpPr/>
          <p:nvPr/>
        </p:nvSpPr>
        <p:spPr>
          <a:xfrm>
            <a:off x="7964503" y="6071830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it-IT" sz="1600" dirty="0"/>
          </a:p>
        </p:txBody>
      </p:sp>
      <p:sp>
        <p:nvSpPr>
          <p:cNvPr id="81" name="CasellaDiTesto 80"/>
          <p:cNvSpPr txBox="1"/>
          <p:nvPr/>
        </p:nvSpPr>
        <p:spPr>
          <a:xfrm>
            <a:off x="7770373" y="102482"/>
            <a:ext cx="11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Oggetto</a:t>
            </a:r>
            <a:r>
              <a:rPr lang="en-US" dirty="0" smtClean="0"/>
              <a:t> 5</a:t>
            </a:r>
            <a:endParaRPr lang="it-IT" dirty="0"/>
          </a:p>
        </p:txBody>
      </p:sp>
      <p:sp>
        <p:nvSpPr>
          <p:cNvPr id="82" name="Ovale 81"/>
          <p:cNvSpPr/>
          <p:nvPr/>
        </p:nvSpPr>
        <p:spPr>
          <a:xfrm>
            <a:off x="7961293" y="5403761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  <a:endParaRPr lang="it-IT" sz="1600" dirty="0"/>
          </a:p>
        </p:txBody>
      </p:sp>
      <p:sp>
        <p:nvSpPr>
          <p:cNvPr id="83" name="Ovale 82"/>
          <p:cNvSpPr/>
          <p:nvPr/>
        </p:nvSpPr>
        <p:spPr>
          <a:xfrm>
            <a:off x="7978526" y="47280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  <a:endParaRPr lang="it-IT" sz="1600" dirty="0"/>
          </a:p>
        </p:txBody>
      </p:sp>
      <p:sp>
        <p:nvSpPr>
          <p:cNvPr id="84" name="Ovale 83"/>
          <p:cNvSpPr/>
          <p:nvPr/>
        </p:nvSpPr>
        <p:spPr>
          <a:xfrm>
            <a:off x="7950996" y="4046113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  <a:endParaRPr lang="it-IT" sz="1600" dirty="0"/>
          </a:p>
        </p:txBody>
      </p:sp>
      <p:sp>
        <p:nvSpPr>
          <p:cNvPr id="85" name="Ovale 84"/>
          <p:cNvSpPr/>
          <p:nvPr/>
        </p:nvSpPr>
        <p:spPr>
          <a:xfrm>
            <a:off x="7950996" y="3365625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it-IT" sz="1600" dirty="0"/>
          </a:p>
        </p:txBody>
      </p:sp>
      <p:sp>
        <p:nvSpPr>
          <p:cNvPr id="86" name="Ovale 85"/>
          <p:cNvSpPr/>
          <p:nvPr/>
        </p:nvSpPr>
        <p:spPr>
          <a:xfrm>
            <a:off x="7958552" y="270092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it-IT" sz="1600" dirty="0"/>
          </a:p>
        </p:txBody>
      </p:sp>
      <p:sp>
        <p:nvSpPr>
          <p:cNvPr id="87" name="Ovale 86"/>
          <p:cNvSpPr/>
          <p:nvPr/>
        </p:nvSpPr>
        <p:spPr>
          <a:xfrm>
            <a:off x="7978526" y="199934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it-IT" sz="1600" dirty="0"/>
          </a:p>
        </p:txBody>
      </p:sp>
      <p:sp>
        <p:nvSpPr>
          <p:cNvPr id="88" name="Ovale 87"/>
          <p:cNvSpPr/>
          <p:nvPr/>
        </p:nvSpPr>
        <p:spPr>
          <a:xfrm>
            <a:off x="7964503" y="1336598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  <a:endParaRPr lang="it-IT" sz="1600" dirty="0"/>
          </a:p>
        </p:txBody>
      </p:sp>
      <p:sp>
        <p:nvSpPr>
          <p:cNvPr id="89" name="Ovale 88"/>
          <p:cNvSpPr/>
          <p:nvPr/>
        </p:nvSpPr>
        <p:spPr>
          <a:xfrm>
            <a:off x="7958552" y="654302"/>
            <a:ext cx="663242" cy="643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132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e 1"/>
              <p:cNvSpPr/>
              <p:nvPr/>
            </p:nvSpPr>
            <p:spPr>
              <a:xfrm>
                <a:off x="1745673" y="25215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Ova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673" y="2521527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/>
          <p:cNvCxnSpPr>
            <a:stCxn id="2" idx="6"/>
          </p:cNvCxnSpPr>
          <p:nvPr/>
        </p:nvCxnSpPr>
        <p:spPr>
          <a:xfrm flipV="1">
            <a:off x="2660073" y="2207491"/>
            <a:ext cx="1514763" cy="77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4037322" y="955964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k+1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745673" y="979055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Blocco</a:t>
            </a:r>
            <a:r>
              <a:rPr lang="en-US" dirty="0" smtClean="0"/>
              <a:t> k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e 6"/>
              <p:cNvSpPr/>
              <p:nvPr/>
            </p:nvSpPr>
            <p:spPr>
              <a:xfrm>
                <a:off x="4174836" y="1678709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Ova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6" y="1678709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5357091" y="2135909"/>
                <a:ext cx="1556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 smtClean="0"/>
                  <a:t>=t(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dirty="0" smtClean="0"/>
                  <a:t>)</a:t>
                </a:r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091" y="2135909"/>
                <a:ext cx="1556003" cy="369332"/>
              </a:xfrm>
              <a:prstGeom prst="rect">
                <a:avLst/>
              </a:prstGeom>
              <a:blipFill>
                <a:blip r:embed="rId4"/>
                <a:stretch>
                  <a:fillRect t="-8197" r="-274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3241963" y="2681161"/>
                <a:ext cx="14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963" y="2681161"/>
                <a:ext cx="142904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2766513" y="2135725"/>
                <a:ext cx="1037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513" y="2135725"/>
                <a:ext cx="1037079" cy="369332"/>
              </a:xfrm>
              <a:prstGeom prst="rect">
                <a:avLst/>
              </a:prstGeom>
              <a:blipFill>
                <a:blip r:embed="rId6"/>
                <a:stretch>
                  <a:fillRect l="-5294" t="-8197" r="-4118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720436" y="4516582"/>
                <a:ext cx="8568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Valore </a:t>
                </a:r>
                <a:r>
                  <a:rPr lang="en-US" dirty="0" err="1" smtClean="0"/>
                  <a:t>ottimo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parto</a:t>
                </a:r>
                <a:r>
                  <a:rPr lang="en-US" dirty="0" smtClean="0"/>
                  <a:t> </a:t>
                </a:r>
                <a:r>
                  <a:rPr lang="en-US" dirty="0" smtClean="0"/>
                  <a:t>da </a:t>
                </a:r>
                <a:r>
                  <a:rPr lang="en-US" dirty="0" err="1" smtClean="0"/>
                  <a:t>stato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e </a:t>
                </a:r>
                <a:r>
                  <a:rPr lang="en-US" dirty="0" err="1" smtClean="0"/>
                  <a:t>prendo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decisione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=  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  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" y="4516582"/>
                <a:ext cx="8568051" cy="369332"/>
              </a:xfrm>
              <a:prstGeom prst="rect">
                <a:avLst/>
              </a:prstGeom>
              <a:blipFill>
                <a:blip r:embed="rId7"/>
                <a:stretch>
                  <a:fillRect l="-569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/>
              <p:cNvSpPr txBox="1"/>
              <p:nvPr/>
            </p:nvSpPr>
            <p:spPr>
              <a:xfrm>
                <a:off x="716040" y="5174734"/>
                <a:ext cx="7728847" cy="396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Valore </a:t>
                </a:r>
                <a:r>
                  <a:rPr lang="en-US" dirty="0" err="1" smtClean="0"/>
                  <a:t>ottimo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parto</a:t>
                </a:r>
                <a:r>
                  <a:rPr lang="en-US" dirty="0" smtClean="0"/>
                  <a:t> </a:t>
                </a:r>
                <a:r>
                  <a:rPr lang="en-US" dirty="0" smtClean="0"/>
                  <a:t>da </a:t>
                </a:r>
                <a:r>
                  <a:rPr lang="en-US" dirty="0" err="1" smtClean="0"/>
                  <a:t>stato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 {u(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  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40" y="5174734"/>
                <a:ext cx="7728847" cy="396006"/>
              </a:xfrm>
              <a:prstGeom prst="rect">
                <a:avLst/>
              </a:prstGeom>
              <a:blipFill>
                <a:blip r:embed="rId8"/>
                <a:stretch>
                  <a:fillRect l="-631" t="-7692" b="-184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2161980"/>
                  </p:ext>
                </p:extLst>
              </p:nvPr>
            </p:nvGraphicFramePr>
            <p:xfrm>
              <a:off x="397163" y="1052176"/>
              <a:ext cx="460894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Stato</a:t>
                          </a:r>
                          <a:r>
                            <a:rPr lang="en-US" dirty="0" smtClean="0"/>
                            <a:t>/</a:t>
                          </a:r>
                          <a:r>
                            <a:rPr lang="en-US" dirty="0" err="1" smtClean="0"/>
                            <a:t>capacità</a:t>
                          </a:r>
                          <a:r>
                            <a:rPr lang="en-US" dirty="0" smtClean="0"/>
                            <a:t> residua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2161980"/>
                  </p:ext>
                </p:extLst>
              </p:nvPr>
            </p:nvGraphicFramePr>
            <p:xfrm>
              <a:off x="397163" y="1052176"/>
              <a:ext cx="460894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197" r="-7101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84076" t="-8197" r="-101274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9032" t="-8197" r="-2581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574675" y="397163"/>
                <a:ext cx="42539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Funzioni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=0,…,8</m:t>
                    </m:r>
                  </m:oMath>
                </a14:m>
                <a:r>
                  <a:rPr lang="it-IT" dirty="0" smtClean="0"/>
                  <a:t>  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4253921" cy="369332"/>
              </a:xfrm>
              <a:prstGeom prst="rect">
                <a:avLst/>
              </a:prstGeom>
              <a:blipFill>
                <a:blip r:embed="rId3"/>
                <a:stretch>
                  <a:fillRect l="-1146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69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608140"/>
                  </p:ext>
                </p:extLst>
              </p:nvPr>
            </p:nvGraphicFramePr>
            <p:xfrm>
              <a:off x="397163" y="1052176"/>
              <a:ext cx="460894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Stato/</a:t>
                          </a:r>
                          <a:r>
                            <a:rPr lang="en-US" dirty="0" err="1" smtClean="0"/>
                            <a:t>capacità</a:t>
                          </a:r>
                          <a:r>
                            <a:rPr lang="en-US" dirty="0" smtClean="0"/>
                            <a:t> residua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7608140"/>
                  </p:ext>
                </p:extLst>
              </p:nvPr>
            </p:nvGraphicFramePr>
            <p:xfrm>
              <a:off x="397163" y="1052176"/>
              <a:ext cx="460894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197" r="-7101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84076" t="-8197" r="-101274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9032" t="-8197" r="-2581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574675" y="397163"/>
                <a:ext cx="4277581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Funzioni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=0,…,8</m:t>
                    </m:r>
                  </m:oMath>
                </a14:m>
                <a:r>
                  <a:rPr lang="it-IT" dirty="0" smtClean="0"/>
                  <a:t>  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4277581" cy="375424"/>
              </a:xfrm>
              <a:prstGeom prst="rect">
                <a:avLst/>
              </a:prstGeom>
              <a:blipFill>
                <a:blip r:embed="rId3"/>
                <a:stretch>
                  <a:fillRect l="-1140" t="-8065" b="-22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5514110" y="1283855"/>
                <a:ext cx="5100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 </a:t>
                </a:r>
                <a:r>
                  <a:rPr lang="en-US" dirty="0" smtClean="0">
                    <a:sym typeface="Wingdings" panose="05000000000000000000" pitchFamily="2" charset="2"/>
                  </a:rPr>
                  <a:t> u(N,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110" y="1283855"/>
                <a:ext cx="5100692" cy="369332"/>
              </a:xfrm>
              <a:prstGeom prst="rect">
                <a:avLst/>
              </a:prstGeom>
              <a:blipFill>
                <a:blip r:embed="rId4"/>
                <a:stretch>
                  <a:fillRect l="-1077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578765" y="1907309"/>
                <a:ext cx="6496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 </a:t>
                </a:r>
                <a:r>
                  <a:rPr lang="en-US" dirty="0" smtClean="0">
                    <a:sym typeface="Wingdings" panose="05000000000000000000" pitchFamily="2" charset="2"/>
                  </a:rPr>
                  <a:t> u(S,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765" y="1907309"/>
                <a:ext cx="6496907" cy="369332"/>
              </a:xfrm>
              <a:prstGeom prst="rect">
                <a:avLst/>
              </a:prstGeom>
              <a:blipFill>
                <a:blip r:embed="rId5"/>
                <a:stretch>
                  <a:fillRect l="-750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diritto 6"/>
          <p:cNvCxnSpPr/>
          <p:nvPr/>
        </p:nvCxnSpPr>
        <p:spPr>
          <a:xfrm>
            <a:off x="0" y="3251199"/>
            <a:ext cx="5578765" cy="923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ccia a destra 8"/>
          <p:cNvSpPr/>
          <p:nvPr/>
        </p:nvSpPr>
        <p:spPr>
          <a:xfrm rot="10800000">
            <a:off x="5828145" y="31034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6945746" y="3161069"/>
                <a:ext cx="4851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 </a:t>
                </a:r>
                <a:r>
                  <a:rPr lang="en-US" dirty="0" err="1" smtClean="0"/>
                  <a:t>tutti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stati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la sola </a:t>
                </a:r>
                <a:r>
                  <a:rPr lang="en-US" dirty="0" err="1" smtClean="0"/>
                  <a:t>scelta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possibile</a:t>
                </a:r>
                <a:r>
                  <a:rPr lang="en-US" dirty="0" smtClean="0"/>
                  <a:t> è N 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46" y="3161069"/>
                <a:ext cx="4851969" cy="369332"/>
              </a:xfrm>
              <a:prstGeom prst="rect">
                <a:avLst/>
              </a:prstGeom>
              <a:blipFill>
                <a:blip r:embed="rId6"/>
                <a:stretch>
                  <a:fillRect l="-1005" t="-10000" r="-126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6077527" y="4294909"/>
                <a:ext cx="4997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dirty="0" smtClean="0"/>
                  <a:t>=5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4   S48   scelta ottima S  con valore 48</a:t>
                </a:r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4294909"/>
                <a:ext cx="4997907" cy="369332"/>
              </a:xfrm>
              <a:prstGeom prst="rect">
                <a:avLst/>
              </a:prstGeom>
              <a:blipFill>
                <a:blip r:embed="rId7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6077527" y="4781128"/>
                <a:ext cx="4997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dirty="0" smtClean="0"/>
                  <a:t>=6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4   S52   scelta ottima S  con valore 52</a:t>
                </a:r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4781128"/>
                <a:ext cx="4997907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6077527" y="5267347"/>
                <a:ext cx="4997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dirty="0" smtClean="0"/>
                  <a:t>=7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4   S52   scelta ottima S  con valore 52</a:t>
                </a:r>
                <a:endParaRPr lang="it-IT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5267347"/>
                <a:ext cx="4997907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6077527" y="5753566"/>
                <a:ext cx="4997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it-IT" dirty="0" smtClean="0"/>
                  <a:t>=8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4   S52   scelta ottima S  con valore 52</a:t>
                </a:r>
                <a:endParaRPr lang="it-IT" dirty="0"/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5753566"/>
                <a:ext cx="4997907" cy="369332"/>
              </a:xfrm>
              <a:prstGeom prst="rect">
                <a:avLst/>
              </a:prstGeom>
              <a:blipFill>
                <a:blip r:embed="rId10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9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96168"/>
                  </p:ext>
                </p:extLst>
              </p:nvPr>
            </p:nvGraphicFramePr>
            <p:xfrm>
              <a:off x="397163" y="1052176"/>
              <a:ext cx="460894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Stato/</a:t>
                          </a:r>
                          <a:r>
                            <a:rPr lang="en-US" dirty="0" err="1" smtClean="0"/>
                            <a:t>capacità</a:t>
                          </a:r>
                          <a:r>
                            <a:rPr lang="en-US" dirty="0" smtClean="0"/>
                            <a:t> residua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96168"/>
                  </p:ext>
                </p:extLst>
              </p:nvPr>
            </p:nvGraphicFramePr>
            <p:xfrm>
              <a:off x="397163" y="1052176"/>
              <a:ext cx="460894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197" r="-7101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84076" t="-8197" r="-101274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9032" t="-8197" r="-2581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574675" y="397163"/>
                <a:ext cx="4277581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Funzioni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=0,…,8</m:t>
                    </m:r>
                  </m:oMath>
                </a14:m>
                <a:r>
                  <a:rPr lang="it-IT" dirty="0" smtClean="0"/>
                  <a:t>  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4277581" cy="375424"/>
              </a:xfrm>
              <a:prstGeom prst="rect">
                <a:avLst/>
              </a:prstGeom>
              <a:blipFill>
                <a:blip r:embed="rId3"/>
                <a:stretch>
                  <a:fillRect l="-1140" t="-8065" b="-22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5717948" y="443665"/>
                <a:ext cx="518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 </a:t>
                </a:r>
                <a:r>
                  <a:rPr lang="en-US" dirty="0" smtClean="0">
                    <a:sym typeface="Wingdings" panose="05000000000000000000" pitchFamily="2" charset="2"/>
                  </a:rPr>
                  <a:t> u(N,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8" y="443665"/>
                <a:ext cx="5181996" cy="369332"/>
              </a:xfrm>
              <a:prstGeom prst="rect">
                <a:avLst/>
              </a:prstGeom>
              <a:blipFill>
                <a:blip r:embed="rId4"/>
                <a:stretch>
                  <a:fillRect l="-1059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717948" y="1069879"/>
                <a:ext cx="6545638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 </a:t>
                </a:r>
                <a:r>
                  <a:rPr lang="en-US" dirty="0" smtClean="0">
                    <a:sym typeface="Wingdings" panose="05000000000000000000" pitchFamily="2" charset="2"/>
                  </a:rPr>
                  <a:t> u(S,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8" y="1069879"/>
                <a:ext cx="6545638" cy="375424"/>
              </a:xfrm>
              <a:prstGeom prst="rect">
                <a:avLst/>
              </a:prstGeom>
              <a:blipFill>
                <a:blip r:embed="rId5"/>
                <a:stretch>
                  <a:fillRect l="-838" t="-1147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/>
          <p:cNvSpPr/>
          <p:nvPr/>
        </p:nvSpPr>
        <p:spPr>
          <a:xfrm rot="10800000">
            <a:off x="5624945" y="19300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6742546" y="1987654"/>
                <a:ext cx="4919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 </a:t>
                </a:r>
                <a:r>
                  <a:rPr lang="en-US" dirty="0" err="1" smtClean="0"/>
                  <a:t>tutti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stati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la sola </a:t>
                </a:r>
                <a:r>
                  <a:rPr lang="en-US" dirty="0" err="1" smtClean="0"/>
                  <a:t>scelta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possibile</a:t>
                </a:r>
                <a:r>
                  <a:rPr lang="en-US" dirty="0" smtClean="0"/>
                  <a:t> è N </a:t>
                </a:r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46" y="1987654"/>
                <a:ext cx="4919808" cy="369332"/>
              </a:xfrm>
              <a:prstGeom prst="rect">
                <a:avLst/>
              </a:prstGeom>
              <a:blipFill>
                <a:blip r:embed="rId6"/>
                <a:stretch>
                  <a:fillRect l="-991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6077527" y="4522836"/>
                <a:ext cx="5119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=6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52   S35   scelta ottima N  con valore 52</a:t>
                </a:r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4522836"/>
                <a:ext cx="5119415" cy="369332"/>
              </a:xfrm>
              <a:prstGeom prst="rect">
                <a:avLst/>
              </a:prstGeom>
              <a:blipFill>
                <a:blip r:embed="rId7"/>
                <a:stretch>
                  <a:fillRect t="-11475" r="-83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077527" y="5009055"/>
                <a:ext cx="5119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=7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52   S79   scelta ottima S  con valore 79</a:t>
                </a:r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5009055"/>
                <a:ext cx="5119415" cy="369332"/>
              </a:xfrm>
              <a:prstGeom prst="rect">
                <a:avLst/>
              </a:prstGeom>
              <a:blipFill>
                <a:blip r:embed="rId8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/>
              <p:cNvSpPr txBox="1"/>
              <p:nvPr/>
            </p:nvSpPr>
            <p:spPr>
              <a:xfrm>
                <a:off x="6077527" y="5495274"/>
                <a:ext cx="5119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=8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52   </a:t>
                </a:r>
                <a:r>
                  <a:rPr lang="it-IT" dirty="0" smtClean="0">
                    <a:sym typeface="Wingdings" panose="05000000000000000000" pitchFamily="2" charset="2"/>
                  </a:rPr>
                  <a:t>S83   scelta ottima S  con valore 83</a:t>
                </a:r>
                <a:endParaRPr lang="it-IT" dirty="0"/>
              </a:p>
            </p:txBody>
          </p:sp>
        </mc:Choice>
        <mc:Fallback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5495274"/>
                <a:ext cx="5119415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diritto 11"/>
          <p:cNvCxnSpPr/>
          <p:nvPr/>
        </p:nvCxnSpPr>
        <p:spPr>
          <a:xfrm>
            <a:off x="-23417" y="2172319"/>
            <a:ext cx="5578765" cy="923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6077527" y="2577960"/>
                <a:ext cx="5002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=2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4   S31   scelta ottima S  con valore 31</a:t>
                </a:r>
                <a:endParaRPr lang="it-IT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2577960"/>
                <a:ext cx="5002395" cy="369332"/>
              </a:xfrm>
              <a:prstGeom prst="rect">
                <a:avLst/>
              </a:prstGeom>
              <a:blipFill>
                <a:blip r:embed="rId10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6077527" y="3064179"/>
                <a:ext cx="5002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=3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4   S35   scelta ottima S  con valore 35</a:t>
                </a:r>
                <a:endParaRPr lang="it-IT" dirty="0"/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3064179"/>
                <a:ext cx="5002395" cy="369332"/>
              </a:xfrm>
              <a:prstGeom prst="rect">
                <a:avLst/>
              </a:prstGeom>
              <a:blipFill>
                <a:blip r:embed="rId11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6077527" y="3550398"/>
                <a:ext cx="5002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=4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4   S35   scelta ottima S  con valore 35</a:t>
                </a:r>
                <a:endParaRPr lang="it-IT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3550398"/>
                <a:ext cx="5002395" cy="369332"/>
              </a:xfrm>
              <a:prstGeom prst="rect">
                <a:avLst/>
              </a:prstGeom>
              <a:blipFill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6077527" y="4036617"/>
                <a:ext cx="5066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=5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48  S35   scelta ottima N  con valore 48</a:t>
                </a:r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4036617"/>
                <a:ext cx="5066515" cy="369332"/>
              </a:xfrm>
              <a:prstGeom prst="rect">
                <a:avLst/>
              </a:prstGeom>
              <a:blipFill>
                <a:blip r:embed="rId13"/>
                <a:stretch>
                  <a:fillRect t="-9836" r="-842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2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510124"/>
                  </p:ext>
                </p:extLst>
              </p:nvPr>
            </p:nvGraphicFramePr>
            <p:xfrm>
              <a:off x="397163" y="1052176"/>
              <a:ext cx="460894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Stato/</a:t>
                          </a:r>
                          <a:r>
                            <a:rPr lang="en-US" dirty="0" err="1" smtClean="0"/>
                            <a:t>capacità</a:t>
                          </a:r>
                          <a:r>
                            <a:rPr lang="en-US" dirty="0" smtClean="0"/>
                            <a:t> residua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it-IT" dirty="0" smtClean="0"/>
                            <a:t> 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510124"/>
                  </p:ext>
                </p:extLst>
              </p:nvPr>
            </p:nvGraphicFramePr>
            <p:xfrm>
              <a:off x="397163" y="1052176"/>
              <a:ext cx="460894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10757591"/>
                        </a:ext>
                      </a:extLst>
                    </a:gridCol>
                    <a:gridCol w="957504">
                      <a:extLst>
                        <a:ext uri="{9D8B030D-6E8A-4147-A177-3AD203B41FA5}">
                          <a16:colId xmlns:a16="http://schemas.microsoft.com/office/drawing/2014/main" val="439109076"/>
                        </a:ext>
                      </a:extLst>
                    </a:gridCol>
                    <a:gridCol w="942109">
                      <a:extLst>
                        <a:ext uri="{9D8B030D-6E8A-4147-A177-3AD203B41FA5}">
                          <a16:colId xmlns:a16="http://schemas.microsoft.com/office/drawing/2014/main" val="13573702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197" r="-71011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284076" t="-8197" r="-101274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389032" t="-8197" r="-2581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3626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980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1979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31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172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285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44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2587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329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6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3094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79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N/S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775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83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2798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574675" y="397163"/>
                <a:ext cx="4277581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Funzioni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 smtClean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=0,…,8</m:t>
                    </m:r>
                  </m:oMath>
                </a14:m>
                <a:r>
                  <a:rPr lang="it-IT" dirty="0" smtClean="0"/>
                  <a:t>  </a:t>
                </a:r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4277581" cy="375424"/>
              </a:xfrm>
              <a:prstGeom prst="rect">
                <a:avLst/>
              </a:prstGeom>
              <a:blipFill>
                <a:blip r:embed="rId3"/>
                <a:stretch>
                  <a:fillRect l="-1140" t="-8065" b="-225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5717948" y="443665"/>
                <a:ext cx="5142305" cy="375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 </a:t>
                </a:r>
                <a:r>
                  <a:rPr lang="en-US" dirty="0" smtClean="0">
                    <a:sym typeface="Wingdings" panose="05000000000000000000" pitchFamily="2" charset="2"/>
                  </a:rPr>
                  <a:t> u(N,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8" y="443665"/>
                <a:ext cx="5142305" cy="375424"/>
              </a:xfrm>
              <a:prstGeom prst="rect">
                <a:avLst/>
              </a:prstGeom>
              <a:blipFill>
                <a:blip r:embed="rId4"/>
                <a:stretch>
                  <a:fillRect l="-1066" t="-1147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5717948" y="1069879"/>
                <a:ext cx="6430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 </a:t>
                </a:r>
                <a:r>
                  <a:rPr lang="en-US" dirty="0" smtClean="0">
                    <a:sym typeface="Wingdings" panose="05000000000000000000" pitchFamily="2" charset="2"/>
                  </a:rPr>
                  <a:t> u(S,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44+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48" y="1069879"/>
                <a:ext cx="6430286" cy="369332"/>
              </a:xfrm>
              <a:prstGeom prst="rect">
                <a:avLst/>
              </a:prstGeom>
              <a:blipFill>
                <a:blip r:embed="rId5"/>
                <a:stretch>
                  <a:fillRect l="-853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/>
          <p:cNvSpPr/>
          <p:nvPr/>
        </p:nvSpPr>
        <p:spPr>
          <a:xfrm rot="10800000">
            <a:off x="5652654" y="26048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6770255" y="2662454"/>
                <a:ext cx="4919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 </a:t>
                </a:r>
                <a:r>
                  <a:rPr lang="en-US" dirty="0" err="1" smtClean="0"/>
                  <a:t>tutti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stati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 smtClean="0"/>
                  <a:t>la sola </a:t>
                </a:r>
                <a:r>
                  <a:rPr lang="en-US" dirty="0" err="1" smtClean="0"/>
                  <a:t>scelta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possibile</a:t>
                </a:r>
                <a:r>
                  <a:rPr lang="en-US" dirty="0" smtClean="0"/>
                  <a:t> è N </a:t>
                </a:r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55" y="2662454"/>
                <a:ext cx="4919808" cy="369332"/>
              </a:xfrm>
              <a:prstGeom prst="rect">
                <a:avLst/>
              </a:prstGeom>
              <a:blipFill>
                <a:blip r:embed="rId6"/>
                <a:stretch>
                  <a:fillRect l="-1115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6077527" y="4522836"/>
                <a:ext cx="5119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=6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52   S75   scelta ottima S  con valore 75</a:t>
                </a:r>
                <a:endParaRPr lang="it-IT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4522836"/>
                <a:ext cx="5119415" cy="369332"/>
              </a:xfrm>
              <a:prstGeom prst="rect">
                <a:avLst/>
              </a:prstGeom>
              <a:blipFill>
                <a:blip r:embed="rId7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6077527" y="5009055"/>
                <a:ext cx="530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=7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79  S79   scelta ottima N/S  con valore 79</a:t>
                </a:r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5009055"/>
                <a:ext cx="5305363" cy="369332"/>
              </a:xfrm>
              <a:prstGeom prst="rect">
                <a:avLst/>
              </a:prstGeom>
              <a:blipFill>
                <a:blip r:embed="rId8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6077527" y="5495274"/>
                <a:ext cx="5119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=8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83   S79   scelta ottima N  con valore 83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5495274"/>
                <a:ext cx="5119415" cy="369332"/>
              </a:xfrm>
              <a:prstGeom prst="rect">
                <a:avLst/>
              </a:prstGeom>
              <a:blipFill>
                <a:blip r:embed="rId9"/>
                <a:stretch>
                  <a:fillRect t="-9836" r="-833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6077527" y="3550398"/>
                <a:ext cx="5119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=4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35   S44   scelta ottima S  con valore 44</a:t>
                </a:r>
                <a:endParaRPr lang="it-IT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3550398"/>
                <a:ext cx="5119415" cy="369332"/>
              </a:xfrm>
              <a:prstGeom prst="rect">
                <a:avLst/>
              </a:prstGeom>
              <a:blipFill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6077527" y="4036617"/>
                <a:ext cx="530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 smtClean="0"/>
                  <a:t>=5     N</a:t>
                </a:r>
                <a:r>
                  <a:rPr lang="it-IT" dirty="0" smtClean="0">
                    <a:sym typeface="Wingdings" panose="05000000000000000000" pitchFamily="2" charset="2"/>
                  </a:rPr>
                  <a:t>48  S48   scelta ottima N/S  con valore 48</a:t>
                </a:r>
                <a:endParaRPr lang="it-IT" dirty="0"/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527" y="4036617"/>
                <a:ext cx="5305363" cy="369332"/>
              </a:xfrm>
              <a:prstGeom prst="rect">
                <a:avLst/>
              </a:prstGeom>
              <a:blipFill>
                <a:blip r:embed="rId11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ttore diritto 14"/>
          <p:cNvCxnSpPr/>
          <p:nvPr/>
        </p:nvCxnSpPr>
        <p:spPr>
          <a:xfrm>
            <a:off x="73889" y="2901757"/>
            <a:ext cx="5578765" cy="923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/>
              <p:cNvSpPr txBox="1"/>
              <p:nvPr/>
            </p:nvSpPr>
            <p:spPr>
              <a:xfrm>
                <a:off x="574675" y="397163"/>
                <a:ext cx="2266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Valore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(8)</m:t>
                    </m:r>
                  </m:oMath>
                </a14:m>
                <a:r>
                  <a:rPr lang="it-IT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(8)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397163"/>
                <a:ext cx="2266133" cy="369332"/>
              </a:xfrm>
              <a:prstGeom prst="rect">
                <a:avLst/>
              </a:prstGeom>
              <a:blipFill>
                <a:blip r:embed="rId2"/>
                <a:stretch>
                  <a:fillRect l="-2151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3972276" y="397163"/>
                <a:ext cx="4382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 </a:t>
                </a:r>
                <a:r>
                  <a:rPr lang="en-US" dirty="0" smtClean="0">
                    <a:sym typeface="Wingdings" panose="05000000000000000000" pitchFamily="2" charset="2"/>
                  </a:rPr>
                  <a:t> u(N,8)+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,8)))=0+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=83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76" y="397163"/>
                <a:ext cx="4382097" cy="369332"/>
              </a:xfrm>
              <a:prstGeom prst="rect">
                <a:avLst/>
              </a:prstGeom>
              <a:blipFill>
                <a:blip r:embed="rId3"/>
                <a:stretch>
                  <a:fillRect l="-1253" t="-9836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3972276" y="1023377"/>
                <a:ext cx="6686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 </a:t>
                </a:r>
                <a:r>
                  <a:rPr lang="en-US" dirty="0" smtClean="0">
                    <a:sym typeface="Wingdings" panose="05000000000000000000" pitchFamily="2" charset="2"/>
                  </a:rPr>
                  <a:t> u(S,</a:t>
                </a:r>
                <a:r>
                  <a:rPr lang="en-US" dirty="0" smtClean="0"/>
                  <a:t> 8</a:t>
                </a:r>
                <a:r>
                  <a:rPr lang="en-US" dirty="0" smtClean="0">
                    <a:sym typeface="Wingdings" panose="05000000000000000000" pitchFamily="2" charset="2"/>
                  </a:rPr>
                  <a:t>)+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,8)))=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=88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76" y="1023377"/>
                <a:ext cx="6686126" cy="369332"/>
              </a:xfrm>
              <a:prstGeom prst="rect">
                <a:avLst/>
              </a:prstGeom>
              <a:blipFill>
                <a:blip r:embed="rId4"/>
                <a:stretch>
                  <a:fillRect l="-821" t="-11667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4230255" y="2179782"/>
                <a:ext cx="127708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Quindi</a:t>
                </a:r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(8)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smtClean="0"/>
                  <a:t>= 88</a:t>
                </a:r>
              </a:p>
              <a:p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255" y="2179782"/>
                <a:ext cx="1277081" cy="1477328"/>
              </a:xfrm>
              <a:prstGeom prst="rect">
                <a:avLst/>
              </a:prstGeom>
              <a:blipFill>
                <a:blip r:embed="rId5"/>
                <a:stretch>
                  <a:fillRect l="-4306" t="-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a destra 5"/>
          <p:cNvSpPr/>
          <p:nvPr/>
        </p:nvSpPr>
        <p:spPr>
          <a:xfrm rot="10800000">
            <a:off x="5571668" y="267613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6862619" y="2733779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97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1141</Words>
  <Application>Microsoft Office PowerPoint</Application>
  <PresentationFormat>Widescreen</PresentationFormat>
  <Paragraphs>837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CMR10</vt:lpstr>
      <vt:lpstr>CMR7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LOCATELLI</dc:creator>
  <cp:lastModifiedBy>Marco LOCATELLI</cp:lastModifiedBy>
  <cp:revision>43</cp:revision>
  <dcterms:created xsi:type="dcterms:W3CDTF">2020-04-20T12:29:08Z</dcterms:created>
  <dcterms:modified xsi:type="dcterms:W3CDTF">2020-04-27T14:56:28Z</dcterms:modified>
</cp:coreProperties>
</file>