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73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C3E9-A665-4C95-90F4-5118BCB62621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E8D2-67F2-42E1-99E7-567B733CBB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80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C3E9-A665-4C95-90F4-5118BCB62621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E8D2-67F2-42E1-99E7-567B733CBB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875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C3E9-A665-4C95-90F4-5118BCB62621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E8D2-67F2-42E1-99E7-567B733CBB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89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C3E9-A665-4C95-90F4-5118BCB62621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E8D2-67F2-42E1-99E7-567B733CBB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757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C3E9-A665-4C95-90F4-5118BCB62621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E8D2-67F2-42E1-99E7-567B733CBB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61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C3E9-A665-4C95-90F4-5118BCB62621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E8D2-67F2-42E1-99E7-567B733CBB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22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C3E9-A665-4C95-90F4-5118BCB62621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E8D2-67F2-42E1-99E7-567B733CBB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807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C3E9-A665-4C95-90F4-5118BCB62621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E8D2-67F2-42E1-99E7-567B733CBB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237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C3E9-A665-4C95-90F4-5118BCB62621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E8D2-67F2-42E1-99E7-567B733CBB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91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C3E9-A665-4C95-90F4-5118BCB62621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E8D2-67F2-42E1-99E7-567B733CBB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973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C3E9-A665-4C95-90F4-5118BCB62621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E8D2-67F2-42E1-99E7-567B733CBB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99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FC3E9-A665-4C95-90F4-5118BCB62621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DE8D2-67F2-42E1-99E7-567B733CBB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003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438694" y="22859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Ovale 2"/>
          <p:cNvSpPr/>
          <p:nvPr/>
        </p:nvSpPr>
        <p:spPr>
          <a:xfrm>
            <a:off x="133894" y="20112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/>
          <p:cNvSpPr/>
          <p:nvPr/>
        </p:nvSpPr>
        <p:spPr>
          <a:xfrm>
            <a:off x="2544585" y="7735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2526113" y="29256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/>
          <p:cNvCxnSpPr>
            <a:endCxn id="4" idx="2"/>
          </p:cNvCxnSpPr>
          <p:nvPr/>
        </p:nvCxnSpPr>
        <p:spPr>
          <a:xfrm>
            <a:off x="1353094" y="856671"/>
            <a:ext cx="1191491" cy="374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/>
          <p:cNvCxnSpPr>
            <a:stCxn id="2" idx="4"/>
          </p:cNvCxnSpPr>
          <p:nvPr/>
        </p:nvCxnSpPr>
        <p:spPr>
          <a:xfrm flipH="1">
            <a:off x="817385" y="1142998"/>
            <a:ext cx="78509" cy="868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/>
          <p:cNvCxnSpPr/>
          <p:nvPr/>
        </p:nvCxnSpPr>
        <p:spPr>
          <a:xfrm>
            <a:off x="1048294" y="2685471"/>
            <a:ext cx="1477819" cy="54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/>
          <p:cNvCxnSpPr>
            <a:stCxn id="4" idx="4"/>
            <a:endCxn id="5" idx="0"/>
          </p:cNvCxnSpPr>
          <p:nvPr/>
        </p:nvCxnSpPr>
        <p:spPr>
          <a:xfrm flipH="1">
            <a:off x="2983313" y="1687944"/>
            <a:ext cx="18472" cy="1237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>
            <a:stCxn id="2" idx="5"/>
          </p:cNvCxnSpPr>
          <p:nvPr/>
        </p:nvCxnSpPr>
        <p:spPr>
          <a:xfrm>
            <a:off x="1219183" y="1009087"/>
            <a:ext cx="1510130" cy="1916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/>
          <p:cNvCxnSpPr>
            <a:endCxn id="4" idx="3"/>
          </p:cNvCxnSpPr>
          <p:nvPr/>
        </p:nvCxnSpPr>
        <p:spPr>
          <a:xfrm flipV="1">
            <a:off x="1048294" y="1554033"/>
            <a:ext cx="1630202" cy="752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/>
          <p:cNvSpPr/>
          <p:nvPr/>
        </p:nvSpPr>
        <p:spPr>
          <a:xfrm>
            <a:off x="4213836" y="7619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3909036" y="18588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/>
          <p:cNvSpPr/>
          <p:nvPr/>
        </p:nvSpPr>
        <p:spPr>
          <a:xfrm>
            <a:off x="6319727" y="6211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/>
          <p:cNvSpPr/>
          <p:nvPr/>
        </p:nvSpPr>
        <p:spPr>
          <a:xfrm>
            <a:off x="6301255" y="27732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diritto 21"/>
          <p:cNvCxnSpPr>
            <a:endCxn id="20" idx="2"/>
          </p:cNvCxnSpPr>
          <p:nvPr/>
        </p:nvCxnSpPr>
        <p:spPr>
          <a:xfrm>
            <a:off x="5128236" y="704271"/>
            <a:ext cx="1191491" cy="374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/>
          <p:cNvCxnSpPr>
            <a:stCxn id="18" idx="4"/>
          </p:cNvCxnSpPr>
          <p:nvPr/>
        </p:nvCxnSpPr>
        <p:spPr>
          <a:xfrm flipH="1">
            <a:off x="4592527" y="990598"/>
            <a:ext cx="78509" cy="868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/>
          <p:cNvCxnSpPr>
            <a:stCxn id="18" idx="5"/>
          </p:cNvCxnSpPr>
          <p:nvPr/>
        </p:nvCxnSpPr>
        <p:spPr>
          <a:xfrm>
            <a:off x="4994325" y="856687"/>
            <a:ext cx="1510130" cy="1916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e 27"/>
          <p:cNvSpPr/>
          <p:nvPr/>
        </p:nvSpPr>
        <p:spPr>
          <a:xfrm>
            <a:off x="8649839" y="4156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/>
          <p:cNvSpPr/>
          <p:nvPr/>
        </p:nvSpPr>
        <p:spPr>
          <a:xfrm>
            <a:off x="8345039" y="21982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/>
          <p:cNvSpPr/>
          <p:nvPr/>
        </p:nvSpPr>
        <p:spPr>
          <a:xfrm>
            <a:off x="10755730" y="96058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/>
          <p:cNvSpPr/>
          <p:nvPr/>
        </p:nvSpPr>
        <p:spPr>
          <a:xfrm>
            <a:off x="10737258" y="31126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3" name="Connettore diritto 32"/>
          <p:cNvCxnSpPr>
            <a:stCxn id="28" idx="4"/>
          </p:cNvCxnSpPr>
          <p:nvPr/>
        </p:nvCxnSpPr>
        <p:spPr>
          <a:xfrm flipH="1">
            <a:off x="9028530" y="1330035"/>
            <a:ext cx="78509" cy="868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/>
          <p:cNvCxnSpPr/>
          <p:nvPr/>
        </p:nvCxnSpPr>
        <p:spPr>
          <a:xfrm>
            <a:off x="9259439" y="2872508"/>
            <a:ext cx="1477819" cy="54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/>
          <p:cNvCxnSpPr>
            <a:stCxn id="28" idx="5"/>
          </p:cNvCxnSpPr>
          <p:nvPr/>
        </p:nvCxnSpPr>
        <p:spPr>
          <a:xfrm>
            <a:off x="9430328" y="1196124"/>
            <a:ext cx="1510130" cy="1916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3583380" y="3657597"/>
            <a:ext cx="4332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alberi</a:t>
            </a:r>
            <a:r>
              <a:rPr lang="en-US" dirty="0" smtClean="0"/>
              <a:t> di </a:t>
            </a:r>
            <a:r>
              <a:rPr lang="en-US" dirty="0" err="1" smtClean="0"/>
              <a:t>supporto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grafi</a:t>
            </a:r>
            <a:r>
              <a:rPr lang="en-US" dirty="0" smtClean="0"/>
              <a:t> </a:t>
            </a:r>
            <a:r>
              <a:rPr lang="en-US" dirty="0" err="1" smtClean="0"/>
              <a:t>parziali</a:t>
            </a:r>
            <a:r>
              <a:rPr lang="en-US" dirty="0" smtClean="0"/>
              <a:t> con</a:t>
            </a:r>
          </a:p>
          <a:p>
            <a:r>
              <a:rPr lang="en-US" dirty="0" smtClean="0"/>
              <a:t>un </a:t>
            </a:r>
            <a:r>
              <a:rPr lang="en-US" dirty="0" err="1" smtClean="0"/>
              <a:t>numero</a:t>
            </a:r>
            <a:r>
              <a:rPr lang="en-US" dirty="0" smtClean="0"/>
              <a:t> di </a:t>
            </a:r>
            <a:r>
              <a:rPr lang="en-US" dirty="0" err="1" smtClean="0"/>
              <a:t>archi</a:t>
            </a:r>
            <a:r>
              <a:rPr lang="en-US" dirty="0" smtClean="0"/>
              <a:t> </a:t>
            </a:r>
            <a:r>
              <a:rPr lang="en-US" dirty="0" err="1" smtClean="0"/>
              <a:t>pari</a:t>
            </a:r>
            <a:r>
              <a:rPr lang="en-US" dirty="0" smtClean="0"/>
              <a:t> al </a:t>
            </a:r>
            <a:r>
              <a:rPr lang="en-US" dirty="0" err="1" smtClean="0"/>
              <a:t>numero</a:t>
            </a:r>
            <a:r>
              <a:rPr lang="en-US" dirty="0" smtClean="0"/>
              <a:t> di nodi-1 </a:t>
            </a:r>
            <a:endParaRPr lang="it-IT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8480471" y="4188872"/>
            <a:ext cx="340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 non </a:t>
            </a:r>
            <a:r>
              <a:rPr lang="en-US" dirty="0" err="1" smtClean="0"/>
              <a:t>tutti</a:t>
            </a:r>
            <a:r>
              <a:rPr lang="en-US" dirty="0"/>
              <a:t> </a:t>
            </a:r>
            <a:r>
              <a:rPr lang="en-US" dirty="0" smtClean="0"/>
              <a:t>i </a:t>
            </a:r>
            <a:r>
              <a:rPr lang="en-US" dirty="0" err="1" smtClean="0"/>
              <a:t>grafi</a:t>
            </a:r>
            <a:r>
              <a:rPr lang="en-US" dirty="0" smtClean="0"/>
              <a:t> </a:t>
            </a:r>
            <a:r>
              <a:rPr lang="en-US" dirty="0" err="1" smtClean="0"/>
              <a:t>parziali</a:t>
            </a:r>
            <a:r>
              <a:rPr lang="en-US" dirty="0" smtClean="0"/>
              <a:t> con un </a:t>
            </a:r>
          </a:p>
          <a:p>
            <a:r>
              <a:rPr lang="en-US" dirty="0" err="1" smtClean="0"/>
              <a:t>numero</a:t>
            </a:r>
            <a:r>
              <a:rPr lang="en-US" dirty="0" smtClean="0"/>
              <a:t> di </a:t>
            </a:r>
            <a:r>
              <a:rPr lang="en-US" dirty="0" err="1" smtClean="0"/>
              <a:t>archi</a:t>
            </a:r>
            <a:r>
              <a:rPr lang="en-US" dirty="0" smtClean="0"/>
              <a:t> </a:t>
            </a:r>
            <a:r>
              <a:rPr lang="en-US" dirty="0" err="1" smtClean="0"/>
              <a:t>pari</a:t>
            </a:r>
            <a:r>
              <a:rPr lang="en-US" dirty="0" smtClean="0"/>
              <a:t> al </a:t>
            </a:r>
            <a:r>
              <a:rPr lang="en-US" dirty="0" err="1" smtClean="0"/>
              <a:t>numero</a:t>
            </a:r>
            <a:r>
              <a:rPr lang="en-US" dirty="0" smtClean="0"/>
              <a:t> di </a:t>
            </a:r>
          </a:p>
          <a:p>
            <a:r>
              <a:rPr lang="en-US" dirty="0" smtClean="0"/>
              <a:t>nodi-1 </a:t>
            </a:r>
            <a:r>
              <a:rPr lang="en-US" dirty="0" err="1" smtClean="0"/>
              <a:t>sono</a:t>
            </a:r>
            <a:r>
              <a:rPr lang="en-US" dirty="0" smtClean="0"/>
              <a:t>  </a:t>
            </a:r>
            <a:r>
              <a:rPr lang="en-US" dirty="0" err="1" smtClean="0"/>
              <a:t>alberi</a:t>
            </a:r>
            <a:r>
              <a:rPr lang="en-US" dirty="0" smtClean="0"/>
              <a:t> di </a:t>
            </a:r>
            <a:r>
              <a:rPr lang="en-US" dirty="0" err="1" smtClean="0"/>
              <a:t>supporto</a:t>
            </a:r>
            <a:r>
              <a:rPr lang="en-US" dirty="0" smtClean="0"/>
              <a:t> 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/>
              <p:cNvSpPr txBox="1"/>
              <p:nvPr/>
            </p:nvSpPr>
            <p:spPr>
              <a:xfrm>
                <a:off x="369130" y="5542339"/>
                <a:ext cx="11670887" cy="419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Quindi: se m=</a:t>
                </a:r>
                <a:r>
                  <a:rPr lang="en-US" dirty="0" err="1" smtClean="0"/>
                  <a:t>numero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archi</a:t>
                </a:r>
                <a:r>
                  <a:rPr lang="en-US" dirty="0" smtClean="0"/>
                  <a:t>, n=</a:t>
                </a:r>
                <a:r>
                  <a:rPr lang="en-US" dirty="0" err="1" smtClean="0"/>
                  <a:t>numero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nodi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allora</a:t>
                </a:r>
                <a:r>
                  <a:rPr lang="en-US" dirty="0" smtClean="0"/>
                  <a:t> al </a:t>
                </a:r>
                <a:r>
                  <a:rPr lang="en-US" dirty="0" err="1" smtClean="0"/>
                  <a:t>massimo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alberi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supporto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0" name="CasellaDiTes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30" y="5542339"/>
                <a:ext cx="11670887" cy="419730"/>
              </a:xfrm>
              <a:prstGeom prst="rect">
                <a:avLst/>
              </a:prstGeom>
              <a:blipFill>
                <a:blip r:embed="rId2"/>
                <a:stretch>
                  <a:fillRect l="-470" t="-1449" b="-159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7601511" y="5491013"/>
                <a:ext cx="2096655" cy="5577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511" y="5491013"/>
                <a:ext cx="2096655" cy="557781"/>
              </a:xfrm>
              <a:prstGeom prst="rect">
                <a:avLst/>
              </a:prstGeom>
              <a:blipFill>
                <a:blip r:embed="rId3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/>
          <p:cNvSpPr/>
          <p:nvPr/>
        </p:nvSpPr>
        <p:spPr>
          <a:xfrm>
            <a:off x="1283856" y="508000"/>
            <a:ext cx="7290680" cy="53016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2607058" y="2565429"/>
            <a:ext cx="335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Shortest Path (con </a:t>
            </a:r>
            <a:r>
              <a:rPr lang="en-US" u="sng" dirty="0" err="1" smtClean="0"/>
              <a:t>cicli</a:t>
            </a:r>
            <a:r>
              <a:rPr lang="en-US" u="sng" dirty="0" smtClean="0"/>
              <a:t> </a:t>
            </a:r>
            <a:r>
              <a:rPr lang="en-US" u="sng" dirty="0" err="1" smtClean="0"/>
              <a:t>negativi</a:t>
            </a:r>
            <a:r>
              <a:rPr lang="en-US" u="sng" dirty="0" smtClean="0"/>
              <a:t>)</a:t>
            </a:r>
            <a:endParaRPr lang="it-IT" u="sng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8017565" y="1143273"/>
            <a:ext cx="241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i="1" dirty="0" smtClean="0"/>
              <a:t>NP-</a:t>
            </a:r>
            <a:r>
              <a:rPr lang="en-US" i="1" dirty="0" err="1" smtClean="0"/>
              <a:t>completi</a:t>
            </a:r>
            <a:endParaRPr lang="it-IT" i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437572" y="180109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Clique</a:t>
            </a:r>
            <a:endParaRPr lang="it-IT" u="sng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435928" y="3590543"/>
            <a:ext cx="52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TSP</a:t>
            </a:r>
            <a:endParaRPr lang="it-IT" u="sng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51378" y="3959875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Knapsack</a:t>
            </a:r>
            <a:endParaRPr lang="it-IT" u="sng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6211456" y="3158836"/>
            <a:ext cx="131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TSP </a:t>
            </a:r>
            <a:r>
              <a:rPr lang="en-US" u="sng" dirty="0" err="1" smtClean="0"/>
              <a:t>Metrico</a:t>
            </a:r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38596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942109" y="1034473"/>
                <a:ext cx="8733866" cy="3852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Soluzione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it-IT" dirty="0" smtClean="0"/>
                  <a:t>-approssimata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dirty="0" smtClean="0"/>
                  <a:t> per problema di minimo</a:t>
                </a:r>
              </a:p>
              <a:p>
                <a:endParaRPr lang="it-IT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den>
                    </m:f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</m:oMath>
                </a14:m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it-IT" dirty="0" smtClean="0"/>
              </a:p>
              <a:p>
                <a:endParaRPr lang="en-US" dirty="0"/>
              </a:p>
              <a:p>
                <a:r>
                  <a:rPr lang="en-US" dirty="0"/>
                  <a:t>d</a:t>
                </a:r>
                <a:r>
                  <a:rPr lang="en-US" dirty="0" smtClean="0"/>
                  <a:t>a cui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𝑜𝑝𝑡</m:t>
                    </m:r>
                  </m:oMath>
                </a14:m>
                <a:endParaRPr lang="it-IT" dirty="0" smtClean="0"/>
              </a:p>
              <a:p>
                <a:endParaRPr lang="en-US" dirty="0" smtClean="0"/>
              </a:p>
              <a:p>
                <a:r>
                  <a:rPr lang="en-US" dirty="0"/>
                  <a:t>v</a:t>
                </a:r>
                <a:r>
                  <a:rPr lang="en-US" dirty="0" smtClean="0"/>
                  <a:t>ale a dire </a:t>
                </a:r>
                <a:r>
                  <a:rPr lang="en-US" dirty="0" err="1" smtClean="0"/>
                  <a:t>che</a:t>
                </a:r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valore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della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funzione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obiettivo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differisce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dall’ottimo</a:t>
                </a:r>
                <a:r>
                  <a:rPr lang="en-US" dirty="0" smtClean="0"/>
                  <a:t> per al </a:t>
                </a:r>
                <a:r>
                  <a:rPr lang="en-US" dirty="0" err="1" smtClean="0"/>
                  <a:t>massimo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𝑜𝑝𝑡</m:t>
                    </m:r>
                  </m:oMath>
                </a14:m>
                <a:r>
                  <a:rPr lang="it-IT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NOTA BENE: per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it-IT" dirty="0" smtClean="0"/>
                  <a:t> una soluzione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it-IT" dirty="0" smtClean="0"/>
                  <a:t>-approssimata è una soluzione ottima del problema.</a:t>
                </a:r>
              </a:p>
              <a:p>
                <a:r>
                  <a:rPr lang="en-US" dirty="0" smtClean="0"/>
                  <a:t>Al </a:t>
                </a:r>
                <a:r>
                  <a:rPr lang="en-US" dirty="0" err="1" smtClean="0"/>
                  <a:t>crescere</a:t>
                </a:r>
                <a:r>
                  <a:rPr lang="en-US" dirty="0" smtClean="0"/>
                  <a:t> di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dirty="0" smtClean="0"/>
                  <a:t>la precisione garantita da una soluzione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it-IT" dirty="0" smtClean="0"/>
                  <a:t>-approssimata diminuisce</a:t>
                </a:r>
                <a:endParaRPr lang="it-IT" dirty="0"/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09" y="1034473"/>
                <a:ext cx="8733866" cy="3852273"/>
              </a:xfrm>
              <a:prstGeom prst="rect">
                <a:avLst/>
              </a:prstGeom>
              <a:blipFill>
                <a:blip r:embed="rId2"/>
                <a:stretch>
                  <a:fillRect l="-628" t="-949" b="-15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9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/>
              <p:cNvSpPr/>
              <p:nvPr/>
            </p:nvSpPr>
            <p:spPr>
              <a:xfrm>
                <a:off x="4387272" y="1154545"/>
                <a:ext cx="1754909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Rettango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72" y="1154545"/>
                <a:ext cx="1754909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ttore 2 2"/>
          <p:cNvCxnSpPr>
            <a:endCxn id="2" idx="1"/>
          </p:cNvCxnSpPr>
          <p:nvPr/>
        </p:nvCxnSpPr>
        <p:spPr>
          <a:xfrm flipV="1">
            <a:off x="3223491" y="1611745"/>
            <a:ext cx="1163781" cy="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2 3"/>
          <p:cNvCxnSpPr/>
          <p:nvPr/>
        </p:nvCxnSpPr>
        <p:spPr>
          <a:xfrm>
            <a:off x="6142181" y="1413164"/>
            <a:ext cx="812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/>
          <p:cNvCxnSpPr/>
          <p:nvPr/>
        </p:nvCxnSpPr>
        <p:spPr>
          <a:xfrm flipV="1">
            <a:off x="6142181" y="1801091"/>
            <a:ext cx="840510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1561463" y="1427079"/>
            <a:ext cx="156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Dati</a:t>
            </a:r>
            <a:r>
              <a:rPr lang="en-US" dirty="0" smtClean="0"/>
              <a:t> in input di</a:t>
            </a:r>
          </a:p>
          <a:p>
            <a:r>
              <a:rPr lang="en-US" dirty="0" err="1" smtClean="0"/>
              <a:t>un’istanza</a:t>
            </a:r>
            <a:r>
              <a:rPr lang="en-US" dirty="0" smtClean="0"/>
              <a:t> 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7165827" y="1274664"/>
                <a:ext cx="254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827" y="1274664"/>
                <a:ext cx="254685" cy="276999"/>
              </a:xfrm>
              <a:prstGeom prst="rect">
                <a:avLst/>
              </a:prstGeom>
              <a:blipFill>
                <a:blip r:embed="rId3"/>
                <a:stretch>
                  <a:fillRect l="-14286" r="-66667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7165827" y="1671827"/>
                <a:ext cx="6182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827" y="1671827"/>
                <a:ext cx="618246" cy="276999"/>
              </a:xfrm>
              <a:prstGeom prst="rect">
                <a:avLst/>
              </a:prstGeom>
              <a:blipFill>
                <a:blip r:embed="rId4"/>
                <a:stretch>
                  <a:fillRect l="-12745" t="-2174" r="-26471" b="-32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7809658" y="1210009"/>
                <a:ext cx="3799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Soluzione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approssimata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dell’istanza</a:t>
                </a:r>
                <a:r>
                  <a:rPr lang="en-US" dirty="0" smtClean="0"/>
                  <a:t> I</a:t>
                </a:r>
                <a:endParaRPr lang="it-IT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658" y="1210009"/>
                <a:ext cx="3799373" cy="369332"/>
              </a:xfrm>
              <a:prstGeom prst="rect">
                <a:avLst/>
              </a:prstGeom>
              <a:blipFill>
                <a:blip r:embed="rId5"/>
                <a:stretch>
                  <a:fillRect l="-1284" t="-8197" r="-482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7809658" y="1625660"/>
                <a:ext cx="350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Valore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approssimato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dell’istanza</a:t>
                </a:r>
                <a:r>
                  <a:rPr lang="en-US" dirty="0" smtClean="0"/>
                  <a:t> I</a:t>
                </a:r>
                <a:endParaRPr lang="it-IT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658" y="1625660"/>
                <a:ext cx="3501984" cy="369332"/>
              </a:xfrm>
              <a:prstGeom prst="rect">
                <a:avLst/>
              </a:prstGeom>
              <a:blipFill>
                <a:blip r:embed="rId6"/>
                <a:stretch>
                  <a:fillRect l="-1391" t="-10000" r="-522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905164" y="3814618"/>
                <a:ext cx="2602059" cy="1180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Esempio FPTAS </a:t>
                </a:r>
                <a:r>
                  <a:rPr lang="en-US" dirty="0" smtClean="0">
                    <a:sym typeface="Wingdings" panose="05000000000000000000" pitchFamily="2" charset="2"/>
                  </a:rPr>
                  <a:t>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it-IT" dirty="0" smtClean="0"/>
                  <a:t>)</a:t>
                </a:r>
              </a:p>
              <a:p>
                <a:endParaRPr lang="en-US" dirty="0"/>
              </a:p>
              <a:p>
                <a:r>
                  <a:rPr lang="en-US" dirty="0" err="1" smtClean="0"/>
                  <a:t>Esempio</a:t>
                </a:r>
                <a:r>
                  <a:rPr lang="en-US" dirty="0" smtClean="0"/>
                  <a:t> PTAS </a:t>
                </a:r>
                <a:r>
                  <a:rPr lang="en-US" dirty="0" smtClean="0">
                    <a:sym typeface="Wingdings" panose="05000000000000000000" pitchFamily="2" charset="2"/>
                  </a:rPr>
                  <a:t>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𝜀</m:t>
                            </m:r>
                          </m:den>
                        </m:f>
                      </m:sup>
                    </m:sSup>
                  </m:oMath>
                </a14:m>
                <a:r>
                  <a:rPr lang="it-IT" dirty="0" smtClean="0"/>
                  <a:t>)</a:t>
                </a:r>
                <a:endParaRPr lang="it-IT" dirty="0"/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64" y="3814618"/>
                <a:ext cx="2602059" cy="1180644"/>
              </a:xfrm>
              <a:prstGeom prst="rect">
                <a:avLst/>
              </a:prstGeom>
              <a:blipFill>
                <a:blip r:embed="rId7"/>
                <a:stretch>
                  <a:fillRect l="-1874" r="-468" b="-77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84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3587840" y="637308"/>
            <a:ext cx="7290680" cy="53016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9356838" y="579608"/>
            <a:ext cx="241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i="1" dirty="0" smtClean="0"/>
              <a:t>NP-</a:t>
            </a:r>
            <a:r>
              <a:rPr lang="en-US" i="1" dirty="0" err="1" smtClean="0"/>
              <a:t>completi</a:t>
            </a:r>
            <a:endParaRPr lang="it-IT" i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776029" y="481978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Clique</a:t>
            </a:r>
            <a:endParaRPr lang="it-IT" u="sng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952348" y="4682958"/>
            <a:ext cx="52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TSP</a:t>
            </a:r>
            <a:endParaRPr lang="it-IT" u="sng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586240" y="944690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Knapsack</a:t>
            </a:r>
            <a:endParaRPr lang="it-IT" u="sng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4419111" y="1641913"/>
            <a:ext cx="5791200" cy="85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/>
          <p:cNvCxnSpPr/>
          <p:nvPr/>
        </p:nvCxnSpPr>
        <p:spPr>
          <a:xfrm>
            <a:off x="3587840" y="2881745"/>
            <a:ext cx="7290680" cy="115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/>
          <p:cNvCxnSpPr/>
          <p:nvPr/>
        </p:nvCxnSpPr>
        <p:spPr>
          <a:xfrm>
            <a:off x="3800275" y="4089183"/>
            <a:ext cx="6890327" cy="76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6458577" y="3358585"/>
            <a:ext cx="131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TSP </a:t>
            </a:r>
            <a:r>
              <a:rPr lang="en-US" u="sng" dirty="0" err="1" smtClean="0"/>
              <a:t>Metrico</a:t>
            </a:r>
            <a:endParaRPr lang="it-IT" u="sng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587840" y="1129356"/>
            <a:ext cx="74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FPTAS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2849420" y="1982521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PTAS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/>
              <p:cNvSpPr txBox="1"/>
              <p:nvPr/>
            </p:nvSpPr>
            <p:spPr>
              <a:xfrm>
                <a:off x="369458" y="3205017"/>
                <a:ext cx="32183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it-IT" dirty="0" smtClean="0"/>
                  <a:t>-approssimazione NP-completa</a:t>
                </a:r>
              </a:p>
              <a:p>
                <a:r>
                  <a:rPr lang="en-US" dirty="0"/>
                  <a:t>s</a:t>
                </a:r>
                <a:r>
                  <a:rPr lang="en-US" dirty="0" smtClean="0"/>
                  <a:t>olo per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it-IT" dirty="0" smtClean="0"/>
                  <a:t> piccolo</a:t>
                </a:r>
                <a:endParaRPr lang="it-IT" dirty="0"/>
              </a:p>
            </p:txBody>
          </p:sp>
        </mc:Choice>
        <mc:Fallback xmlns=""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58" y="3205017"/>
                <a:ext cx="3218382" cy="646331"/>
              </a:xfrm>
              <a:prstGeom prst="rect">
                <a:avLst/>
              </a:prstGeom>
              <a:blipFill>
                <a:blip r:embed="rId2"/>
                <a:stretch>
                  <a:fillRect l="-1705" t="-5660" r="-947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/>
              <p:cNvSpPr txBox="1"/>
              <p:nvPr/>
            </p:nvSpPr>
            <p:spPr>
              <a:xfrm>
                <a:off x="854362" y="4595426"/>
                <a:ext cx="32183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it-IT" dirty="0" smtClean="0"/>
                  <a:t>-approssimazione NP-completa</a:t>
                </a:r>
              </a:p>
              <a:p>
                <a:r>
                  <a:rPr lang="en-US" dirty="0" smtClean="0"/>
                  <a:t>per </a:t>
                </a:r>
                <a:r>
                  <a:rPr lang="en-US" dirty="0" err="1" smtClean="0"/>
                  <a:t>ogni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it-IT" dirty="0" smtClean="0"/>
                  <a:t>&gt;0 </a:t>
                </a:r>
                <a:endParaRPr lang="it-IT" dirty="0"/>
              </a:p>
            </p:txBody>
          </p:sp>
        </mc:Choice>
        <mc:Fallback xmlns="">
          <p:sp>
            <p:nvSpPr>
              <p:cNvPr id="19" name="CasellaDiTes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62" y="4595426"/>
                <a:ext cx="3218382" cy="646331"/>
              </a:xfrm>
              <a:prstGeom prst="rect">
                <a:avLst/>
              </a:prstGeom>
              <a:blipFill>
                <a:blip r:embed="rId3"/>
                <a:stretch>
                  <a:fillRect l="-1515" t="-5660" r="-1136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5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1948873" y="20135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3551382" y="20135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948873" y="38192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3551382" y="38192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it-IT" dirty="0"/>
          </a:p>
        </p:txBody>
      </p:sp>
      <p:cxnSp>
        <p:nvCxnSpPr>
          <p:cNvPr id="7" name="Connettore diritto 6"/>
          <p:cNvCxnSpPr>
            <a:stCxn id="2" idx="6"/>
            <a:endCxn id="3" idx="2"/>
          </p:cNvCxnSpPr>
          <p:nvPr/>
        </p:nvCxnSpPr>
        <p:spPr>
          <a:xfrm>
            <a:off x="2863273" y="2470727"/>
            <a:ext cx="688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/>
          <p:cNvCxnSpPr>
            <a:endCxn id="5" idx="1"/>
          </p:cNvCxnSpPr>
          <p:nvPr/>
        </p:nvCxnSpPr>
        <p:spPr>
          <a:xfrm>
            <a:off x="2863273" y="2650836"/>
            <a:ext cx="822020" cy="1302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/>
          <p:cNvCxnSpPr>
            <a:stCxn id="2" idx="4"/>
            <a:endCxn id="4" idx="0"/>
          </p:cNvCxnSpPr>
          <p:nvPr/>
        </p:nvCxnSpPr>
        <p:spPr>
          <a:xfrm>
            <a:off x="2406073" y="2927927"/>
            <a:ext cx="0" cy="89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/>
          <p:cNvCxnSpPr>
            <a:stCxn id="4" idx="6"/>
            <a:endCxn id="5" idx="2"/>
          </p:cNvCxnSpPr>
          <p:nvPr/>
        </p:nvCxnSpPr>
        <p:spPr>
          <a:xfrm>
            <a:off x="2863273" y="4276436"/>
            <a:ext cx="688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>
            <a:stCxn id="3" idx="4"/>
            <a:endCxn id="5" idx="0"/>
          </p:cNvCxnSpPr>
          <p:nvPr/>
        </p:nvCxnSpPr>
        <p:spPr>
          <a:xfrm>
            <a:off x="4008582" y="2927927"/>
            <a:ext cx="0" cy="89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/>
          <p:cNvCxnSpPr>
            <a:stCxn id="3" idx="3"/>
            <a:endCxn id="4" idx="7"/>
          </p:cNvCxnSpPr>
          <p:nvPr/>
        </p:nvCxnSpPr>
        <p:spPr>
          <a:xfrm flipH="1">
            <a:off x="2729362" y="2794016"/>
            <a:ext cx="955931" cy="1159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3123440" y="2263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2232961" y="31773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2884875" y="28032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2800988" y="3470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3880008" y="3124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3001893" y="40987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it-IT" dirty="0"/>
          </a:p>
        </p:txBody>
      </p:sp>
      <p:sp>
        <p:nvSpPr>
          <p:cNvPr id="24" name="Ovale 23"/>
          <p:cNvSpPr/>
          <p:nvPr/>
        </p:nvSpPr>
        <p:spPr>
          <a:xfrm>
            <a:off x="7310582" y="20664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25" name="Ovale 24"/>
          <p:cNvSpPr/>
          <p:nvPr/>
        </p:nvSpPr>
        <p:spPr>
          <a:xfrm>
            <a:off x="8913091" y="20664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t-IT" dirty="0"/>
          </a:p>
        </p:txBody>
      </p:sp>
      <p:sp>
        <p:nvSpPr>
          <p:cNvPr id="26" name="Ovale 25"/>
          <p:cNvSpPr/>
          <p:nvPr/>
        </p:nvSpPr>
        <p:spPr>
          <a:xfrm>
            <a:off x="7310582" y="387216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t-IT" dirty="0"/>
          </a:p>
        </p:txBody>
      </p:sp>
      <p:sp>
        <p:nvSpPr>
          <p:cNvPr id="27" name="Ovale 26"/>
          <p:cNvSpPr/>
          <p:nvPr/>
        </p:nvSpPr>
        <p:spPr>
          <a:xfrm>
            <a:off x="8913091" y="387216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it-IT" dirty="0"/>
          </a:p>
        </p:txBody>
      </p:sp>
      <p:cxnSp>
        <p:nvCxnSpPr>
          <p:cNvPr id="28" name="Connettore diritto 27"/>
          <p:cNvCxnSpPr>
            <a:stCxn id="24" idx="6"/>
            <a:endCxn id="25" idx="2"/>
          </p:cNvCxnSpPr>
          <p:nvPr/>
        </p:nvCxnSpPr>
        <p:spPr>
          <a:xfrm>
            <a:off x="8224982" y="2523658"/>
            <a:ext cx="688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/>
          <p:cNvCxnSpPr>
            <a:stCxn id="26" idx="6"/>
            <a:endCxn id="27" idx="2"/>
          </p:cNvCxnSpPr>
          <p:nvPr/>
        </p:nvCxnSpPr>
        <p:spPr>
          <a:xfrm>
            <a:off x="8224982" y="4329367"/>
            <a:ext cx="688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/>
          <p:cNvSpPr txBox="1"/>
          <p:nvPr/>
        </p:nvSpPr>
        <p:spPr>
          <a:xfrm>
            <a:off x="8485149" y="2315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8363602" y="4151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it-IT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7019636" y="1006764"/>
            <a:ext cx="337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Albero</a:t>
            </a:r>
            <a:r>
              <a:rPr lang="en-US" dirty="0" smtClean="0"/>
              <a:t> di </a:t>
            </a:r>
            <a:r>
              <a:rPr lang="en-US" dirty="0" err="1" smtClean="0"/>
              <a:t>supporto</a:t>
            </a:r>
            <a:r>
              <a:rPr lang="en-US" dirty="0" smtClean="0"/>
              <a:t> a peso </a:t>
            </a:r>
            <a:r>
              <a:rPr lang="en-US" dirty="0" err="1" smtClean="0"/>
              <a:t>minimo</a:t>
            </a:r>
            <a:endParaRPr lang="it-IT" dirty="0"/>
          </a:p>
        </p:txBody>
      </p:sp>
      <p:cxnSp>
        <p:nvCxnSpPr>
          <p:cNvPr id="29" name="Connettore diritto 28"/>
          <p:cNvCxnSpPr/>
          <p:nvPr/>
        </p:nvCxnSpPr>
        <p:spPr>
          <a:xfrm flipH="1">
            <a:off x="8132602" y="2798372"/>
            <a:ext cx="955931" cy="1159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8366655" y="32555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51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826655" y="208493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2429164" y="208493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826655" y="38906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429164" y="38906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it-IT" dirty="0"/>
          </a:p>
        </p:txBody>
      </p:sp>
      <p:cxnSp>
        <p:nvCxnSpPr>
          <p:cNvPr id="6" name="Connettore diritto 5"/>
          <p:cNvCxnSpPr>
            <a:stCxn id="2" idx="6"/>
            <a:endCxn id="3" idx="2"/>
          </p:cNvCxnSpPr>
          <p:nvPr/>
        </p:nvCxnSpPr>
        <p:spPr>
          <a:xfrm>
            <a:off x="1741055" y="2542131"/>
            <a:ext cx="688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/>
          <p:cNvCxnSpPr/>
          <p:nvPr/>
        </p:nvCxnSpPr>
        <p:spPr>
          <a:xfrm flipH="1">
            <a:off x="1607144" y="2999331"/>
            <a:ext cx="1099111" cy="1057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/>
          <p:cNvCxnSpPr>
            <a:stCxn id="4" idx="6"/>
            <a:endCxn id="5" idx="2"/>
          </p:cNvCxnSpPr>
          <p:nvPr/>
        </p:nvCxnSpPr>
        <p:spPr>
          <a:xfrm>
            <a:off x="1741055" y="4347840"/>
            <a:ext cx="688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1336204" y="997411"/>
            <a:ext cx="189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Duplicazione</a:t>
            </a:r>
            <a:r>
              <a:rPr lang="en-US" dirty="0" smtClean="0"/>
              <a:t> </a:t>
            </a:r>
            <a:r>
              <a:rPr lang="en-US" dirty="0" err="1" smtClean="0"/>
              <a:t>archi</a:t>
            </a:r>
            <a:endParaRPr lang="it-IT" dirty="0"/>
          </a:p>
        </p:txBody>
      </p:sp>
      <p:cxnSp>
        <p:nvCxnSpPr>
          <p:cNvPr id="15" name="Connettore diritto 14"/>
          <p:cNvCxnSpPr>
            <a:stCxn id="2" idx="7"/>
            <a:endCxn id="3" idx="1"/>
          </p:cNvCxnSpPr>
          <p:nvPr/>
        </p:nvCxnSpPr>
        <p:spPr>
          <a:xfrm>
            <a:off x="1607144" y="2218842"/>
            <a:ext cx="955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/>
          <p:cNvCxnSpPr>
            <a:stCxn id="3" idx="3"/>
          </p:cNvCxnSpPr>
          <p:nvPr/>
        </p:nvCxnSpPr>
        <p:spPr>
          <a:xfrm flipH="1">
            <a:off x="1468582" y="2865420"/>
            <a:ext cx="1094493" cy="109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/>
          <p:cNvCxnSpPr/>
          <p:nvPr/>
        </p:nvCxnSpPr>
        <p:spPr>
          <a:xfrm flipV="1">
            <a:off x="1741055" y="4147127"/>
            <a:ext cx="688109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6548582" y="1366743"/>
            <a:ext cx="315253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Ciclo</a:t>
            </a:r>
            <a:r>
              <a:rPr lang="en-US" dirty="0" smtClean="0"/>
              <a:t> </a:t>
            </a:r>
            <a:r>
              <a:rPr lang="en-US" dirty="0" err="1" smtClean="0"/>
              <a:t>euleriano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 smtClean="0">
                <a:sym typeface="Wingdings" panose="05000000000000000000" pitchFamily="2" charset="2"/>
              </a:rPr>
              <a:t>2</a:t>
            </a:r>
            <a:r>
              <a:rPr lang="en-US" dirty="0" smtClean="0">
                <a:sym typeface="Wingdings" panose="05000000000000000000" pitchFamily="2" charset="2"/>
              </a:rPr>
              <a:t>3</a:t>
            </a:r>
            <a:r>
              <a:rPr lang="en-US" dirty="0">
                <a:sym typeface="Wingdings" panose="05000000000000000000" pitchFamily="2" charset="2"/>
              </a:rPr>
              <a:t>4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3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1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Eliminazione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ripetizioni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1</a:t>
            </a:r>
            <a:r>
              <a:rPr lang="en-US" dirty="0" smtClean="0">
                <a:sym typeface="Wingdings" panose="05000000000000000000" pitchFamily="2" charset="2"/>
              </a:rPr>
              <a:t>2</a:t>
            </a:r>
            <a:r>
              <a:rPr lang="en-US" dirty="0" smtClean="0">
                <a:sym typeface="Wingdings" panose="05000000000000000000" pitchFamily="2" charset="2"/>
              </a:rPr>
              <a:t>3</a:t>
            </a:r>
            <a:r>
              <a:rPr lang="en-US" dirty="0">
                <a:sym typeface="Wingdings" panose="05000000000000000000" pitchFamily="2" charset="2"/>
              </a:rPr>
              <a:t>4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3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1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Circuito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hamiltoniano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risultante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1</a:t>
            </a:r>
            <a:r>
              <a:rPr lang="en-US" dirty="0" smtClean="0">
                <a:sym typeface="Wingdings" panose="05000000000000000000" pitchFamily="2" charset="2"/>
              </a:rPr>
              <a:t>2341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>
          <a:xfrm>
            <a:off x="7984837" y="3288145"/>
            <a:ext cx="203200" cy="350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/>
          <p:cNvCxnSpPr/>
          <p:nvPr/>
        </p:nvCxnSpPr>
        <p:spPr>
          <a:xfrm flipH="1">
            <a:off x="7984837" y="3288145"/>
            <a:ext cx="184727" cy="277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/>
          <p:cNvCxnSpPr/>
          <p:nvPr/>
        </p:nvCxnSpPr>
        <p:spPr>
          <a:xfrm>
            <a:off x="8294255" y="3325091"/>
            <a:ext cx="212436" cy="26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/>
          <p:cNvCxnSpPr/>
          <p:nvPr/>
        </p:nvCxnSpPr>
        <p:spPr>
          <a:xfrm flipH="1">
            <a:off x="8229600" y="3241964"/>
            <a:ext cx="304800" cy="323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4" y="531380"/>
            <a:ext cx="3362036" cy="2867602"/>
          </a:xfrm>
          <a:prstGeom prst="rect">
            <a:avLst/>
          </a:prstGeom>
        </p:spPr>
      </p:pic>
      <p:sp>
        <p:nvSpPr>
          <p:cNvPr id="3" name="Ovale 2"/>
          <p:cNvSpPr/>
          <p:nvPr/>
        </p:nvSpPr>
        <p:spPr>
          <a:xfrm>
            <a:off x="7010399" y="84974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/>
          <p:cNvSpPr/>
          <p:nvPr/>
        </p:nvSpPr>
        <p:spPr>
          <a:xfrm>
            <a:off x="7010399" y="248458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7010399" y="424410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8982363" y="248458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/>
          <p:cNvCxnSpPr>
            <a:stCxn id="3" idx="3"/>
            <a:endCxn id="4" idx="1"/>
          </p:cNvCxnSpPr>
          <p:nvPr/>
        </p:nvCxnSpPr>
        <p:spPr>
          <a:xfrm>
            <a:off x="7144310" y="1630235"/>
            <a:ext cx="0" cy="988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/>
          <p:cNvCxnSpPr/>
          <p:nvPr/>
        </p:nvCxnSpPr>
        <p:spPr>
          <a:xfrm>
            <a:off x="7712364" y="1764146"/>
            <a:ext cx="18472" cy="720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>
          <a:xfrm>
            <a:off x="7924799" y="1542473"/>
            <a:ext cx="1057564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/>
          <p:cNvCxnSpPr>
            <a:stCxn id="4" idx="6"/>
            <a:endCxn id="6" idx="2"/>
          </p:cNvCxnSpPr>
          <p:nvPr/>
        </p:nvCxnSpPr>
        <p:spPr>
          <a:xfrm>
            <a:off x="7924799" y="2941782"/>
            <a:ext cx="1057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>
          <a:xfrm flipH="1">
            <a:off x="7924799" y="3398982"/>
            <a:ext cx="1302328" cy="108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/>
          <p:cNvCxnSpPr/>
          <p:nvPr/>
        </p:nvCxnSpPr>
        <p:spPr>
          <a:xfrm>
            <a:off x="7241309" y="3398982"/>
            <a:ext cx="0" cy="84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/>
          <p:cNvCxnSpPr/>
          <p:nvPr/>
        </p:nvCxnSpPr>
        <p:spPr>
          <a:xfrm>
            <a:off x="7712364" y="3398982"/>
            <a:ext cx="0" cy="84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905164" y="4244109"/>
            <a:ext cx="4666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Eulero</a:t>
            </a:r>
            <a:r>
              <a:rPr lang="en-US" dirty="0" smtClean="0"/>
              <a:t> e i </a:t>
            </a:r>
            <a:r>
              <a:rPr lang="en-US" dirty="0" err="1" smtClean="0"/>
              <a:t>ponti</a:t>
            </a:r>
            <a:r>
              <a:rPr lang="en-US" dirty="0" smtClean="0"/>
              <a:t> di </a:t>
            </a:r>
            <a:r>
              <a:rPr lang="en-US" dirty="0" err="1" smtClean="0"/>
              <a:t>Königsberg</a:t>
            </a:r>
            <a:r>
              <a:rPr lang="en-US" dirty="0" smtClean="0"/>
              <a:t> (</a:t>
            </a:r>
            <a:r>
              <a:rPr lang="en-US" dirty="0" err="1" smtClean="0"/>
              <a:t>oggi</a:t>
            </a:r>
            <a:r>
              <a:rPr lang="en-US" dirty="0" smtClean="0"/>
              <a:t> Kaliningrad).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Nascita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cicli</a:t>
            </a:r>
            <a:r>
              <a:rPr lang="en-US" dirty="0" smtClean="0"/>
              <a:t> </a:t>
            </a:r>
            <a:r>
              <a:rPr lang="en-US" dirty="0" err="1" smtClean="0"/>
              <a:t>euleriani</a:t>
            </a:r>
            <a:r>
              <a:rPr lang="en-US" dirty="0" smtClean="0"/>
              <a:t>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47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4719782" y="14593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3652982" y="27016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5948219" y="27016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738582" y="423025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it-IT" dirty="0"/>
          </a:p>
        </p:txBody>
      </p:sp>
      <p:cxnSp>
        <p:nvCxnSpPr>
          <p:cNvPr id="7" name="Connettore diritto 6"/>
          <p:cNvCxnSpPr>
            <a:stCxn id="2" idx="3"/>
            <a:endCxn id="3" idx="7"/>
          </p:cNvCxnSpPr>
          <p:nvPr/>
        </p:nvCxnSpPr>
        <p:spPr>
          <a:xfrm flipH="1">
            <a:off x="4433471" y="2239834"/>
            <a:ext cx="420222" cy="59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/>
          <p:cNvCxnSpPr>
            <a:stCxn id="2" idx="5"/>
          </p:cNvCxnSpPr>
          <p:nvPr/>
        </p:nvCxnSpPr>
        <p:spPr>
          <a:xfrm>
            <a:off x="5500271" y="2239834"/>
            <a:ext cx="447948" cy="715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>
            <a:endCxn id="5" idx="7"/>
          </p:cNvCxnSpPr>
          <p:nvPr/>
        </p:nvCxnSpPr>
        <p:spPr>
          <a:xfrm flipH="1">
            <a:off x="3519071" y="3616036"/>
            <a:ext cx="397147" cy="74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/>
              <p:cNvSpPr txBox="1"/>
              <p:nvPr/>
            </p:nvSpPr>
            <p:spPr>
              <a:xfrm>
                <a:off x="7656946" y="65681"/>
                <a:ext cx="4214102" cy="701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1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=∅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1=2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2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=∅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2=3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it-IT" dirty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3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=∅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3=4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it-IT" dirty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4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=(4)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4=3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it-IT" dirty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5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=(4,3)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5=2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6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=(4,3)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6=1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7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=(4,3,1)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7=2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  <a:p>
                <a:endParaRPr lang="en-US" dirty="0" smtClean="0"/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8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4,3,2,1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it-IT" dirty="0" smtClean="0">
                    <a:sym typeface="Wingdings" panose="05000000000000000000" pitchFamily="2" charset="2"/>
                  </a:rPr>
                  <a:t> STOP</a:t>
                </a:r>
                <a:endParaRPr lang="it-IT" dirty="0"/>
              </a:p>
              <a:p>
                <a:endParaRPr lang="en-US" dirty="0" smtClean="0"/>
              </a:p>
              <a:p>
                <a:r>
                  <a:rPr lang="en-US" dirty="0" err="1" smtClean="0"/>
                  <a:t>Ciclo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euleriano</a:t>
                </a:r>
                <a:endParaRPr lang="en-US" dirty="0" smtClean="0"/>
              </a:p>
              <a:p>
                <a:r>
                  <a:rPr lang="en-US" dirty="0">
                    <a:sym typeface="Wingdings" panose="05000000000000000000" pitchFamily="2" charset="2"/>
                  </a:rPr>
                  <a:t>2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>
                    <a:sym typeface="Wingdings" panose="05000000000000000000" pitchFamily="2" charset="2"/>
                  </a:rPr>
                  <a:t>343</a:t>
                </a:r>
                <a:r>
                  <a:rPr lang="en-US" dirty="0" smtClean="0">
                    <a:sym typeface="Wingdings" panose="05000000000000000000" pitchFamily="2" charset="2"/>
                  </a:rPr>
                  <a:t>2</a:t>
                </a:r>
                <a:r>
                  <a:rPr lang="en-US" dirty="0">
                    <a:sym typeface="Wingdings" panose="05000000000000000000" pitchFamily="2" charset="2"/>
                  </a:rPr>
                  <a:t>1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ym typeface="Wingdings" panose="05000000000000000000" pitchFamily="2" charset="2"/>
                  </a:rPr>
                  <a:t>2</a:t>
                </a:r>
                <a:endParaRPr lang="en-US" dirty="0" smtClean="0">
                  <a:sym typeface="Wingdings" panose="05000000000000000000" pitchFamily="2" charset="2"/>
                </a:endParaRPr>
              </a:p>
              <a:p>
                <a:r>
                  <a:rPr lang="en-US" dirty="0" err="1" smtClean="0">
                    <a:sym typeface="Wingdings" panose="05000000000000000000" pitchFamily="2" charset="2"/>
                  </a:rPr>
                  <a:t>Eliminazione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ripetizioni</a:t>
                </a:r>
                <a:endParaRPr lang="en-US" dirty="0" smtClean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2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>
                    <a:sym typeface="Wingdings" panose="05000000000000000000" pitchFamily="2" charset="2"/>
                  </a:rPr>
                  <a:t>343</a:t>
                </a:r>
                <a:r>
                  <a:rPr lang="en-US" dirty="0" smtClean="0">
                    <a:sym typeface="Wingdings" panose="05000000000000000000" pitchFamily="2" charset="2"/>
                  </a:rPr>
                  <a:t>2</a:t>
                </a:r>
                <a:r>
                  <a:rPr lang="en-US" dirty="0">
                    <a:sym typeface="Wingdings" panose="05000000000000000000" pitchFamily="2" charset="2"/>
                  </a:rPr>
                  <a:t>1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ym typeface="Wingdings" panose="05000000000000000000" pitchFamily="2" charset="2"/>
                  </a:rPr>
                  <a:t>2</a:t>
                </a:r>
                <a:endParaRPr lang="en-US" dirty="0" smtClean="0">
                  <a:sym typeface="Wingdings" panose="05000000000000000000" pitchFamily="2" charset="2"/>
                </a:endParaRPr>
              </a:p>
              <a:p>
                <a:r>
                  <a:rPr lang="en-US" dirty="0" err="1" smtClean="0">
                    <a:sym typeface="Wingdings" panose="05000000000000000000" pitchFamily="2" charset="2"/>
                  </a:rPr>
                  <a:t>Circuito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hamiltoniano</a:t>
                </a:r>
                <a:endParaRPr lang="en-US" dirty="0" smtClean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2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>
                    <a:sym typeface="Wingdings" panose="05000000000000000000" pitchFamily="2" charset="2"/>
                  </a:rPr>
                  <a:t>34</a:t>
                </a:r>
                <a:r>
                  <a:rPr lang="en-US" dirty="0" smtClean="0">
                    <a:sym typeface="Wingdings" panose="05000000000000000000" pitchFamily="2" charset="2"/>
                  </a:rPr>
                  <a:t>1</a:t>
                </a:r>
                <a:r>
                  <a:rPr lang="en-US" dirty="0">
                    <a:sym typeface="Wingdings" panose="05000000000000000000" pitchFamily="2" charset="2"/>
                  </a:rPr>
                  <a:t>2</a:t>
                </a:r>
                <a:endParaRPr lang="en-US" dirty="0" smtClean="0">
                  <a:sym typeface="Wingdings" panose="05000000000000000000" pitchFamily="2" charset="2"/>
                </a:endParaRPr>
              </a:p>
              <a:p>
                <a:endParaRPr lang="en-US" dirty="0" smtClean="0">
                  <a:sym typeface="Wingdings" panose="05000000000000000000" pitchFamily="2" charset="2"/>
                </a:endParaRPr>
              </a:p>
              <a:p>
                <a:endParaRPr lang="en-US" dirty="0" smtClean="0">
                  <a:sym typeface="Wingdings" panose="05000000000000000000" pitchFamily="2" charset="2"/>
                </a:endParaRPr>
              </a:p>
              <a:p>
                <a:endParaRPr lang="it-IT" dirty="0"/>
              </a:p>
            </p:txBody>
          </p:sp>
        </mc:Choice>
        <mc:Fallback>
          <p:sp>
            <p:nvSpPr>
              <p:cNvPr id="13" name="CasellaDiTes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946" y="65681"/>
                <a:ext cx="4214102" cy="7017306"/>
              </a:xfrm>
              <a:prstGeom prst="rect">
                <a:avLst/>
              </a:prstGeom>
              <a:blipFill>
                <a:blip r:embed="rId2"/>
                <a:stretch>
                  <a:fillRect l="-11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/>
          <p:cNvSpPr txBox="1"/>
          <p:nvPr/>
        </p:nvSpPr>
        <p:spPr>
          <a:xfrm>
            <a:off x="2189018" y="692788"/>
            <a:ext cx="4285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Equivalente</a:t>
            </a:r>
            <a:r>
              <a:rPr lang="en-US" dirty="0" smtClean="0"/>
              <a:t> a </a:t>
            </a:r>
            <a:r>
              <a:rPr lang="en-US" dirty="0" err="1" smtClean="0"/>
              <a:t>visita</a:t>
            </a:r>
            <a:r>
              <a:rPr lang="en-US" dirty="0" smtClean="0"/>
              <a:t> in </a:t>
            </a:r>
            <a:r>
              <a:rPr lang="en-US" dirty="0" err="1" smtClean="0"/>
              <a:t>profondità</a:t>
            </a:r>
            <a:r>
              <a:rPr lang="en-US" dirty="0" smtClean="0"/>
              <a:t> </a:t>
            </a:r>
            <a:r>
              <a:rPr lang="en-US" dirty="0" err="1" smtClean="0"/>
              <a:t>dell’albero</a:t>
            </a:r>
            <a:endParaRPr lang="it-IT" dirty="0"/>
          </a:p>
        </p:txBody>
      </p:sp>
      <p:sp>
        <p:nvSpPr>
          <p:cNvPr id="15" name="Freccia a destra 14"/>
          <p:cNvSpPr/>
          <p:nvPr/>
        </p:nvSpPr>
        <p:spPr>
          <a:xfrm>
            <a:off x="6678538" y="69278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/>
          <p:cNvCxnSpPr/>
          <p:nvPr/>
        </p:nvCxnSpPr>
        <p:spPr>
          <a:xfrm>
            <a:off x="8728364" y="5375564"/>
            <a:ext cx="147781" cy="138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/>
          <p:cNvCxnSpPr/>
          <p:nvPr/>
        </p:nvCxnSpPr>
        <p:spPr>
          <a:xfrm flipH="1">
            <a:off x="8728364" y="5357091"/>
            <a:ext cx="212436" cy="212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/>
          <p:cNvCxnSpPr/>
          <p:nvPr/>
        </p:nvCxnSpPr>
        <p:spPr>
          <a:xfrm>
            <a:off x="9107055" y="5375564"/>
            <a:ext cx="157018" cy="20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/>
          <p:cNvCxnSpPr/>
          <p:nvPr/>
        </p:nvCxnSpPr>
        <p:spPr>
          <a:xfrm flipH="1">
            <a:off x="9107055" y="5292436"/>
            <a:ext cx="157018" cy="277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7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2835564" y="25122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Ovale 2"/>
          <p:cNvSpPr/>
          <p:nvPr/>
        </p:nvSpPr>
        <p:spPr>
          <a:xfrm>
            <a:off x="1353128" y="356985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/>
          <p:cNvSpPr/>
          <p:nvPr/>
        </p:nvSpPr>
        <p:spPr>
          <a:xfrm>
            <a:off x="1736437" y="538479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4151746" y="538479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4959928" y="356985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/>
          <p:cNvCxnSpPr>
            <a:stCxn id="2" idx="3"/>
          </p:cNvCxnSpPr>
          <p:nvPr/>
        </p:nvCxnSpPr>
        <p:spPr>
          <a:xfrm flipH="1">
            <a:off x="2193637" y="3292779"/>
            <a:ext cx="775838" cy="568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/>
          <p:cNvCxnSpPr/>
          <p:nvPr/>
        </p:nvCxnSpPr>
        <p:spPr>
          <a:xfrm>
            <a:off x="1958110" y="4484254"/>
            <a:ext cx="235527" cy="1048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>
            <a:stCxn id="2" idx="6"/>
          </p:cNvCxnSpPr>
          <p:nvPr/>
        </p:nvCxnSpPr>
        <p:spPr>
          <a:xfrm>
            <a:off x="3749964" y="2969490"/>
            <a:ext cx="1209964" cy="891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/>
          <p:cNvCxnSpPr/>
          <p:nvPr/>
        </p:nvCxnSpPr>
        <p:spPr>
          <a:xfrm flipH="1">
            <a:off x="4765964" y="4405745"/>
            <a:ext cx="544946" cy="133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>
            <a:stCxn id="4" idx="6"/>
            <a:endCxn id="5" idx="2"/>
          </p:cNvCxnSpPr>
          <p:nvPr/>
        </p:nvCxnSpPr>
        <p:spPr>
          <a:xfrm>
            <a:off x="2650837" y="5841999"/>
            <a:ext cx="1500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/>
          <p:cNvCxnSpPr/>
          <p:nvPr/>
        </p:nvCxnSpPr>
        <p:spPr>
          <a:xfrm>
            <a:off x="4354946" y="3103418"/>
            <a:ext cx="96981" cy="5818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/>
          <p:cNvCxnSpPr/>
          <p:nvPr/>
        </p:nvCxnSpPr>
        <p:spPr>
          <a:xfrm flipV="1">
            <a:off x="4151746" y="3426690"/>
            <a:ext cx="480291" cy="230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6724073" y="3103418"/>
            <a:ext cx="53763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Rimuovendo</a:t>
            </a:r>
            <a:r>
              <a:rPr lang="en-US" dirty="0" smtClean="0"/>
              <a:t> un </a:t>
            </a:r>
            <a:r>
              <a:rPr lang="en-US" dirty="0" err="1" smtClean="0"/>
              <a:t>arco</a:t>
            </a:r>
            <a:r>
              <a:rPr lang="en-US" dirty="0" smtClean="0"/>
              <a:t> </a:t>
            </a:r>
            <a:r>
              <a:rPr lang="en-US" dirty="0" err="1" smtClean="0"/>
              <a:t>qualsiasi</a:t>
            </a:r>
            <a:r>
              <a:rPr lang="en-US" dirty="0" smtClean="0"/>
              <a:t> del </a:t>
            </a:r>
            <a:r>
              <a:rPr lang="en-US" dirty="0" err="1" smtClean="0"/>
              <a:t>circuito</a:t>
            </a:r>
            <a:r>
              <a:rPr lang="en-US" dirty="0" smtClean="0"/>
              <a:t> </a:t>
            </a:r>
            <a:r>
              <a:rPr lang="en-US" dirty="0" err="1" smtClean="0"/>
              <a:t>hamiltoniano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ttimo</a:t>
            </a:r>
            <a:r>
              <a:rPr lang="en-US" dirty="0" smtClean="0"/>
              <a:t>, </a:t>
            </a:r>
            <a:r>
              <a:rPr lang="en-US" dirty="0" err="1" smtClean="0"/>
              <a:t>resta</a:t>
            </a:r>
            <a:r>
              <a:rPr lang="en-US" dirty="0" smtClean="0"/>
              <a:t> un </a:t>
            </a:r>
            <a:r>
              <a:rPr lang="en-US" dirty="0" err="1" smtClean="0"/>
              <a:t>albero</a:t>
            </a:r>
            <a:r>
              <a:rPr lang="en-US" dirty="0" smtClean="0"/>
              <a:t> di </a:t>
            </a:r>
            <a:r>
              <a:rPr lang="en-US" dirty="0" err="1" smtClean="0"/>
              <a:t>supporto</a:t>
            </a:r>
            <a:r>
              <a:rPr lang="en-US" dirty="0" smtClean="0"/>
              <a:t> di peso non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nferiore</a:t>
            </a:r>
            <a:r>
              <a:rPr lang="en-US" dirty="0" smtClean="0"/>
              <a:t> a </a:t>
            </a:r>
            <a:r>
              <a:rPr lang="en-US" dirty="0" err="1" smtClean="0"/>
              <a:t>quello</a:t>
            </a:r>
            <a:r>
              <a:rPr lang="en-US" dirty="0" smtClean="0"/>
              <a:t> </a:t>
            </a:r>
            <a:r>
              <a:rPr lang="en-US" dirty="0" err="1" smtClean="0"/>
              <a:t>dell’albero</a:t>
            </a:r>
            <a:r>
              <a:rPr lang="en-US" dirty="0" smtClean="0"/>
              <a:t> di </a:t>
            </a:r>
            <a:r>
              <a:rPr lang="en-US" dirty="0" err="1" smtClean="0"/>
              <a:t>supporto</a:t>
            </a:r>
            <a:r>
              <a:rPr lang="en-US" dirty="0" smtClean="0"/>
              <a:t> </a:t>
            </a:r>
            <a:r>
              <a:rPr lang="en-US" dirty="0" err="1" smtClean="0"/>
              <a:t>ottimo</a:t>
            </a:r>
            <a:r>
              <a:rPr lang="en-US" dirty="0" smtClean="0"/>
              <a:t>,</a:t>
            </a:r>
          </a:p>
          <a:p>
            <a:r>
              <a:rPr lang="en-US" dirty="0"/>
              <a:t>d</a:t>
            </a:r>
            <a:r>
              <a:rPr lang="en-US" dirty="0" smtClean="0"/>
              <a:t>al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l’arco</a:t>
            </a:r>
            <a:r>
              <a:rPr lang="en-US" dirty="0" smtClean="0"/>
              <a:t> </a:t>
            </a:r>
            <a:r>
              <a:rPr lang="en-US" dirty="0" err="1" smtClean="0"/>
              <a:t>rimosso</a:t>
            </a:r>
            <a:r>
              <a:rPr lang="en-US" dirty="0" smtClean="0"/>
              <a:t> ha, per </a:t>
            </a:r>
            <a:r>
              <a:rPr lang="en-US" dirty="0" err="1" smtClean="0"/>
              <a:t>ipotesi</a:t>
            </a:r>
            <a:r>
              <a:rPr lang="en-US" dirty="0" smtClean="0"/>
              <a:t>, peso </a:t>
            </a:r>
          </a:p>
          <a:p>
            <a:r>
              <a:rPr lang="en-US"/>
              <a:t>n</a:t>
            </a:r>
            <a:r>
              <a:rPr lang="en-US" smtClean="0"/>
              <a:t>on </a:t>
            </a:r>
            <a:r>
              <a:rPr lang="en-US" dirty="0" err="1" smtClean="0"/>
              <a:t>negativo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e 21"/>
              <p:cNvSpPr/>
              <p:nvPr/>
            </p:nvSpPr>
            <p:spPr>
              <a:xfrm>
                <a:off x="1782618" y="674255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Ova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618" y="674255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e 22"/>
              <p:cNvSpPr/>
              <p:nvPr/>
            </p:nvSpPr>
            <p:spPr>
              <a:xfrm>
                <a:off x="3634493" y="69964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Ova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493" y="699646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e 23"/>
              <p:cNvSpPr/>
              <p:nvPr/>
            </p:nvSpPr>
            <p:spPr>
              <a:xfrm>
                <a:off x="5680347" y="674255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Ova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347" y="674255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2 25"/>
          <p:cNvCxnSpPr>
            <a:stCxn id="22" idx="6"/>
            <a:endCxn id="23" idx="2"/>
          </p:cNvCxnSpPr>
          <p:nvPr/>
        </p:nvCxnSpPr>
        <p:spPr>
          <a:xfrm>
            <a:off x="2697018" y="1131455"/>
            <a:ext cx="937475" cy="2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>
            <a:stCxn id="23" idx="6"/>
            <a:endCxn id="24" idx="2"/>
          </p:cNvCxnSpPr>
          <p:nvPr/>
        </p:nvCxnSpPr>
        <p:spPr>
          <a:xfrm flipV="1">
            <a:off x="4548893" y="1131455"/>
            <a:ext cx="1131454" cy="2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igura a mano libera 35"/>
          <p:cNvSpPr/>
          <p:nvPr/>
        </p:nvSpPr>
        <p:spPr>
          <a:xfrm>
            <a:off x="2503055" y="248914"/>
            <a:ext cx="3232727" cy="526941"/>
          </a:xfrm>
          <a:custGeom>
            <a:avLst/>
            <a:gdLst>
              <a:gd name="connsiteX0" fmla="*/ 0 w 3232727"/>
              <a:gd name="connsiteY0" fmla="*/ 453050 h 526941"/>
              <a:gd name="connsiteX1" fmla="*/ 1625600 w 3232727"/>
              <a:gd name="connsiteY1" fmla="*/ 468 h 526941"/>
              <a:gd name="connsiteX2" fmla="*/ 3232727 w 3232727"/>
              <a:gd name="connsiteY2" fmla="*/ 526941 h 526941"/>
              <a:gd name="connsiteX3" fmla="*/ 3232727 w 3232727"/>
              <a:gd name="connsiteY3" fmla="*/ 526941 h 52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2727" h="526941">
                <a:moveTo>
                  <a:pt x="0" y="453050"/>
                </a:moveTo>
                <a:cubicBezTo>
                  <a:pt x="543406" y="220601"/>
                  <a:pt x="1086812" y="-11847"/>
                  <a:pt x="1625600" y="468"/>
                </a:cubicBezTo>
                <a:cubicBezTo>
                  <a:pt x="2164388" y="12783"/>
                  <a:pt x="3232727" y="526941"/>
                  <a:pt x="3232727" y="526941"/>
                </a:cubicBezTo>
                <a:lnTo>
                  <a:pt x="3232727" y="526941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diritto 36"/>
          <p:cNvCxnSpPr/>
          <p:nvPr/>
        </p:nvCxnSpPr>
        <p:spPr>
          <a:xfrm>
            <a:off x="3061846" y="925367"/>
            <a:ext cx="217063" cy="44161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/>
          <p:cNvCxnSpPr/>
          <p:nvPr/>
        </p:nvCxnSpPr>
        <p:spPr>
          <a:xfrm flipV="1">
            <a:off x="2981004" y="1077759"/>
            <a:ext cx="401798" cy="1581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/>
          <p:cNvCxnSpPr/>
          <p:nvPr/>
        </p:nvCxnSpPr>
        <p:spPr>
          <a:xfrm>
            <a:off x="4902191" y="921615"/>
            <a:ext cx="217063" cy="44161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/>
          <p:cNvCxnSpPr/>
          <p:nvPr/>
        </p:nvCxnSpPr>
        <p:spPr>
          <a:xfrm flipV="1">
            <a:off x="4821349" y="1074007"/>
            <a:ext cx="401798" cy="1581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/>
              <p:cNvSpPr txBox="1"/>
              <p:nvPr/>
            </p:nvSpPr>
            <p:spPr>
              <a:xfrm>
                <a:off x="7315200" y="443345"/>
                <a:ext cx="3210879" cy="748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Per la </a:t>
                </a:r>
                <a:r>
                  <a:rPr lang="en-US" dirty="0" err="1" smtClean="0"/>
                  <a:t>diseguaglianza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triangolare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</m:sub>
                      </m:sSub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9" name="CasellaDiTes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43345"/>
                <a:ext cx="3210879" cy="748538"/>
              </a:xfrm>
              <a:prstGeom prst="rect">
                <a:avLst/>
              </a:prstGeom>
              <a:blipFill>
                <a:blip r:embed="rId5"/>
                <a:stretch>
                  <a:fillRect l="-1518" t="-4878" r="-1139" b="-24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diritto 8"/>
          <p:cNvCxnSpPr/>
          <p:nvPr/>
        </p:nvCxnSpPr>
        <p:spPr>
          <a:xfrm>
            <a:off x="3634493" y="600364"/>
            <a:ext cx="997544" cy="1191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/>
          <p:cNvCxnSpPr/>
          <p:nvPr/>
        </p:nvCxnSpPr>
        <p:spPr>
          <a:xfrm flipH="1">
            <a:off x="3749964" y="563419"/>
            <a:ext cx="701963" cy="1032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1126836" y="127461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3117272" y="81741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895927" y="258618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3574472" y="234141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2036617" y="39716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it-IT" dirty="0"/>
          </a:p>
        </p:txBody>
      </p:sp>
      <p:sp>
        <p:nvSpPr>
          <p:cNvPr id="9" name="Ovale 8"/>
          <p:cNvSpPr/>
          <p:nvPr/>
        </p:nvSpPr>
        <p:spPr>
          <a:xfrm>
            <a:off x="3925453" y="386541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>
          <a:xfrm flipV="1">
            <a:off x="2041236" y="1376218"/>
            <a:ext cx="1154546" cy="157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/>
          <p:cNvCxnSpPr>
            <a:stCxn id="4" idx="5"/>
          </p:cNvCxnSpPr>
          <p:nvPr/>
        </p:nvCxnSpPr>
        <p:spPr>
          <a:xfrm>
            <a:off x="1907325" y="2055107"/>
            <a:ext cx="1741039" cy="531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>
          <a:xfrm>
            <a:off x="3805381" y="1731818"/>
            <a:ext cx="120072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/>
          <p:cNvCxnSpPr>
            <a:endCxn id="6" idx="0"/>
          </p:cNvCxnSpPr>
          <p:nvPr/>
        </p:nvCxnSpPr>
        <p:spPr>
          <a:xfrm flipH="1">
            <a:off x="1353127" y="2189018"/>
            <a:ext cx="103918" cy="397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/>
          <p:cNvCxnSpPr>
            <a:endCxn id="9" idx="1"/>
          </p:cNvCxnSpPr>
          <p:nvPr/>
        </p:nvCxnSpPr>
        <p:spPr>
          <a:xfrm>
            <a:off x="1776858" y="2189018"/>
            <a:ext cx="2282506" cy="1810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/>
          <p:cNvCxnSpPr>
            <a:stCxn id="6" idx="6"/>
            <a:endCxn id="7" idx="2"/>
          </p:cNvCxnSpPr>
          <p:nvPr/>
        </p:nvCxnSpPr>
        <p:spPr>
          <a:xfrm flipV="1">
            <a:off x="1810327" y="2798618"/>
            <a:ext cx="1764145" cy="244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/>
          <p:cNvCxnSpPr>
            <a:stCxn id="6" idx="5"/>
          </p:cNvCxnSpPr>
          <p:nvPr/>
        </p:nvCxnSpPr>
        <p:spPr>
          <a:xfrm>
            <a:off x="1676416" y="3366671"/>
            <a:ext cx="558784" cy="632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/>
          <p:cNvCxnSpPr>
            <a:stCxn id="8" idx="7"/>
            <a:endCxn id="7" idx="3"/>
          </p:cNvCxnSpPr>
          <p:nvPr/>
        </p:nvCxnSpPr>
        <p:spPr>
          <a:xfrm flipV="1">
            <a:off x="2817106" y="3121907"/>
            <a:ext cx="891277" cy="98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/>
          <p:cNvCxnSpPr>
            <a:stCxn id="8" idx="6"/>
            <a:endCxn id="9" idx="2"/>
          </p:cNvCxnSpPr>
          <p:nvPr/>
        </p:nvCxnSpPr>
        <p:spPr>
          <a:xfrm flipV="1">
            <a:off x="2951017" y="4322618"/>
            <a:ext cx="974436" cy="106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/>
          <p:cNvCxnSpPr>
            <a:endCxn id="9" idx="0"/>
          </p:cNvCxnSpPr>
          <p:nvPr/>
        </p:nvCxnSpPr>
        <p:spPr>
          <a:xfrm>
            <a:off x="4147127" y="3255818"/>
            <a:ext cx="235526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/>
          <p:cNvCxnSpPr/>
          <p:nvPr/>
        </p:nvCxnSpPr>
        <p:spPr>
          <a:xfrm>
            <a:off x="1810327" y="3255818"/>
            <a:ext cx="2189018" cy="849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/>
          <p:cNvCxnSpPr>
            <a:endCxn id="8" idx="0"/>
          </p:cNvCxnSpPr>
          <p:nvPr/>
        </p:nvCxnSpPr>
        <p:spPr>
          <a:xfrm>
            <a:off x="1776858" y="2235200"/>
            <a:ext cx="716959" cy="1736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/>
          <p:cNvSpPr txBox="1"/>
          <p:nvPr/>
        </p:nvSpPr>
        <p:spPr>
          <a:xfrm>
            <a:off x="5726545" y="1274618"/>
            <a:ext cx="4431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C1=(1,2,4) </a:t>
            </a:r>
            <a:r>
              <a:rPr lang="en-US" dirty="0" smtClean="0">
                <a:sym typeface="Wingdings" panose="05000000000000000000" pitchFamily="2" charset="2"/>
              </a:rPr>
              <a:t> Clique di </a:t>
            </a:r>
            <a:r>
              <a:rPr lang="en-US" dirty="0" err="1" smtClean="0">
                <a:sym typeface="Wingdings" panose="05000000000000000000" pitchFamily="2" charset="2"/>
              </a:rPr>
              <a:t>cardinalità</a:t>
            </a:r>
            <a:r>
              <a:rPr lang="en-US" dirty="0" smtClean="0">
                <a:sym typeface="Wingdings" panose="05000000000000000000" pitchFamily="2" charset="2"/>
              </a:rPr>
              <a:t> 3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C2=(1,3,4,5,6) Clique di </a:t>
            </a:r>
            <a:r>
              <a:rPr lang="en-US" dirty="0" err="1" smtClean="0">
                <a:sym typeface="Wingdings" panose="05000000000000000000" pitchFamily="2" charset="2"/>
              </a:rPr>
              <a:t>cardinalità</a:t>
            </a:r>
            <a:r>
              <a:rPr lang="en-US" dirty="0" smtClean="0">
                <a:sym typeface="Wingdings" panose="05000000000000000000" pitchFamily="2" charset="2"/>
              </a:rPr>
              <a:t> 5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(1,2,4,5) non è </a:t>
            </a:r>
            <a:r>
              <a:rPr lang="en-US" dirty="0" err="1" smtClean="0">
                <a:sym typeface="Wingdings" panose="05000000000000000000" pitchFamily="2" charset="2"/>
              </a:rPr>
              <a:t>una</a:t>
            </a:r>
            <a:r>
              <a:rPr lang="en-US" dirty="0" smtClean="0">
                <a:sym typeface="Wingdings" panose="05000000000000000000" pitchFamily="2" charset="2"/>
              </a:rPr>
              <a:t> clique (</a:t>
            </a:r>
            <a:r>
              <a:rPr lang="en-US" dirty="0" err="1" smtClean="0">
                <a:sym typeface="Wingdings" panose="05000000000000000000" pitchFamily="2" charset="2"/>
              </a:rPr>
              <a:t>manca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l’arco</a:t>
            </a:r>
            <a:r>
              <a:rPr lang="en-US" dirty="0" smtClean="0">
                <a:sym typeface="Wingdings" panose="05000000000000000000" pitchFamily="2" charset="2"/>
              </a:rPr>
              <a:t> (2,5))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/>
              <p:cNvSpPr txBox="1"/>
              <p:nvPr/>
            </p:nvSpPr>
            <p:spPr>
              <a:xfrm>
                <a:off x="6197600" y="3043382"/>
                <a:ext cx="4420890" cy="946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 clique </a:t>
                </a:r>
                <a:r>
                  <a:rPr lang="en-US" dirty="0" err="1" smtClean="0"/>
                  <a:t>sono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sottinsiemi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nodi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Quindi</a:t>
                </a:r>
                <a:r>
                  <a:rPr lang="en-US" dirty="0" smtClean="0"/>
                  <a:t>, se </a:t>
                </a:r>
              </a:p>
              <a:p>
                <a:r>
                  <a:rPr lang="en-US" dirty="0" smtClean="0"/>
                  <a:t>n=</a:t>
                </a:r>
                <a:r>
                  <a:rPr lang="en-US" dirty="0" err="1" smtClean="0"/>
                  <a:t>numero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nodi</a:t>
                </a:r>
                <a:r>
                  <a:rPr lang="en-US" dirty="0" smtClean="0"/>
                  <a:t>, le clique  </a:t>
                </a:r>
                <a:r>
                  <a:rPr lang="en-US" dirty="0" err="1" smtClean="0"/>
                  <a:t>sono</a:t>
                </a:r>
                <a:r>
                  <a:rPr lang="en-US" dirty="0" smtClean="0"/>
                  <a:t> al </a:t>
                </a:r>
                <a:r>
                  <a:rPr lang="en-US" dirty="0" err="1" smtClean="0"/>
                  <a:t>massimo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5" name="CasellaDiTes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0" y="3043382"/>
                <a:ext cx="4420890" cy="946991"/>
              </a:xfrm>
              <a:prstGeom prst="rect">
                <a:avLst/>
              </a:prstGeom>
              <a:blipFill>
                <a:blip r:embed="rId2"/>
                <a:stretch>
                  <a:fillRect l="-1241" t="-3205" r="-4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1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1671782" y="8497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457200" y="187036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3038764" y="187036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1214582" y="340821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2660072" y="340821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it-IT" dirty="0"/>
          </a:p>
        </p:txBody>
      </p:sp>
      <p:cxnSp>
        <p:nvCxnSpPr>
          <p:cNvPr id="9" name="Connettore diritto 8"/>
          <p:cNvCxnSpPr>
            <a:endCxn id="2" idx="3"/>
          </p:cNvCxnSpPr>
          <p:nvPr/>
        </p:nvCxnSpPr>
        <p:spPr>
          <a:xfrm flipV="1">
            <a:off x="1371600" y="1630234"/>
            <a:ext cx="434093" cy="484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/>
          <p:cNvCxnSpPr>
            <a:stCxn id="4" idx="5"/>
          </p:cNvCxnSpPr>
          <p:nvPr/>
        </p:nvCxnSpPr>
        <p:spPr>
          <a:xfrm>
            <a:off x="1237689" y="2650852"/>
            <a:ext cx="258602" cy="82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/>
          <p:cNvCxnSpPr>
            <a:endCxn id="5" idx="1"/>
          </p:cNvCxnSpPr>
          <p:nvPr/>
        </p:nvCxnSpPr>
        <p:spPr>
          <a:xfrm>
            <a:off x="2493818" y="1477818"/>
            <a:ext cx="678857" cy="526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>
            <a:endCxn id="6" idx="0"/>
          </p:cNvCxnSpPr>
          <p:nvPr/>
        </p:nvCxnSpPr>
        <p:spPr>
          <a:xfrm flipH="1">
            <a:off x="1671782" y="1764145"/>
            <a:ext cx="256317" cy="1644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/>
          <p:cNvCxnSpPr/>
          <p:nvPr/>
        </p:nvCxnSpPr>
        <p:spPr>
          <a:xfrm>
            <a:off x="2266368" y="1764145"/>
            <a:ext cx="684650" cy="1644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/>
          <p:cNvCxnSpPr>
            <a:stCxn id="4" idx="6"/>
            <a:endCxn id="5" idx="2"/>
          </p:cNvCxnSpPr>
          <p:nvPr/>
        </p:nvCxnSpPr>
        <p:spPr>
          <a:xfrm>
            <a:off x="1371600" y="2327563"/>
            <a:ext cx="1667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/>
          <p:cNvCxnSpPr>
            <a:endCxn id="7" idx="1"/>
          </p:cNvCxnSpPr>
          <p:nvPr/>
        </p:nvCxnSpPr>
        <p:spPr>
          <a:xfrm>
            <a:off x="1366990" y="2512291"/>
            <a:ext cx="1426993" cy="102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/>
          <p:cNvCxnSpPr>
            <a:stCxn id="5" idx="3"/>
          </p:cNvCxnSpPr>
          <p:nvPr/>
        </p:nvCxnSpPr>
        <p:spPr>
          <a:xfrm flipH="1">
            <a:off x="2044711" y="2650852"/>
            <a:ext cx="1127964" cy="82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/>
          <p:cNvCxnSpPr/>
          <p:nvPr/>
        </p:nvCxnSpPr>
        <p:spPr>
          <a:xfrm flipH="1">
            <a:off x="3187687" y="2784763"/>
            <a:ext cx="137386" cy="62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/>
          <p:cNvCxnSpPr/>
          <p:nvPr/>
        </p:nvCxnSpPr>
        <p:spPr>
          <a:xfrm flipV="1">
            <a:off x="2103590" y="3999345"/>
            <a:ext cx="556482" cy="18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e 27"/>
          <p:cNvSpPr/>
          <p:nvPr/>
        </p:nvSpPr>
        <p:spPr>
          <a:xfrm>
            <a:off x="5694218" y="8497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29" name="Ovale 28"/>
          <p:cNvSpPr/>
          <p:nvPr/>
        </p:nvSpPr>
        <p:spPr>
          <a:xfrm>
            <a:off x="4479636" y="187036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t-IT" dirty="0"/>
          </a:p>
        </p:txBody>
      </p:sp>
      <p:sp>
        <p:nvSpPr>
          <p:cNvPr id="30" name="Ovale 29"/>
          <p:cNvSpPr/>
          <p:nvPr/>
        </p:nvSpPr>
        <p:spPr>
          <a:xfrm>
            <a:off x="7061200" y="187036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t-IT" dirty="0"/>
          </a:p>
        </p:txBody>
      </p:sp>
      <p:sp>
        <p:nvSpPr>
          <p:cNvPr id="31" name="Ovale 30"/>
          <p:cNvSpPr/>
          <p:nvPr/>
        </p:nvSpPr>
        <p:spPr>
          <a:xfrm>
            <a:off x="5237018" y="340821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it-IT" dirty="0"/>
          </a:p>
        </p:txBody>
      </p:sp>
      <p:sp>
        <p:nvSpPr>
          <p:cNvPr id="32" name="Ovale 31"/>
          <p:cNvSpPr/>
          <p:nvPr/>
        </p:nvSpPr>
        <p:spPr>
          <a:xfrm>
            <a:off x="6682508" y="340821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it-IT" dirty="0"/>
          </a:p>
        </p:txBody>
      </p:sp>
      <p:cxnSp>
        <p:nvCxnSpPr>
          <p:cNvPr id="33" name="Connettore diritto 32"/>
          <p:cNvCxnSpPr>
            <a:endCxn id="28" idx="3"/>
          </p:cNvCxnSpPr>
          <p:nvPr/>
        </p:nvCxnSpPr>
        <p:spPr>
          <a:xfrm flipV="1">
            <a:off x="5394036" y="1630234"/>
            <a:ext cx="434093" cy="484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/>
          <p:cNvCxnSpPr>
            <a:stCxn id="29" idx="5"/>
          </p:cNvCxnSpPr>
          <p:nvPr/>
        </p:nvCxnSpPr>
        <p:spPr>
          <a:xfrm>
            <a:off x="5260125" y="2650852"/>
            <a:ext cx="258602" cy="82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/>
          <p:cNvCxnSpPr>
            <a:endCxn id="30" idx="1"/>
          </p:cNvCxnSpPr>
          <p:nvPr/>
        </p:nvCxnSpPr>
        <p:spPr>
          <a:xfrm>
            <a:off x="6516254" y="1477818"/>
            <a:ext cx="678857" cy="526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/>
          <p:cNvCxnSpPr/>
          <p:nvPr/>
        </p:nvCxnSpPr>
        <p:spPr>
          <a:xfrm flipH="1">
            <a:off x="7210123" y="2784763"/>
            <a:ext cx="137386" cy="62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/>
          <p:cNvCxnSpPr/>
          <p:nvPr/>
        </p:nvCxnSpPr>
        <p:spPr>
          <a:xfrm flipV="1">
            <a:off x="6126026" y="3999345"/>
            <a:ext cx="556482" cy="18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e 42"/>
          <p:cNvSpPr/>
          <p:nvPr/>
        </p:nvSpPr>
        <p:spPr>
          <a:xfrm>
            <a:off x="9587361" y="8497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44" name="Ovale 43"/>
          <p:cNvSpPr/>
          <p:nvPr/>
        </p:nvSpPr>
        <p:spPr>
          <a:xfrm>
            <a:off x="8372779" y="187036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t-IT" dirty="0"/>
          </a:p>
        </p:txBody>
      </p:sp>
      <p:sp>
        <p:nvSpPr>
          <p:cNvPr id="45" name="Ovale 44"/>
          <p:cNvSpPr/>
          <p:nvPr/>
        </p:nvSpPr>
        <p:spPr>
          <a:xfrm>
            <a:off x="10954343" y="187036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t-IT" dirty="0"/>
          </a:p>
        </p:txBody>
      </p:sp>
      <p:sp>
        <p:nvSpPr>
          <p:cNvPr id="46" name="Ovale 45"/>
          <p:cNvSpPr/>
          <p:nvPr/>
        </p:nvSpPr>
        <p:spPr>
          <a:xfrm>
            <a:off x="9130161" y="340821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it-IT" dirty="0"/>
          </a:p>
        </p:txBody>
      </p:sp>
      <p:sp>
        <p:nvSpPr>
          <p:cNvPr id="47" name="Ovale 46"/>
          <p:cNvSpPr/>
          <p:nvPr/>
        </p:nvSpPr>
        <p:spPr>
          <a:xfrm>
            <a:off x="10575651" y="340821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it-IT" dirty="0"/>
          </a:p>
        </p:txBody>
      </p:sp>
      <p:cxnSp>
        <p:nvCxnSpPr>
          <p:cNvPr id="48" name="Connettore diritto 47"/>
          <p:cNvCxnSpPr>
            <a:endCxn id="43" idx="3"/>
          </p:cNvCxnSpPr>
          <p:nvPr/>
        </p:nvCxnSpPr>
        <p:spPr>
          <a:xfrm flipV="1">
            <a:off x="9287179" y="1630234"/>
            <a:ext cx="434093" cy="484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/>
          <p:cNvCxnSpPr>
            <a:stCxn id="44" idx="6"/>
            <a:endCxn id="45" idx="2"/>
          </p:cNvCxnSpPr>
          <p:nvPr/>
        </p:nvCxnSpPr>
        <p:spPr>
          <a:xfrm>
            <a:off x="9287179" y="2327563"/>
            <a:ext cx="1667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/>
          <p:cNvCxnSpPr/>
          <p:nvPr/>
        </p:nvCxnSpPr>
        <p:spPr>
          <a:xfrm flipH="1">
            <a:off x="11103266" y="2784763"/>
            <a:ext cx="137386" cy="62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/>
          <p:cNvCxnSpPr/>
          <p:nvPr/>
        </p:nvCxnSpPr>
        <p:spPr>
          <a:xfrm flipV="1">
            <a:off x="10019169" y="3999345"/>
            <a:ext cx="556482" cy="18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/>
          <p:cNvCxnSpPr>
            <a:endCxn id="46" idx="0"/>
          </p:cNvCxnSpPr>
          <p:nvPr/>
        </p:nvCxnSpPr>
        <p:spPr>
          <a:xfrm flipH="1">
            <a:off x="9587361" y="1764145"/>
            <a:ext cx="332494" cy="1644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/>
          <p:cNvSpPr txBox="1"/>
          <p:nvPr/>
        </p:nvSpPr>
        <p:spPr>
          <a:xfrm>
            <a:off x="4257964" y="4802909"/>
            <a:ext cx="2207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Circuito</a:t>
            </a:r>
            <a:r>
              <a:rPr lang="en-US" dirty="0" smtClean="0"/>
              <a:t> </a:t>
            </a:r>
            <a:r>
              <a:rPr lang="en-US" dirty="0" err="1" smtClean="0"/>
              <a:t>hamiltoniano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 smtClean="0">
                <a:sym typeface="Wingdings" panose="05000000000000000000" pitchFamily="2" charset="2"/>
              </a:rPr>
              <a:t>24531</a:t>
            </a:r>
            <a:endParaRPr lang="it-IT" dirty="0"/>
          </a:p>
        </p:txBody>
      </p:sp>
      <p:sp>
        <p:nvSpPr>
          <p:cNvPr id="61" name="CasellaDiTesto 60"/>
          <p:cNvSpPr txBox="1"/>
          <p:nvPr/>
        </p:nvSpPr>
        <p:spPr>
          <a:xfrm>
            <a:off x="8886245" y="4756833"/>
            <a:ext cx="2207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Circuito</a:t>
            </a:r>
            <a:r>
              <a:rPr lang="en-US" dirty="0" smtClean="0"/>
              <a:t> </a:t>
            </a:r>
            <a:r>
              <a:rPr lang="en-US" dirty="0" err="1" smtClean="0"/>
              <a:t>hamiltoniano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 smtClean="0">
                <a:sym typeface="Wingdings" panose="05000000000000000000" pitchFamily="2" charset="2"/>
              </a:rPr>
              <a:t>23541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/>
              <p:cNvSpPr txBox="1"/>
              <p:nvPr/>
            </p:nvSpPr>
            <p:spPr>
              <a:xfrm>
                <a:off x="665018" y="5846618"/>
                <a:ext cx="8169224" cy="1037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Numero </a:t>
                </a:r>
                <a:r>
                  <a:rPr lang="en-US" dirty="0" err="1" smtClean="0"/>
                  <a:t>totale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circuiti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hamiltoniani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caso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orientato</a:t>
                </a:r>
                <a:r>
                  <a:rPr lang="en-US" dirty="0" smtClean="0"/>
                  <a:t>: (n-1)*(n-2)*…*3*2*1=(n-1)!</a:t>
                </a:r>
              </a:p>
              <a:p>
                <a:r>
                  <a:rPr lang="en-US" dirty="0" err="1" smtClean="0"/>
                  <a:t>Numero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totale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circuiti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hamiltoniani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caso</a:t>
                </a:r>
                <a:r>
                  <a:rPr lang="en-US" dirty="0" smtClean="0"/>
                  <a:t> non </a:t>
                </a:r>
                <a:r>
                  <a:rPr lang="en-US" dirty="0" err="1" smtClean="0"/>
                  <a:t>orientato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(n-1)*(n-2)*…*3*2*1=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(n-1)!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2" name="CasellaDiTes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8" y="5846618"/>
                <a:ext cx="8169224" cy="1037463"/>
              </a:xfrm>
              <a:prstGeom prst="rect">
                <a:avLst/>
              </a:prstGeom>
              <a:blipFill>
                <a:blip r:embed="rId2"/>
                <a:stretch>
                  <a:fillRect l="-597" t="-2941" r="-5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80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4414981" y="2761673"/>
            <a:ext cx="17549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it-IT" dirty="0"/>
          </a:p>
        </p:txBody>
      </p:sp>
      <p:cxnSp>
        <p:nvCxnSpPr>
          <p:cNvPr id="5" name="Connettore 2 4"/>
          <p:cNvCxnSpPr>
            <a:endCxn id="3" idx="1"/>
          </p:cNvCxnSpPr>
          <p:nvPr/>
        </p:nvCxnSpPr>
        <p:spPr>
          <a:xfrm flipV="1">
            <a:off x="3251200" y="3218873"/>
            <a:ext cx="1163781" cy="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>
            <a:off x="6169890" y="3020292"/>
            <a:ext cx="812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V="1">
            <a:off x="6169890" y="3408219"/>
            <a:ext cx="840510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1589172" y="3034207"/>
            <a:ext cx="156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Dati</a:t>
            </a:r>
            <a:r>
              <a:rPr lang="en-US" dirty="0" smtClean="0"/>
              <a:t> in input di</a:t>
            </a:r>
          </a:p>
          <a:p>
            <a:r>
              <a:rPr lang="en-US" dirty="0" err="1" smtClean="0"/>
              <a:t>un’istanza</a:t>
            </a:r>
            <a:r>
              <a:rPr lang="en-US" dirty="0" smtClean="0"/>
              <a:t> 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7193536" y="2881792"/>
                <a:ext cx="280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536" y="2881792"/>
                <a:ext cx="280270" cy="276999"/>
              </a:xfrm>
              <a:prstGeom prst="rect">
                <a:avLst/>
              </a:prstGeom>
              <a:blipFill>
                <a:blip r:embed="rId2"/>
                <a:stretch>
                  <a:fillRect l="-13043" r="-4348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7193536" y="3278955"/>
                <a:ext cx="643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536" y="3278955"/>
                <a:ext cx="643831" cy="276999"/>
              </a:xfrm>
              <a:prstGeom prst="rect">
                <a:avLst/>
              </a:prstGeom>
              <a:blipFill>
                <a:blip r:embed="rId3"/>
                <a:stretch>
                  <a:fillRect l="-12264" t="-2222" r="-13208" b="-3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/>
          <p:cNvSpPr txBox="1"/>
          <p:nvPr/>
        </p:nvSpPr>
        <p:spPr>
          <a:xfrm>
            <a:off x="7837367" y="2817137"/>
            <a:ext cx="297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Soluzione</a:t>
            </a:r>
            <a:r>
              <a:rPr lang="en-US" dirty="0" smtClean="0"/>
              <a:t> </a:t>
            </a:r>
            <a:r>
              <a:rPr lang="en-US" dirty="0" err="1" smtClean="0"/>
              <a:t>ottima</a:t>
            </a:r>
            <a:r>
              <a:rPr lang="en-US" dirty="0" smtClean="0"/>
              <a:t> </a:t>
            </a:r>
            <a:r>
              <a:rPr lang="en-US" dirty="0" err="1" smtClean="0"/>
              <a:t>dell’istanza</a:t>
            </a:r>
            <a:r>
              <a:rPr lang="en-US" dirty="0" smtClean="0"/>
              <a:t> I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7837367" y="3232788"/>
            <a:ext cx="267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ottimo</a:t>
            </a:r>
            <a:r>
              <a:rPr lang="en-US" dirty="0" smtClean="0"/>
              <a:t> </a:t>
            </a:r>
            <a:r>
              <a:rPr lang="en-US" dirty="0" err="1" smtClean="0"/>
              <a:t>dell’istanza</a:t>
            </a:r>
            <a:r>
              <a:rPr lang="en-US" dirty="0" smtClean="0"/>
              <a:t> 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55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902382"/>
              </p:ext>
            </p:extLst>
          </p:nvPr>
        </p:nvGraphicFramePr>
        <p:xfrm>
          <a:off x="2138213" y="291407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4689515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944714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92187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19593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02500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60005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4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32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376188"/>
                  </a:ext>
                </a:extLst>
              </a:tr>
            </a:tbl>
          </a:graphicData>
        </a:graphic>
      </p:graphicFrame>
      <p:sp>
        <p:nvSpPr>
          <p:cNvPr id="3" name="CasellaDiTesto 2"/>
          <p:cNvSpPr txBox="1"/>
          <p:nvPr/>
        </p:nvSpPr>
        <p:spPr>
          <a:xfrm>
            <a:off x="3689927" y="174567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B=12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01222" y="2512920"/>
            <a:ext cx="2166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Dati</a:t>
            </a:r>
            <a:r>
              <a:rPr lang="en-US" dirty="0" smtClean="0"/>
              <a:t> in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endParaRPr lang="en-US" dirty="0" smtClean="0"/>
          </a:p>
          <a:p>
            <a:r>
              <a:rPr lang="en-US" dirty="0" smtClean="0"/>
              <a:t>      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556419"/>
              </p:ext>
            </p:extLst>
          </p:nvPr>
        </p:nvGraphicFramePr>
        <p:xfrm>
          <a:off x="2138213" y="3058341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4689515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944714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92187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19593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02500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60005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4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32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376188"/>
                  </a:ext>
                </a:extLst>
              </a:tr>
            </a:tbl>
          </a:graphicData>
        </a:graphic>
      </p:graphicFrame>
      <p:sp>
        <p:nvSpPr>
          <p:cNvPr id="6" name="CasellaDiTesto 5"/>
          <p:cNvSpPr txBox="1"/>
          <p:nvPr/>
        </p:nvSpPr>
        <p:spPr>
          <a:xfrm>
            <a:off x="3689927" y="451260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B=1100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087646" y="4960693"/>
            <a:ext cx="379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Dimensione</a:t>
            </a:r>
            <a:r>
              <a:rPr lang="en-US" dirty="0" smtClean="0"/>
              <a:t> </a:t>
            </a:r>
            <a:r>
              <a:rPr lang="en-US" dirty="0" err="1" smtClean="0"/>
              <a:t>istanza</a:t>
            </a:r>
            <a:r>
              <a:rPr lang="en-US" dirty="0" smtClean="0"/>
              <a:t>  I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dim(I) = 34 bit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3080560" y="6119857"/>
                <a:ext cx="45717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+9 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+8=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560" y="6119857"/>
                <a:ext cx="4571764" cy="276999"/>
              </a:xfrm>
              <a:prstGeom prst="rect">
                <a:avLst/>
              </a:prstGeom>
              <a:blipFill>
                <a:blip r:embed="rId2"/>
                <a:stretch>
                  <a:fillRect l="-533" t="-4444" r="-1467" b="-3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/>
          <p:cNvSpPr txBox="1"/>
          <p:nvPr/>
        </p:nvSpPr>
        <p:spPr>
          <a:xfrm>
            <a:off x="452582" y="764540"/>
            <a:ext cx="94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Istanza</a:t>
            </a:r>
            <a:r>
              <a:rPr lang="en-US" dirty="0" smtClean="0"/>
              <a:t> 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014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3121891" y="665018"/>
            <a:ext cx="3592945" cy="51446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156673" y="16071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MST</a:t>
            </a:r>
            <a:endParaRPr lang="it-IT" u="sng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289641" y="2179783"/>
            <a:ext cx="341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Shortest Path (</a:t>
            </a:r>
            <a:r>
              <a:rPr lang="en-US" u="sng" dirty="0" err="1" smtClean="0"/>
              <a:t>senza</a:t>
            </a:r>
            <a:r>
              <a:rPr lang="en-US" u="sng" dirty="0" smtClean="0"/>
              <a:t> </a:t>
            </a:r>
            <a:r>
              <a:rPr lang="en-US" u="sng" dirty="0" err="1" smtClean="0"/>
              <a:t>cicli</a:t>
            </a:r>
            <a:r>
              <a:rPr lang="en-US" u="sng" dirty="0" smtClean="0"/>
              <a:t> </a:t>
            </a:r>
            <a:r>
              <a:rPr lang="en-US" u="sng" dirty="0" err="1" smtClean="0"/>
              <a:t>negativi</a:t>
            </a:r>
            <a:r>
              <a:rPr lang="en-US" u="sng" dirty="0" smtClean="0"/>
              <a:t>)</a:t>
            </a:r>
            <a:endParaRPr lang="it-IT" u="sng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278910" y="3361914"/>
            <a:ext cx="305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Flusso</a:t>
            </a:r>
            <a:r>
              <a:rPr lang="en-US" u="sng" dirty="0"/>
              <a:t> </a:t>
            </a:r>
            <a:r>
              <a:rPr lang="en-US" u="sng" dirty="0" err="1" smtClean="0"/>
              <a:t>massimo</a:t>
            </a:r>
            <a:r>
              <a:rPr lang="en-US" u="sng" dirty="0" smtClean="0"/>
              <a:t>/</a:t>
            </a:r>
            <a:r>
              <a:rPr lang="en-US" u="sng" dirty="0" err="1" smtClean="0"/>
              <a:t>Taglio</a:t>
            </a:r>
            <a:r>
              <a:rPr lang="en-US" u="sng" dirty="0" smtClean="0"/>
              <a:t> </a:t>
            </a:r>
            <a:r>
              <a:rPr lang="en-US" u="sng" dirty="0" err="1" smtClean="0"/>
              <a:t>minimo</a:t>
            </a:r>
            <a:endParaRPr lang="it-IT" u="sng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027055" y="4147127"/>
            <a:ext cx="225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Flusso</a:t>
            </a:r>
            <a:r>
              <a:rPr lang="en-US" u="sng" dirty="0" smtClean="0"/>
              <a:t> a </a:t>
            </a:r>
            <a:r>
              <a:rPr lang="en-US" u="sng" dirty="0" err="1" smtClean="0"/>
              <a:t>costo</a:t>
            </a:r>
            <a:r>
              <a:rPr lang="en-US" u="sng" dirty="0" smtClean="0"/>
              <a:t> </a:t>
            </a:r>
            <a:r>
              <a:rPr lang="en-US" u="sng" dirty="0" err="1" smtClean="0"/>
              <a:t>minimo</a:t>
            </a:r>
            <a:endParaRPr lang="it-IT" u="sng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918363" y="2780330"/>
            <a:ext cx="157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Assegnamento</a:t>
            </a:r>
            <a:endParaRPr lang="it-IT" u="sng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221018" y="4978400"/>
            <a:ext cx="106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Matching</a:t>
            </a:r>
            <a:endParaRPr lang="it-IT" u="sng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084291" y="162560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6905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/>
          <p:cNvSpPr/>
          <p:nvPr/>
        </p:nvSpPr>
        <p:spPr>
          <a:xfrm>
            <a:off x="1283856" y="508000"/>
            <a:ext cx="7290680" cy="53016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3721015" y="1817528"/>
            <a:ext cx="1213930" cy="380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MST</a:t>
            </a:r>
            <a:endParaRPr lang="it-IT" u="sng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425517" y="3073492"/>
            <a:ext cx="335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Shortest Path (con </a:t>
            </a:r>
            <a:r>
              <a:rPr lang="en-US" u="sng" dirty="0" err="1" smtClean="0"/>
              <a:t>cicli</a:t>
            </a:r>
            <a:r>
              <a:rPr lang="en-US" u="sng" dirty="0" smtClean="0"/>
              <a:t> </a:t>
            </a:r>
            <a:r>
              <a:rPr lang="en-US" u="sng" dirty="0" err="1" smtClean="0"/>
              <a:t>negativi</a:t>
            </a:r>
            <a:r>
              <a:rPr lang="en-US" u="sng" dirty="0" smtClean="0"/>
              <a:t>)</a:t>
            </a:r>
            <a:endParaRPr lang="it-IT" u="sng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715935" y="3350642"/>
            <a:ext cx="3105447" cy="380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Flusso</a:t>
            </a:r>
            <a:r>
              <a:rPr lang="en-US" u="sng" dirty="0"/>
              <a:t> </a:t>
            </a:r>
            <a:r>
              <a:rPr lang="en-US" u="sng" dirty="0" err="1" smtClean="0"/>
              <a:t>massimo</a:t>
            </a:r>
            <a:r>
              <a:rPr lang="en-US" u="sng" dirty="0" smtClean="0"/>
              <a:t>/</a:t>
            </a:r>
            <a:r>
              <a:rPr lang="en-US" u="sng" dirty="0" err="1" smtClean="0"/>
              <a:t>Taglio</a:t>
            </a:r>
            <a:r>
              <a:rPr lang="en-US" u="sng" dirty="0" smtClean="0"/>
              <a:t> </a:t>
            </a:r>
            <a:r>
              <a:rPr lang="en-US" u="sng" dirty="0" err="1" smtClean="0"/>
              <a:t>minimo</a:t>
            </a:r>
            <a:endParaRPr lang="it-IT" u="sng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873250" y="4135855"/>
            <a:ext cx="4576633" cy="380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Flusso</a:t>
            </a:r>
            <a:r>
              <a:rPr lang="en-US" u="sng" dirty="0" smtClean="0"/>
              <a:t> a </a:t>
            </a:r>
            <a:r>
              <a:rPr lang="en-US" u="sng" dirty="0" err="1" smtClean="0"/>
              <a:t>costo</a:t>
            </a:r>
            <a:r>
              <a:rPr lang="en-US" u="sng" dirty="0" smtClean="0"/>
              <a:t> </a:t>
            </a:r>
            <a:r>
              <a:rPr lang="en-US" u="sng" dirty="0" err="1" smtClean="0"/>
              <a:t>minimo</a:t>
            </a:r>
            <a:endParaRPr lang="it-IT" u="sng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313726" y="2537843"/>
            <a:ext cx="1643729" cy="380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Assegnamento</a:t>
            </a:r>
            <a:endParaRPr lang="it-IT" u="sng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674770" y="4967128"/>
            <a:ext cx="2166729" cy="380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Matching</a:t>
            </a:r>
            <a:endParaRPr lang="it-IT" u="sng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8017565" y="1143273"/>
            <a:ext cx="1903513" cy="380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i="1" dirty="0" smtClean="0"/>
              <a:t>NP</a:t>
            </a:r>
            <a:endParaRPr lang="it-IT" i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841499" y="210589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Clique</a:t>
            </a:r>
            <a:endParaRPr lang="it-IT" u="sng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957455" y="3540944"/>
            <a:ext cx="52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TSP</a:t>
            </a:r>
            <a:endParaRPr lang="it-IT" u="sng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841499" y="4516459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Knapsack</a:t>
            </a:r>
            <a:endParaRPr lang="it-IT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/>
              <p:cNvSpPr txBox="1"/>
              <p:nvPr/>
            </p:nvSpPr>
            <p:spPr>
              <a:xfrm>
                <a:off x="7887855" y="5809673"/>
                <a:ext cx="2140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NOTA BENE: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𝑁𝑃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855" y="5809673"/>
                <a:ext cx="2140201" cy="369332"/>
              </a:xfrm>
              <a:prstGeom prst="rect">
                <a:avLst/>
              </a:prstGeom>
              <a:blipFill>
                <a:blip r:embed="rId2"/>
                <a:stretch>
                  <a:fillRect l="-2564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llaDiTesto 14"/>
          <p:cNvSpPr txBox="1"/>
          <p:nvPr/>
        </p:nvSpPr>
        <p:spPr>
          <a:xfrm>
            <a:off x="2422550" y="1293151"/>
            <a:ext cx="341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Shortest Path (</a:t>
            </a:r>
            <a:r>
              <a:rPr lang="en-US" u="sng" dirty="0" err="1" smtClean="0"/>
              <a:t>senza</a:t>
            </a:r>
            <a:r>
              <a:rPr lang="en-US" u="sng" dirty="0" smtClean="0"/>
              <a:t> </a:t>
            </a:r>
            <a:r>
              <a:rPr lang="en-US" u="sng" dirty="0" err="1" smtClean="0"/>
              <a:t>cicli</a:t>
            </a:r>
            <a:r>
              <a:rPr lang="en-US" u="sng" dirty="0" smtClean="0"/>
              <a:t> </a:t>
            </a:r>
            <a:r>
              <a:rPr lang="en-US" u="sng" dirty="0" err="1" smtClean="0"/>
              <a:t>negativi</a:t>
            </a:r>
            <a:r>
              <a:rPr lang="en-US" u="sng" dirty="0" smtClean="0"/>
              <a:t>)</a:t>
            </a:r>
            <a:endParaRPr lang="it-IT" u="sng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6614468" y="3840172"/>
            <a:ext cx="131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TSP </a:t>
            </a:r>
            <a:r>
              <a:rPr lang="en-US" u="sng" dirty="0" err="1" smtClean="0"/>
              <a:t>Metrico</a:t>
            </a:r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10441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923636" y="1080655"/>
                <a:ext cx="9860263" cy="4708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R1 </a:t>
                </a:r>
                <a:r>
                  <a:rPr lang="en-US" sz="2400" b="1" dirty="0" err="1" smtClean="0"/>
                  <a:t>trasformabile</a:t>
                </a:r>
                <a:r>
                  <a:rPr lang="en-US" sz="2400" b="1" dirty="0" smtClean="0"/>
                  <a:t> in tempo </a:t>
                </a:r>
                <a:r>
                  <a:rPr lang="en-US" sz="2400" b="1" dirty="0" err="1" smtClean="0"/>
                  <a:t>polinomiale</a:t>
                </a:r>
                <a:r>
                  <a:rPr lang="en-US" sz="2400" b="1" dirty="0" smtClean="0"/>
                  <a:t> in R2</a:t>
                </a:r>
              </a:p>
              <a:p>
                <a:endParaRPr lang="en-US" sz="2400" dirty="0"/>
              </a:p>
              <a:p>
                <a:r>
                  <a:rPr lang="en-US" dirty="0" smtClean="0"/>
                  <a:t>Data </a:t>
                </a:r>
                <a:r>
                  <a:rPr lang="en-US" dirty="0" err="1" smtClean="0"/>
                  <a:t>un’istanza</a:t>
                </a:r>
                <a:r>
                  <a:rPr lang="en-US" dirty="0" smtClean="0"/>
                  <a:t> di R1 di </a:t>
                </a:r>
                <a:r>
                  <a:rPr lang="en-US" dirty="0" err="1" smtClean="0"/>
                  <a:t>dimensione</a:t>
                </a:r>
                <a:r>
                  <a:rPr lang="en-US" dirty="0" smtClean="0"/>
                  <a:t> k, la </a:t>
                </a:r>
                <a:r>
                  <a:rPr lang="en-US" dirty="0" err="1" smtClean="0"/>
                  <a:t>possiamo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risolvere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trasformandola</a:t>
                </a:r>
                <a:r>
                  <a:rPr lang="en-US" dirty="0" smtClean="0"/>
                  <a:t> in </a:t>
                </a:r>
                <a:r>
                  <a:rPr lang="en-US" dirty="0" err="1" smtClean="0"/>
                  <a:t>un’istanza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dimensione</a:t>
                </a:r>
                <a:endParaRPr lang="en-US" dirty="0" smtClean="0"/>
              </a:p>
              <a:p>
                <a:r>
                  <a:rPr lang="en-US" dirty="0"/>
                  <a:t>n</a:t>
                </a:r>
                <a:r>
                  <a:rPr lang="en-US" dirty="0" smtClean="0"/>
                  <a:t>on </a:t>
                </a:r>
                <a:r>
                  <a:rPr lang="en-US" dirty="0" err="1" smtClean="0"/>
                  <a:t>superiore</a:t>
                </a:r>
                <a:r>
                  <a:rPr lang="en-US" dirty="0" smtClean="0"/>
                  <a:t> a p(k) di R2, con p </a:t>
                </a:r>
                <a:r>
                  <a:rPr lang="en-US" dirty="0" err="1" smtClean="0"/>
                  <a:t>funzione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polinomiale</a:t>
                </a:r>
                <a:r>
                  <a:rPr lang="en-US" dirty="0" smtClean="0"/>
                  <a:t> (ad </a:t>
                </a:r>
                <a:r>
                  <a:rPr lang="en-US" dirty="0" err="1" smtClean="0"/>
                  <a:t>esempio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 smtClean="0"/>
                  <a:t>)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Se R1 </a:t>
                </a:r>
                <a:r>
                  <a:rPr lang="en-US" dirty="0" err="1" smtClean="0"/>
                  <a:t>trasformabile</a:t>
                </a:r>
                <a:r>
                  <a:rPr lang="en-US" dirty="0" smtClean="0"/>
                  <a:t> in tempo </a:t>
                </a:r>
                <a:r>
                  <a:rPr lang="en-US" dirty="0" err="1" smtClean="0"/>
                  <a:t>polinomiale</a:t>
                </a:r>
                <a:r>
                  <a:rPr lang="en-US" dirty="0" smtClean="0"/>
                  <a:t> in R2 e R2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it-IT" dirty="0" smtClean="0"/>
                  <a:t>allora anche R1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it-IT" dirty="0" smtClean="0"/>
              </a:p>
              <a:p>
                <a:endParaRPr lang="en-US" dirty="0"/>
              </a:p>
              <a:p>
                <a:r>
                  <a:rPr lang="en-US" dirty="0" smtClean="0"/>
                  <a:t>Se R2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dirty="0" smtClean="0"/>
                  <a:t>ogni istanza di dimensione h di R2 è risolvibile con q(h) operazioni dove q è un polinomio.</a:t>
                </a:r>
              </a:p>
              <a:p>
                <a:endParaRPr lang="en-US" dirty="0"/>
              </a:p>
              <a:p>
                <a:r>
                  <a:rPr lang="en-US" dirty="0" err="1" smtClean="0"/>
                  <a:t>Ogni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istanza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dimensione</a:t>
                </a:r>
                <a:r>
                  <a:rPr lang="en-US" dirty="0" smtClean="0"/>
                  <a:t> k di R1 è </a:t>
                </a:r>
                <a:r>
                  <a:rPr lang="en-US" dirty="0" err="1" smtClean="0"/>
                  <a:t>trasformabile</a:t>
                </a:r>
                <a:r>
                  <a:rPr lang="en-US" dirty="0" smtClean="0"/>
                  <a:t> in </a:t>
                </a:r>
                <a:r>
                  <a:rPr lang="en-US" dirty="0" err="1" smtClean="0"/>
                  <a:t>un’istanza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dimensione</a:t>
                </a:r>
                <a:r>
                  <a:rPr lang="en-US" dirty="0" smtClean="0"/>
                  <a:t> al </a:t>
                </a:r>
                <a:r>
                  <a:rPr lang="en-US" dirty="0" err="1" smtClean="0"/>
                  <a:t>massimo</a:t>
                </a:r>
                <a:r>
                  <a:rPr lang="en-US" dirty="0" smtClean="0"/>
                  <a:t> h=p(k) di R2.</a:t>
                </a:r>
              </a:p>
              <a:p>
                <a:endParaRPr lang="en-US" dirty="0"/>
              </a:p>
              <a:p>
                <a:r>
                  <a:rPr lang="en-US" dirty="0" err="1" smtClean="0"/>
                  <a:t>Quindi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ogni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istanza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dimensione</a:t>
                </a:r>
                <a:r>
                  <a:rPr lang="en-US" dirty="0" smtClean="0"/>
                  <a:t> k di R1 è </a:t>
                </a:r>
                <a:r>
                  <a:rPr lang="en-US" dirty="0" err="1" smtClean="0"/>
                  <a:t>risolvibile</a:t>
                </a:r>
                <a:r>
                  <a:rPr lang="en-US" dirty="0" smtClean="0"/>
                  <a:t> con un </a:t>
                </a:r>
                <a:r>
                  <a:rPr lang="en-US" dirty="0" err="1" smtClean="0"/>
                  <a:t>numero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operazioni</a:t>
                </a:r>
                <a:r>
                  <a:rPr lang="en-US" dirty="0" smtClean="0"/>
                  <a:t> al </a:t>
                </a:r>
                <a:r>
                  <a:rPr lang="en-US" dirty="0" err="1" smtClean="0"/>
                  <a:t>massimo</a:t>
                </a:r>
                <a:endParaRPr lang="en-US" dirty="0" smtClean="0"/>
              </a:p>
              <a:p>
                <a:r>
                  <a:rPr lang="en-US" dirty="0" err="1"/>
                  <a:t>p</a:t>
                </a:r>
                <a:r>
                  <a:rPr lang="en-US" dirty="0" err="1" smtClean="0"/>
                  <a:t>ari</a:t>
                </a:r>
                <a:r>
                  <a:rPr lang="en-US" dirty="0" smtClean="0"/>
                  <a:t> a q(p(k)), </a:t>
                </a:r>
                <a:r>
                  <a:rPr lang="en-US" dirty="0" err="1" smtClean="0"/>
                  <a:t>che</a:t>
                </a:r>
                <a:r>
                  <a:rPr lang="en-US" dirty="0" smtClean="0"/>
                  <a:t> è un </a:t>
                </a:r>
                <a:r>
                  <a:rPr lang="en-US" dirty="0" err="1" smtClean="0"/>
                  <a:t>polinomio</a:t>
                </a:r>
                <a:r>
                  <a:rPr lang="en-US" dirty="0" smtClean="0"/>
                  <a:t> in </a:t>
                </a:r>
                <a:r>
                  <a:rPr lang="en-US" dirty="0" err="1" smtClean="0"/>
                  <a:t>quanto</a:t>
                </a:r>
                <a:r>
                  <a:rPr lang="en-US" dirty="0" smtClean="0"/>
                  <a:t> la </a:t>
                </a:r>
                <a:r>
                  <a:rPr lang="en-US" dirty="0" err="1" smtClean="0"/>
                  <a:t>composizione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polinomi</a:t>
                </a:r>
                <a:r>
                  <a:rPr lang="en-US" dirty="0" smtClean="0"/>
                  <a:t> è un </a:t>
                </a:r>
                <a:r>
                  <a:rPr lang="en-US" dirty="0" err="1" smtClean="0"/>
                  <a:t>polinomio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Ad </a:t>
                </a:r>
                <a:r>
                  <a:rPr lang="en-US" dirty="0" err="1" smtClean="0"/>
                  <a:t>esempio</a:t>
                </a:r>
                <a:r>
                  <a:rPr lang="en-US" dirty="0" smtClean="0"/>
                  <a:t>, se p(k)=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t-IT" dirty="0" smtClean="0"/>
                  <a:t>, allora q(p(k))=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36" y="1080655"/>
                <a:ext cx="9860263" cy="4708981"/>
              </a:xfrm>
              <a:prstGeom prst="rect">
                <a:avLst/>
              </a:prstGeom>
              <a:blipFill>
                <a:blip r:embed="rId2"/>
                <a:stretch>
                  <a:fillRect l="-989" t="-1035" b="-10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43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637308" y="1200727"/>
            <a:ext cx="2724727" cy="406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Ovale 2"/>
          <p:cNvSpPr/>
          <p:nvPr/>
        </p:nvSpPr>
        <p:spPr>
          <a:xfrm>
            <a:off x="6248399" y="1200727"/>
            <a:ext cx="2724727" cy="406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/>
          <p:cNvSpPr/>
          <p:nvPr/>
        </p:nvSpPr>
        <p:spPr>
          <a:xfrm>
            <a:off x="6853380" y="2364508"/>
            <a:ext cx="1514764" cy="20966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4202545" y="3084945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oppure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9848114" y="2632562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?</a:t>
            </a:r>
            <a:endParaRPr lang="it-IT" sz="7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1530565" y="2946445"/>
                <a:ext cx="8191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565" y="2946445"/>
                <a:ext cx="819199" cy="276999"/>
              </a:xfrm>
              <a:prstGeom prst="rect">
                <a:avLst/>
              </a:prstGeom>
              <a:blipFill>
                <a:blip r:embed="rId2"/>
                <a:stretch>
                  <a:fillRect l="-5970" r="-7463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7510157" y="3315777"/>
                <a:ext cx="201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157" y="3315777"/>
                <a:ext cx="201209" cy="276999"/>
              </a:xfrm>
              <a:prstGeom prst="rect">
                <a:avLst/>
              </a:prstGeom>
              <a:blipFill>
                <a:blip r:embed="rId3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8603601" y="1403971"/>
                <a:ext cx="369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601" y="1403971"/>
                <a:ext cx="369525" cy="276999"/>
              </a:xfrm>
              <a:prstGeom prst="rect">
                <a:avLst/>
              </a:prstGeom>
              <a:blipFill>
                <a:blip r:embed="rId4"/>
                <a:stretch>
                  <a:fillRect l="-14754" r="-14754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6993139" y="1847454"/>
                <a:ext cx="1555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𝑐𝑜𝑚𝑝𝑙𝑒𝑡𝑖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39" y="1847454"/>
                <a:ext cx="1555041" cy="276999"/>
              </a:xfrm>
              <a:prstGeom prst="rect">
                <a:avLst/>
              </a:prstGeom>
              <a:blipFill>
                <a:blip r:embed="rId5"/>
                <a:stretch>
                  <a:fillRect l="-3137" t="-2222" r="-4706" b="-3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/>
          <p:cNvSpPr txBox="1"/>
          <p:nvPr/>
        </p:nvSpPr>
        <p:spPr>
          <a:xfrm>
            <a:off x="6706664" y="6096045"/>
            <a:ext cx="166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Il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verosimile</a:t>
            </a:r>
            <a:endParaRPr lang="it-IT" dirty="0"/>
          </a:p>
        </p:txBody>
      </p:sp>
      <p:sp>
        <p:nvSpPr>
          <p:cNvPr id="12" name="Freccia a destra 11"/>
          <p:cNvSpPr/>
          <p:nvPr/>
        </p:nvSpPr>
        <p:spPr>
          <a:xfrm rot="16200000">
            <a:off x="7347563" y="5525664"/>
            <a:ext cx="52639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6604000" y="1680970"/>
            <a:ext cx="2068945" cy="6004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664</Words>
  <Application>Microsoft Office PowerPoint</Application>
  <PresentationFormat>Widescreen</PresentationFormat>
  <Paragraphs>248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LOCATELLI</dc:creator>
  <cp:lastModifiedBy>Marco LOCATELLI</cp:lastModifiedBy>
  <cp:revision>39</cp:revision>
  <dcterms:created xsi:type="dcterms:W3CDTF">2020-04-28T08:52:46Z</dcterms:created>
  <dcterms:modified xsi:type="dcterms:W3CDTF">2020-05-11T09:07:58Z</dcterms:modified>
</cp:coreProperties>
</file>