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4E8D-DFEC-4859-A566-0B2CAF7D7CAD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F680-3568-464F-ACF4-3B454E7A55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647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4E8D-DFEC-4859-A566-0B2CAF7D7CAD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F680-3568-464F-ACF4-3B454E7A55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930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4E8D-DFEC-4859-A566-0B2CAF7D7CAD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F680-3568-464F-ACF4-3B454E7A55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847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4E8D-DFEC-4859-A566-0B2CAF7D7CAD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F680-3568-464F-ACF4-3B454E7A55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554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4E8D-DFEC-4859-A566-0B2CAF7D7CAD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F680-3568-464F-ACF4-3B454E7A55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678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4E8D-DFEC-4859-A566-0B2CAF7D7CAD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F680-3568-464F-ACF4-3B454E7A55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02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4E8D-DFEC-4859-A566-0B2CAF7D7CAD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F680-3568-464F-ACF4-3B454E7A55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62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4E8D-DFEC-4859-A566-0B2CAF7D7CAD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F680-3568-464F-ACF4-3B454E7A55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223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4E8D-DFEC-4859-A566-0B2CAF7D7CAD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F680-3568-464F-ACF4-3B454E7A55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54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4E8D-DFEC-4859-A566-0B2CAF7D7CAD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F680-3568-464F-ACF4-3B454E7A55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11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4E8D-DFEC-4859-A566-0B2CAF7D7CAD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F680-3568-464F-ACF4-3B454E7A55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786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74E8D-DFEC-4859-A566-0B2CAF7D7CAD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7F680-3568-464F-ACF4-3B454E7A55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806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845127" y="914400"/>
                <a:ext cx="7743530" cy="47389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𝑅𝑖𝑐𝑎𝑣𝑜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𝐺𝑢𝑎𝑑𝑎𝑔𝑛𝑜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it-IT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𝑀𝑎𝑠𝑠𝑖𝑚𝑖𝑧𝑧𝑎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𝐺𝑢𝑎𝑑𝑎𝑔𝑛𝑜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𝑣𝑎𝑟𝑖𝑎𝑟𝑒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err="1" smtClean="0"/>
                  <a:t>Trovo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minimo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Guadagno</a:t>
                </a:r>
                <a:r>
                  <a:rPr lang="en-US" dirty="0" smtClean="0"/>
                  <a:t>(x) </a:t>
                </a:r>
                <a:r>
                  <a:rPr lang="en-US" dirty="0" err="1" smtClean="0"/>
                  <a:t>individuando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punto</a:t>
                </a:r>
                <a:r>
                  <a:rPr lang="en-US" dirty="0" smtClean="0"/>
                  <a:t> dove la </a:t>
                </a:r>
                <a:r>
                  <a:rPr lang="en-US" dirty="0" err="1" smtClean="0"/>
                  <a:t>sua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derivata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azzera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−0.5=0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r>
                  <a:rPr lang="en-US" dirty="0"/>
                  <a:t>d</a:t>
                </a:r>
                <a:r>
                  <a:rPr lang="en-US" dirty="0" smtClean="0"/>
                  <a:t>a cui </a:t>
                </a:r>
                <a:r>
                  <a:rPr lang="en-US" dirty="0" err="1" smtClean="0"/>
                  <a:t>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ricava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914400"/>
                <a:ext cx="7743530" cy="4738990"/>
              </a:xfrm>
              <a:prstGeom prst="rect">
                <a:avLst/>
              </a:prstGeom>
              <a:blipFill>
                <a:blip r:embed="rId2"/>
                <a:stretch>
                  <a:fillRect l="-1890" r="-866" b="-20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40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2493819" y="19396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Ovale 2"/>
          <p:cNvSpPr/>
          <p:nvPr/>
        </p:nvSpPr>
        <p:spPr>
          <a:xfrm>
            <a:off x="1743364" y="321656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/>
          <p:cNvSpPr/>
          <p:nvPr/>
        </p:nvSpPr>
        <p:spPr>
          <a:xfrm>
            <a:off x="1893454" y="66270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828964" y="226290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711200" y="8312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/>
          <p:cNvCxnSpPr>
            <a:endCxn id="5" idx="0"/>
          </p:cNvCxnSpPr>
          <p:nvPr/>
        </p:nvCxnSpPr>
        <p:spPr>
          <a:xfrm>
            <a:off x="1286164" y="1745673"/>
            <a:ext cx="0" cy="51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/>
          <p:cNvCxnSpPr>
            <a:stCxn id="6" idx="6"/>
            <a:endCxn id="4" idx="2"/>
          </p:cNvCxnSpPr>
          <p:nvPr/>
        </p:nvCxnSpPr>
        <p:spPr>
          <a:xfrm flipV="1">
            <a:off x="1625600" y="1119909"/>
            <a:ext cx="267854" cy="1685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nettore diritto 11"/>
          <p:cNvCxnSpPr>
            <a:endCxn id="2" idx="1"/>
          </p:cNvCxnSpPr>
          <p:nvPr/>
        </p:nvCxnSpPr>
        <p:spPr>
          <a:xfrm>
            <a:off x="2493819" y="1616363"/>
            <a:ext cx="133911" cy="457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/>
          <p:cNvCxnSpPr/>
          <p:nvPr/>
        </p:nvCxnSpPr>
        <p:spPr>
          <a:xfrm>
            <a:off x="2200564" y="1616363"/>
            <a:ext cx="0" cy="15609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>
          <a:xfrm>
            <a:off x="1625600" y="1577109"/>
            <a:ext cx="461818" cy="1600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6294583" y="2108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/>
          <p:cNvSpPr/>
          <p:nvPr/>
        </p:nvSpPr>
        <p:spPr>
          <a:xfrm>
            <a:off x="5544128" y="33851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5694218" y="8312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/>
          <p:cNvSpPr/>
          <p:nvPr/>
        </p:nvSpPr>
        <p:spPr>
          <a:xfrm>
            <a:off x="4629728" y="24314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/>
          <p:cNvSpPr/>
          <p:nvPr/>
        </p:nvSpPr>
        <p:spPr>
          <a:xfrm>
            <a:off x="4511964" y="99983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diritto 21"/>
          <p:cNvCxnSpPr>
            <a:endCxn id="20" idx="0"/>
          </p:cNvCxnSpPr>
          <p:nvPr/>
        </p:nvCxnSpPr>
        <p:spPr>
          <a:xfrm>
            <a:off x="5086928" y="1914237"/>
            <a:ext cx="0" cy="51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/>
          <p:cNvCxnSpPr>
            <a:stCxn id="21" idx="6"/>
            <a:endCxn id="19" idx="2"/>
          </p:cNvCxnSpPr>
          <p:nvPr/>
        </p:nvCxnSpPr>
        <p:spPr>
          <a:xfrm flipV="1">
            <a:off x="5426364" y="1288473"/>
            <a:ext cx="267854" cy="168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/>
          <p:cNvCxnSpPr>
            <a:endCxn id="17" idx="1"/>
          </p:cNvCxnSpPr>
          <p:nvPr/>
        </p:nvCxnSpPr>
        <p:spPr>
          <a:xfrm>
            <a:off x="6294583" y="1784927"/>
            <a:ext cx="133911" cy="457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/>
          <p:cNvSpPr/>
          <p:nvPr/>
        </p:nvSpPr>
        <p:spPr>
          <a:xfrm>
            <a:off x="10478656" y="214745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/>
          <p:cNvSpPr/>
          <p:nvPr/>
        </p:nvSpPr>
        <p:spPr>
          <a:xfrm>
            <a:off x="9728201" y="342438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/>
          <p:cNvSpPr/>
          <p:nvPr/>
        </p:nvSpPr>
        <p:spPr>
          <a:xfrm>
            <a:off x="9878291" y="8705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/>
          <p:cNvSpPr/>
          <p:nvPr/>
        </p:nvSpPr>
        <p:spPr>
          <a:xfrm>
            <a:off x="8813801" y="24707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/>
          <p:cNvSpPr/>
          <p:nvPr/>
        </p:nvSpPr>
        <p:spPr>
          <a:xfrm>
            <a:off x="8696037" y="10390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" name="Connettore diritto 31"/>
          <p:cNvCxnSpPr>
            <a:endCxn id="30" idx="0"/>
          </p:cNvCxnSpPr>
          <p:nvPr/>
        </p:nvCxnSpPr>
        <p:spPr>
          <a:xfrm>
            <a:off x="9271001" y="1953491"/>
            <a:ext cx="0" cy="51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/>
          <p:cNvCxnSpPr>
            <a:stCxn id="31" idx="6"/>
            <a:endCxn id="29" idx="2"/>
          </p:cNvCxnSpPr>
          <p:nvPr/>
        </p:nvCxnSpPr>
        <p:spPr>
          <a:xfrm flipV="1">
            <a:off x="9610437" y="1327727"/>
            <a:ext cx="267854" cy="168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/>
          <p:cNvCxnSpPr>
            <a:endCxn id="27" idx="1"/>
          </p:cNvCxnSpPr>
          <p:nvPr/>
        </p:nvCxnSpPr>
        <p:spPr>
          <a:xfrm>
            <a:off x="10478656" y="1824181"/>
            <a:ext cx="133911" cy="457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/>
          <p:cNvCxnSpPr/>
          <p:nvPr/>
        </p:nvCxnSpPr>
        <p:spPr>
          <a:xfrm>
            <a:off x="10185401" y="1824181"/>
            <a:ext cx="0" cy="156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1089891" y="5301673"/>
            <a:ext cx="249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ALBERO? No, </a:t>
            </a:r>
            <a:r>
              <a:rPr lang="en-US" dirty="0" err="1" smtClean="0"/>
              <a:t>c’è</a:t>
            </a:r>
            <a:r>
              <a:rPr lang="en-US" dirty="0" smtClean="0"/>
              <a:t> un </a:t>
            </a:r>
            <a:r>
              <a:rPr lang="en-US" dirty="0" err="1" smtClean="0"/>
              <a:t>ciclo</a:t>
            </a:r>
            <a:endParaRPr lang="it-IT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4978400" y="5551055"/>
            <a:ext cx="293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ALBERO? No, non è </a:t>
            </a:r>
            <a:r>
              <a:rPr lang="en-US" dirty="0" err="1" smtClean="0"/>
              <a:t>connesso</a:t>
            </a:r>
            <a:endParaRPr lang="it-IT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9271001" y="5006109"/>
            <a:ext cx="25531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ALBERO? </a:t>
            </a:r>
            <a:r>
              <a:rPr lang="en-US" dirty="0" err="1" smtClean="0"/>
              <a:t>Sì</a:t>
            </a:r>
            <a:r>
              <a:rPr lang="en-US" dirty="0" smtClean="0"/>
              <a:t>, non ha </a:t>
            </a:r>
            <a:r>
              <a:rPr lang="en-US" dirty="0" err="1" smtClean="0"/>
              <a:t>cicli</a:t>
            </a:r>
            <a:r>
              <a:rPr lang="en-US" dirty="0" smtClean="0"/>
              <a:t>, </a:t>
            </a:r>
          </a:p>
          <a:p>
            <a:r>
              <a:rPr lang="en-US" dirty="0" smtClean="0"/>
              <a:t>è </a:t>
            </a:r>
            <a:r>
              <a:rPr lang="en-US" dirty="0" err="1" smtClean="0"/>
              <a:t>connesso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di 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rchi</a:t>
            </a:r>
            <a:r>
              <a:rPr lang="en-US" dirty="0" smtClean="0"/>
              <a:t> (4) è </a:t>
            </a:r>
            <a:r>
              <a:rPr lang="en-US" dirty="0" err="1" smtClean="0"/>
              <a:t>pari</a:t>
            </a:r>
            <a:r>
              <a:rPr lang="en-US" dirty="0" smtClean="0"/>
              <a:t> al </a:t>
            </a:r>
            <a:r>
              <a:rPr lang="en-US" dirty="0" err="1" smtClean="0"/>
              <a:t>numero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i </a:t>
            </a:r>
            <a:r>
              <a:rPr lang="en-US" dirty="0" err="1" smtClean="0"/>
              <a:t>nodi</a:t>
            </a:r>
            <a:r>
              <a:rPr lang="en-US" dirty="0" smtClean="0"/>
              <a:t> (5)  </a:t>
            </a:r>
            <a:r>
              <a:rPr lang="en-US" dirty="0" err="1" smtClean="0"/>
              <a:t>meno</a:t>
            </a:r>
            <a:r>
              <a:rPr lang="en-US" dirty="0" smtClean="0"/>
              <a:t> 1, </a:t>
            </a:r>
            <a:r>
              <a:rPr lang="en-US" dirty="0" err="1" smtClean="0"/>
              <a:t>tra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gni</a:t>
            </a:r>
            <a:r>
              <a:rPr lang="en-US" dirty="0" smtClean="0"/>
              <a:t> </a:t>
            </a:r>
            <a:r>
              <a:rPr lang="en-US" dirty="0" err="1" smtClean="0"/>
              <a:t>coppia</a:t>
            </a:r>
            <a:r>
              <a:rPr lang="en-US" dirty="0" smtClean="0"/>
              <a:t> di </a:t>
            </a:r>
            <a:r>
              <a:rPr lang="en-US" dirty="0" err="1" smtClean="0"/>
              <a:t>nodi</a:t>
            </a:r>
            <a:r>
              <a:rPr lang="en-US" dirty="0" smtClean="0"/>
              <a:t> </a:t>
            </a:r>
            <a:r>
              <a:rPr lang="en-US" dirty="0" err="1" smtClean="0"/>
              <a:t>c’è</a:t>
            </a:r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n </a:t>
            </a:r>
            <a:r>
              <a:rPr lang="en-US" dirty="0" err="1" smtClean="0"/>
              <a:t>unico</a:t>
            </a:r>
            <a:r>
              <a:rPr lang="en-US" dirty="0" smtClean="0"/>
              <a:t> </a:t>
            </a:r>
            <a:r>
              <a:rPr lang="en-US" dirty="0" err="1" smtClean="0"/>
              <a:t>cammino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946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1791855" y="2540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3380509" y="10991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3749964" y="44426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5643418" y="136698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6012873" y="44426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cxnSp>
        <p:nvCxnSpPr>
          <p:cNvPr id="8" name="Connettore diritto 7"/>
          <p:cNvCxnSpPr>
            <a:stCxn id="2" idx="7"/>
            <a:endCxn id="3" idx="3"/>
          </p:cNvCxnSpPr>
          <p:nvPr/>
        </p:nvCxnSpPr>
        <p:spPr>
          <a:xfrm flipV="1">
            <a:off x="2572344" y="1879616"/>
            <a:ext cx="942076" cy="79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/>
          <p:cNvCxnSpPr>
            <a:stCxn id="3" idx="6"/>
            <a:endCxn id="5" idx="1"/>
          </p:cNvCxnSpPr>
          <p:nvPr/>
        </p:nvCxnSpPr>
        <p:spPr>
          <a:xfrm flipV="1">
            <a:off x="4294909" y="1500893"/>
            <a:ext cx="1482420" cy="55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>
          <a:xfrm>
            <a:off x="6225309" y="2316002"/>
            <a:ext cx="83127" cy="2052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/>
          <p:cNvCxnSpPr/>
          <p:nvPr/>
        </p:nvCxnSpPr>
        <p:spPr>
          <a:xfrm flipV="1">
            <a:off x="4664364" y="4812145"/>
            <a:ext cx="1436254" cy="20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>
            <a:endCxn id="6" idx="1"/>
          </p:cNvCxnSpPr>
          <p:nvPr/>
        </p:nvCxnSpPr>
        <p:spPr>
          <a:xfrm>
            <a:off x="2706255" y="3126509"/>
            <a:ext cx="3440529" cy="1450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/>
          <p:cNvCxnSpPr>
            <a:stCxn id="3" idx="5"/>
            <a:endCxn id="6" idx="1"/>
          </p:cNvCxnSpPr>
          <p:nvPr/>
        </p:nvCxnSpPr>
        <p:spPr>
          <a:xfrm>
            <a:off x="4160998" y="1879616"/>
            <a:ext cx="1985786" cy="2696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/>
          <p:cNvCxnSpPr>
            <a:endCxn id="5" idx="3"/>
          </p:cNvCxnSpPr>
          <p:nvPr/>
        </p:nvCxnSpPr>
        <p:spPr>
          <a:xfrm flipV="1">
            <a:off x="2706255" y="2147471"/>
            <a:ext cx="3071074" cy="65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/>
          <p:cNvCxnSpPr/>
          <p:nvPr/>
        </p:nvCxnSpPr>
        <p:spPr>
          <a:xfrm flipH="1">
            <a:off x="4426519" y="2304457"/>
            <a:ext cx="1512463" cy="213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/>
          <p:cNvCxnSpPr>
            <a:endCxn id="4" idx="0"/>
          </p:cNvCxnSpPr>
          <p:nvPr/>
        </p:nvCxnSpPr>
        <p:spPr>
          <a:xfrm>
            <a:off x="3947395" y="2068961"/>
            <a:ext cx="259769" cy="2373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/>
          <p:cNvCxnSpPr/>
          <p:nvPr/>
        </p:nvCxnSpPr>
        <p:spPr>
          <a:xfrm>
            <a:off x="2475346" y="3454400"/>
            <a:ext cx="1299434" cy="112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2895567" y="2078197"/>
            <a:ext cx="1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3468493" y="2466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408559" y="3322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3092473" y="41217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5094643" y="1366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4862929" y="2884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3865385" y="29730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it-IT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6114516" y="3103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it-IT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5360109" y="26831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it-IT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5224714" y="47105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686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1791855" y="2540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3380509" y="10991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3749964" y="44426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5643418" y="136698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6012873" y="44426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cxnSp>
        <p:nvCxnSpPr>
          <p:cNvPr id="7" name="Connettore diritto 6"/>
          <p:cNvCxnSpPr>
            <a:stCxn id="2" idx="7"/>
            <a:endCxn id="3" idx="3"/>
          </p:cNvCxnSpPr>
          <p:nvPr/>
        </p:nvCxnSpPr>
        <p:spPr>
          <a:xfrm flipV="1">
            <a:off x="2572344" y="1879616"/>
            <a:ext cx="942076" cy="7942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onnettore diritto 7"/>
          <p:cNvCxnSpPr>
            <a:stCxn id="3" idx="6"/>
            <a:endCxn id="5" idx="1"/>
          </p:cNvCxnSpPr>
          <p:nvPr/>
        </p:nvCxnSpPr>
        <p:spPr>
          <a:xfrm flipV="1">
            <a:off x="4294909" y="1500893"/>
            <a:ext cx="1482420" cy="55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nettore diritto 8"/>
          <p:cNvCxnSpPr/>
          <p:nvPr/>
        </p:nvCxnSpPr>
        <p:spPr>
          <a:xfrm>
            <a:off x="6225309" y="2316002"/>
            <a:ext cx="83127" cy="20527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ttore diritto 10"/>
          <p:cNvCxnSpPr>
            <a:endCxn id="6" idx="1"/>
          </p:cNvCxnSpPr>
          <p:nvPr/>
        </p:nvCxnSpPr>
        <p:spPr>
          <a:xfrm>
            <a:off x="2706255" y="3126509"/>
            <a:ext cx="3440529" cy="14500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/>
          <p:cNvCxnSpPr>
            <a:stCxn id="3" idx="5"/>
            <a:endCxn id="6" idx="1"/>
          </p:cNvCxnSpPr>
          <p:nvPr/>
        </p:nvCxnSpPr>
        <p:spPr>
          <a:xfrm>
            <a:off x="4160998" y="1879616"/>
            <a:ext cx="1985786" cy="26969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/>
          <p:cNvCxnSpPr>
            <a:endCxn id="5" idx="3"/>
          </p:cNvCxnSpPr>
          <p:nvPr/>
        </p:nvCxnSpPr>
        <p:spPr>
          <a:xfrm flipV="1">
            <a:off x="2706255" y="2147471"/>
            <a:ext cx="3071074" cy="658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ttore diritto 14"/>
          <p:cNvCxnSpPr>
            <a:endCxn id="4" idx="0"/>
          </p:cNvCxnSpPr>
          <p:nvPr/>
        </p:nvCxnSpPr>
        <p:spPr>
          <a:xfrm>
            <a:off x="3947395" y="2068961"/>
            <a:ext cx="259769" cy="23737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2895567" y="2078197"/>
            <a:ext cx="1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468493" y="2466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3408559" y="3322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5094643" y="1366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it-IT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4862929" y="2884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3865385" y="29730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6114516" y="3103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8569842" y="1736314"/>
            <a:ext cx="26157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rosso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archi</a:t>
            </a:r>
            <a:r>
              <a:rPr lang="en-US" dirty="0" smtClean="0"/>
              <a:t> </a:t>
            </a:r>
            <a:r>
              <a:rPr lang="en-US" dirty="0" err="1" smtClean="0"/>
              <a:t>aggiunti</a:t>
            </a:r>
            <a:r>
              <a:rPr lang="en-US" dirty="0" smtClean="0"/>
              <a:t>, 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nero</a:t>
            </a:r>
            <a:r>
              <a:rPr lang="en-US" dirty="0" smtClean="0"/>
              <a:t> </a:t>
            </a:r>
            <a:r>
              <a:rPr lang="en-US" dirty="0" err="1" smtClean="0"/>
              <a:t>quelli</a:t>
            </a:r>
            <a:r>
              <a:rPr lang="en-US" dirty="0" smtClean="0"/>
              <a:t> </a:t>
            </a:r>
            <a:r>
              <a:rPr lang="en-US" dirty="0" err="1" smtClean="0"/>
              <a:t>scartati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Albero</a:t>
            </a:r>
            <a:r>
              <a:rPr lang="en-US" dirty="0" smtClean="0"/>
              <a:t> </a:t>
            </a:r>
            <a:r>
              <a:rPr lang="en-US" dirty="0" err="1" smtClean="0"/>
              <a:t>ottimo</a:t>
            </a:r>
            <a:r>
              <a:rPr lang="en-US" dirty="0" smtClean="0"/>
              <a:t>:</a:t>
            </a:r>
          </a:p>
          <a:p>
            <a:r>
              <a:rPr lang="en-US" dirty="0" smtClean="0"/>
              <a:t>T=(1,2) (2,3) (3,4) (2,5)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4312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1892596" y="1474381"/>
            <a:ext cx="453656" cy="474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/>
          <p:cNvSpPr/>
          <p:nvPr/>
        </p:nvSpPr>
        <p:spPr>
          <a:xfrm>
            <a:off x="2158411" y="3012557"/>
            <a:ext cx="453656" cy="474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/>
          <p:cNvSpPr/>
          <p:nvPr/>
        </p:nvSpPr>
        <p:spPr>
          <a:xfrm>
            <a:off x="1212113" y="3012557"/>
            <a:ext cx="453656" cy="474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/>
          <p:cNvSpPr/>
          <p:nvPr/>
        </p:nvSpPr>
        <p:spPr>
          <a:xfrm>
            <a:off x="2651052" y="2239924"/>
            <a:ext cx="453656" cy="474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/>
          <p:cNvSpPr/>
          <p:nvPr/>
        </p:nvSpPr>
        <p:spPr>
          <a:xfrm>
            <a:off x="1438941" y="2101702"/>
            <a:ext cx="453656" cy="474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/>
          <p:cNvSpPr/>
          <p:nvPr/>
        </p:nvSpPr>
        <p:spPr>
          <a:xfrm>
            <a:off x="4277833" y="1573619"/>
            <a:ext cx="453656" cy="474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/>
          <p:cNvSpPr/>
          <p:nvPr/>
        </p:nvSpPr>
        <p:spPr>
          <a:xfrm>
            <a:off x="4543648" y="3111795"/>
            <a:ext cx="453656" cy="474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/>
          <p:cNvSpPr/>
          <p:nvPr/>
        </p:nvSpPr>
        <p:spPr>
          <a:xfrm>
            <a:off x="3597350" y="3111795"/>
            <a:ext cx="453656" cy="474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/>
          <p:cNvSpPr/>
          <p:nvPr/>
        </p:nvSpPr>
        <p:spPr>
          <a:xfrm>
            <a:off x="5036289" y="2339162"/>
            <a:ext cx="453656" cy="474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/>
          <p:cNvSpPr/>
          <p:nvPr/>
        </p:nvSpPr>
        <p:spPr>
          <a:xfrm>
            <a:off x="3824178" y="2200940"/>
            <a:ext cx="453656" cy="474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diritto 44"/>
          <p:cNvCxnSpPr>
            <a:stCxn id="31" idx="7"/>
            <a:endCxn id="2" idx="3"/>
          </p:cNvCxnSpPr>
          <p:nvPr/>
        </p:nvCxnSpPr>
        <p:spPr>
          <a:xfrm flipV="1">
            <a:off x="1826161" y="1879751"/>
            <a:ext cx="132871" cy="291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/>
          <p:cNvCxnSpPr>
            <a:stCxn id="2" idx="5"/>
            <a:endCxn id="30" idx="1"/>
          </p:cNvCxnSpPr>
          <p:nvPr/>
        </p:nvCxnSpPr>
        <p:spPr>
          <a:xfrm>
            <a:off x="2279816" y="1879751"/>
            <a:ext cx="437672" cy="429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/>
          <p:cNvCxnSpPr>
            <a:stCxn id="2" idx="4"/>
            <a:endCxn id="28" idx="0"/>
          </p:cNvCxnSpPr>
          <p:nvPr/>
        </p:nvCxnSpPr>
        <p:spPr>
          <a:xfrm>
            <a:off x="2119424" y="1949302"/>
            <a:ext cx="265815" cy="1063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/>
          <p:cNvCxnSpPr>
            <a:stCxn id="30" idx="3"/>
            <a:endCxn id="29" idx="7"/>
          </p:cNvCxnSpPr>
          <p:nvPr/>
        </p:nvCxnSpPr>
        <p:spPr>
          <a:xfrm flipH="1">
            <a:off x="1599333" y="2645294"/>
            <a:ext cx="1118155" cy="436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/>
          <p:cNvCxnSpPr>
            <a:stCxn id="34" idx="3"/>
            <a:endCxn id="38" idx="7"/>
          </p:cNvCxnSpPr>
          <p:nvPr/>
        </p:nvCxnSpPr>
        <p:spPr>
          <a:xfrm flipH="1">
            <a:off x="4211398" y="1978989"/>
            <a:ext cx="132871" cy="291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/>
          <p:cNvCxnSpPr>
            <a:stCxn id="38" idx="5"/>
            <a:endCxn id="35" idx="1"/>
          </p:cNvCxnSpPr>
          <p:nvPr/>
        </p:nvCxnSpPr>
        <p:spPr>
          <a:xfrm>
            <a:off x="4211398" y="2606310"/>
            <a:ext cx="398686" cy="575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/>
          <p:cNvCxnSpPr>
            <a:stCxn id="37" idx="3"/>
            <a:endCxn id="36" idx="7"/>
          </p:cNvCxnSpPr>
          <p:nvPr/>
        </p:nvCxnSpPr>
        <p:spPr>
          <a:xfrm flipH="1">
            <a:off x="3984570" y="2744532"/>
            <a:ext cx="1118155" cy="436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/>
          <p:cNvSpPr txBox="1"/>
          <p:nvPr/>
        </p:nvSpPr>
        <p:spPr>
          <a:xfrm>
            <a:off x="1892596" y="4423144"/>
            <a:ext cx="35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T’</a:t>
            </a:r>
            <a:endParaRPr lang="it-IT" dirty="0"/>
          </a:p>
        </p:txBody>
      </p:sp>
      <p:sp>
        <p:nvSpPr>
          <p:cNvPr id="61" name="CasellaDiTesto 60"/>
          <p:cNvSpPr txBox="1"/>
          <p:nvPr/>
        </p:nvSpPr>
        <p:spPr>
          <a:xfrm>
            <a:off x="4125851" y="4423880"/>
            <a:ext cx="30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it-IT" dirty="0"/>
          </a:p>
        </p:txBody>
      </p:sp>
      <p:sp>
        <p:nvSpPr>
          <p:cNvPr id="62" name="CasellaDiTesto 61"/>
          <p:cNvSpPr txBox="1"/>
          <p:nvPr/>
        </p:nvSpPr>
        <p:spPr>
          <a:xfrm>
            <a:off x="4171301" y="2594939"/>
            <a:ext cx="54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eh</a:t>
            </a:r>
            <a:endParaRPr lang="it-IT" dirty="0"/>
          </a:p>
        </p:txBody>
      </p:sp>
      <p:cxnSp>
        <p:nvCxnSpPr>
          <p:cNvPr id="64" name="Connettore 2 63"/>
          <p:cNvCxnSpPr/>
          <p:nvPr/>
        </p:nvCxnSpPr>
        <p:spPr>
          <a:xfrm>
            <a:off x="5929162" y="2606310"/>
            <a:ext cx="952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e 64"/>
          <p:cNvSpPr/>
          <p:nvPr/>
        </p:nvSpPr>
        <p:spPr>
          <a:xfrm>
            <a:off x="8070410" y="1711841"/>
            <a:ext cx="453656" cy="474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Ovale 65"/>
          <p:cNvSpPr/>
          <p:nvPr/>
        </p:nvSpPr>
        <p:spPr>
          <a:xfrm>
            <a:off x="8336225" y="3250017"/>
            <a:ext cx="453656" cy="474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/>
          <p:cNvSpPr/>
          <p:nvPr/>
        </p:nvSpPr>
        <p:spPr>
          <a:xfrm>
            <a:off x="7389927" y="3250017"/>
            <a:ext cx="453656" cy="474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/>
          <p:cNvSpPr/>
          <p:nvPr/>
        </p:nvSpPr>
        <p:spPr>
          <a:xfrm>
            <a:off x="8828866" y="2477384"/>
            <a:ext cx="453656" cy="474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/>
          <p:cNvSpPr/>
          <p:nvPr/>
        </p:nvSpPr>
        <p:spPr>
          <a:xfrm>
            <a:off x="7616755" y="2339162"/>
            <a:ext cx="453656" cy="474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diritto 69"/>
          <p:cNvCxnSpPr>
            <a:stCxn id="69" idx="7"/>
            <a:endCxn id="65" idx="3"/>
          </p:cNvCxnSpPr>
          <p:nvPr/>
        </p:nvCxnSpPr>
        <p:spPr>
          <a:xfrm flipV="1">
            <a:off x="8003975" y="2117211"/>
            <a:ext cx="132871" cy="291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diritto 70"/>
          <p:cNvCxnSpPr>
            <a:stCxn id="65" idx="5"/>
            <a:endCxn id="68" idx="1"/>
          </p:cNvCxnSpPr>
          <p:nvPr/>
        </p:nvCxnSpPr>
        <p:spPr>
          <a:xfrm>
            <a:off x="8457630" y="2117211"/>
            <a:ext cx="437672" cy="429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/>
          <p:cNvCxnSpPr>
            <a:stCxn id="65" idx="4"/>
            <a:endCxn id="66" idx="0"/>
          </p:cNvCxnSpPr>
          <p:nvPr/>
        </p:nvCxnSpPr>
        <p:spPr>
          <a:xfrm>
            <a:off x="8297238" y="2186762"/>
            <a:ext cx="265815" cy="1063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diritto 72"/>
          <p:cNvCxnSpPr>
            <a:stCxn id="68" idx="3"/>
            <a:endCxn id="67" idx="7"/>
          </p:cNvCxnSpPr>
          <p:nvPr/>
        </p:nvCxnSpPr>
        <p:spPr>
          <a:xfrm flipH="1">
            <a:off x="7777147" y="2882754"/>
            <a:ext cx="1118155" cy="436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/>
          <p:cNvCxnSpPr>
            <a:stCxn id="69" idx="5"/>
            <a:endCxn id="66" idx="1"/>
          </p:cNvCxnSpPr>
          <p:nvPr/>
        </p:nvCxnSpPr>
        <p:spPr>
          <a:xfrm>
            <a:off x="8003975" y="2744532"/>
            <a:ext cx="398686" cy="5750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CasellaDiTesto 75"/>
          <p:cNvSpPr txBox="1"/>
          <p:nvPr/>
        </p:nvSpPr>
        <p:spPr>
          <a:xfrm>
            <a:off x="7944975" y="273035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eh</a:t>
            </a:r>
            <a:endParaRPr lang="it-IT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8251530" y="233956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er</a:t>
            </a:r>
            <a:endParaRPr lang="it-IT" dirty="0"/>
          </a:p>
        </p:txBody>
      </p:sp>
      <p:cxnSp>
        <p:nvCxnSpPr>
          <p:cNvPr id="79" name="Connettore 2 78"/>
          <p:cNvCxnSpPr/>
          <p:nvPr/>
        </p:nvCxnSpPr>
        <p:spPr>
          <a:xfrm>
            <a:off x="8203318" y="3840480"/>
            <a:ext cx="0" cy="423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e 79"/>
          <p:cNvSpPr/>
          <p:nvPr/>
        </p:nvSpPr>
        <p:spPr>
          <a:xfrm>
            <a:off x="8070409" y="4421048"/>
            <a:ext cx="453656" cy="474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Ovale 80"/>
          <p:cNvSpPr/>
          <p:nvPr/>
        </p:nvSpPr>
        <p:spPr>
          <a:xfrm>
            <a:off x="8336224" y="5959224"/>
            <a:ext cx="453656" cy="474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Ovale 81"/>
          <p:cNvSpPr/>
          <p:nvPr/>
        </p:nvSpPr>
        <p:spPr>
          <a:xfrm>
            <a:off x="7389926" y="5959224"/>
            <a:ext cx="453656" cy="474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Ovale 82"/>
          <p:cNvSpPr/>
          <p:nvPr/>
        </p:nvSpPr>
        <p:spPr>
          <a:xfrm>
            <a:off x="8828865" y="5186591"/>
            <a:ext cx="453656" cy="474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83"/>
          <p:cNvSpPr/>
          <p:nvPr/>
        </p:nvSpPr>
        <p:spPr>
          <a:xfrm>
            <a:off x="7616754" y="5048369"/>
            <a:ext cx="453656" cy="474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5" name="Connettore diritto 84"/>
          <p:cNvCxnSpPr>
            <a:stCxn id="84" idx="7"/>
            <a:endCxn id="80" idx="3"/>
          </p:cNvCxnSpPr>
          <p:nvPr/>
        </p:nvCxnSpPr>
        <p:spPr>
          <a:xfrm flipV="1">
            <a:off x="8003974" y="4826418"/>
            <a:ext cx="132871" cy="291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diritto 85"/>
          <p:cNvCxnSpPr>
            <a:stCxn id="80" idx="5"/>
            <a:endCxn id="83" idx="1"/>
          </p:cNvCxnSpPr>
          <p:nvPr/>
        </p:nvCxnSpPr>
        <p:spPr>
          <a:xfrm>
            <a:off x="8457629" y="4826418"/>
            <a:ext cx="437672" cy="429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diritto 87"/>
          <p:cNvCxnSpPr>
            <a:stCxn id="83" idx="3"/>
            <a:endCxn id="82" idx="7"/>
          </p:cNvCxnSpPr>
          <p:nvPr/>
        </p:nvCxnSpPr>
        <p:spPr>
          <a:xfrm flipH="1">
            <a:off x="7777146" y="5591961"/>
            <a:ext cx="1118155" cy="436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diritto 88"/>
          <p:cNvCxnSpPr>
            <a:stCxn id="84" idx="5"/>
            <a:endCxn id="81" idx="1"/>
          </p:cNvCxnSpPr>
          <p:nvPr/>
        </p:nvCxnSpPr>
        <p:spPr>
          <a:xfrm>
            <a:off x="8003974" y="5453739"/>
            <a:ext cx="398686" cy="5750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0" name="CasellaDiTesto 89"/>
          <p:cNvSpPr txBox="1"/>
          <p:nvPr/>
        </p:nvSpPr>
        <p:spPr>
          <a:xfrm>
            <a:off x="7944974" y="543956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eh</a:t>
            </a:r>
            <a:endParaRPr lang="it-IT" dirty="0"/>
          </a:p>
        </p:txBody>
      </p:sp>
      <p:sp>
        <p:nvSpPr>
          <p:cNvPr id="92" name="CasellaDiTesto 91"/>
          <p:cNvSpPr txBox="1"/>
          <p:nvPr/>
        </p:nvSpPr>
        <p:spPr>
          <a:xfrm>
            <a:off x="9163251" y="1711841"/>
            <a:ext cx="17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Aggiungo</a:t>
            </a:r>
            <a:r>
              <a:rPr lang="en-US" dirty="0" smtClean="0"/>
              <a:t> eh a T’</a:t>
            </a:r>
            <a:endParaRPr lang="it-IT" dirty="0"/>
          </a:p>
        </p:txBody>
      </p:sp>
      <p:sp>
        <p:nvSpPr>
          <p:cNvPr id="93" name="CasellaDiTesto 92"/>
          <p:cNvSpPr txBox="1"/>
          <p:nvPr/>
        </p:nvSpPr>
        <p:spPr>
          <a:xfrm>
            <a:off x="9744502" y="4826418"/>
            <a:ext cx="2447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Tolgo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dal </a:t>
            </a:r>
            <a:r>
              <a:rPr lang="en-US" dirty="0" err="1" smtClean="0"/>
              <a:t>risultato</a:t>
            </a: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ottengo</a:t>
            </a:r>
            <a:r>
              <a:rPr lang="en-US" dirty="0" smtClean="0"/>
              <a:t> un </a:t>
            </a:r>
            <a:r>
              <a:rPr lang="en-US" dirty="0" err="1" smtClean="0"/>
              <a:t>albero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i peso non </a:t>
            </a:r>
            <a:r>
              <a:rPr lang="en-US" dirty="0" err="1" smtClean="0"/>
              <a:t>maggiore</a:t>
            </a:r>
            <a:endParaRPr lang="it-IT" dirty="0"/>
          </a:p>
        </p:txBody>
      </p:sp>
      <p:cxnSp>
        <p:nvCxnSpPr>
          <p:cNvPr id="4" name="Connettore diritto 3"/>
          <p:cNvCxnSpPr>
            <a:stCxn id="37" idx="4"/>
            <a:endCxn id="35" idx="7"/>
          </p:cNvCxnSpPr>
          <p:nvPr/>
        </p:nvCxnSpPr>
        <p:spPr>
          <a:xfrm flipH="1">
            <a:off x="4930868" y="2814083"/>
            <a:ext cx="332249" cy="367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486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731520" y="1020278"/>
            <a:ext cx="664143" cy="66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/>
          <p:cNvSpPr/>
          <p:nvPr/>
        </p:nvSpPr>
        <p:spPr>
          <a:xfrm>
            <a:off x="2758440" y="3153876"/>
            <a:ext cx="664143" cy="66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2930893" y="1172678"/>
            <a:ext cx="664143" cy="66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2197769" y="688206"/>
            <a:ext cx="664143" cy="66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1063591" y="2821805"/>
            <a:ext cx="664143" cy="66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268706" y="2157662"/>
            <a:ext cx="664143" cy="66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diritto 9"/>
          <p:cNvCxnSpPr/>
          <p:nvPr/>
        </p:nvCxnSpPr>
        <p:spPr>
          <a:xfrm flipV="1">
            <a:off x="731520" y="1684421"/>
            <a:ext cx="201329" cy="473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>
            <a:stCxn id="8" idx="5"/>
            <a:endCxn id="7" idx="1"/>
          </p:cNvCxnSpPr>
          <p:nvPr/>
        </p:nvCxnSpPr>
        <p:spPr>
          <a:xfrm>
            <a:off x="835588" y="2724544"/>
            <a:ext cx="325264" cy="194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/>
          <p:cNvCxnSpPr>
            <a:endCxn id="5" idx="1"/>
          </p:cNvCxnSpPr>
          <p:nvPr/>
        </p:nvCxnSpPr>
        <p:spPr>
          <a:xfrm>
            <a:off x="2861912" y="1172678"/>
            <a:ext cx="166242" cy="9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348522" y="329504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3090511" y="72473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2811588" y="397523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it-IT" dirty="0"/>
          </a:p>
        </p:txBody>
      </p:sp>
      <p:cxnSp>
        <p:nvCxnSpPr>
          <p:cNvPr id="19" name="Connettore diritto 18"/>
          <p:cNvCxnSpPr>
            <a:endCxn id="6" idx="2"/>
          </p:cNvCxnSpPr>
          <p:nvPr/>
        </p:nvCxnSpPr>
        <p:spPr>
          <a:xfrm flipV="1">
            <a:off x="1395662" y="1020278"/>
            <a:ext cx="802107" cy="2010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1467187" y="91421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  <a:endParaRPr lang="it-IT" dirty="0"/>
          </a:p>
        </p:txBody>
      </p:sp>
      <p:sp>
        <p:nvSpPr>
          <p:cNvPr id="21" name="Ovale 20"/>
          <p:cNvSpPr/>
          <p:nvPr/>
        </p:nvSpPr>
        <p:spPr>
          <a:xfrm>
            <a:off x="4756484" y="1055207"/>
            <a:ext cx="664143" cy="66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/>
          <p:cNvSpPr/>
          <p:nvPr/>
        </p:nvSpPr>
        <p:spPr>
          <a:xfrm>
            <a:off x="6783404" y="3188805"/>
            <a:ext cx="664143" cy="66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/>
          <p:cNvSpPr/>
          <p:nvPr/>
        </p:nvSpPr>
        <p:spPr>
          <a:xfrm>
            <a:off x="6955857" y="1207607"/>
            <a:ext cx="664143" cy="66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/>
          <p:cNvSpPr/>
          <p:nvPr/>
        </p:nvSpPr>
        <p:spPr>
          <a:xfrm>
            <a:off x="6222733" y="723135"/>
            <a:ext cx="664143" cy="66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/>
          <p:cNvSpPr/>
          <p:nvPr/>
        </p:nvSpPr>
        <p:spPr>
          <a:xfrm>
            <a:off x="5088555" y="2856734"/>
            <a:ext cx="664143" cy="66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/>
          <p:cNvSpPr/>
          <p:nvPr/>
        </p:nvSpPr>
        <p:spPr>
          <a:xfrm>
            <a:off x="4293670" y="2192591"/>
            <a:ext cx="664143" cy="66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diritto 26"/>
          <p:cNvCxnSpPr/>
          <p:nvPr/>
        </p:nvCxnSpPr>
        <p:spPr>
          <a:xfrm flipV="1">
            <a:off x="4756484" y="1719350"/>
            <a:ext cx="201329" cy="473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/>
          <p:cNvCxnSpPr>
            <a:stCxn id="26" idx="5"/>
            <a:endCxn id="25" idx="1"/>
          </p:cNvCxnSpPr>
          <p:nvPr/>
        </p:nvCxnSpPr>
        <p:spPr>
          <a:xfrm>
            <a:off x="4860552" y="2759473"/>
            <a:ext cx="325264" cy="194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/>
          <p:cNvCxnSpPr>
            <a:endCxn id="23" idx="1"/>
          </p:cNvCxnSpPr>
          <p:nvPr/>
        </p:nvCxnSpPr>
        <p:spPr>
          <a:xfrm>
            <a:off x="6886876" y="1207607"/>
            <a:ext cx="166242" cy="9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4373486" y="332997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7115475" y="75966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6836552" y="401016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it-IT" dirty="0"/>
          </a:p>
        </p:txBody>
      </p:sp>
      <p:cxnSp>
        <p:nvCxnSpPr>
          <p:cNvPr id="33" name="Connettore diritto 32"/>
          <p:cNvCxnSpPr>
            <a:endCxn id="24" idx="2"/>
          </p:cNvCxnSpPr>
          <p:nvPr/>
        </p:nvCxnSpPr>
        <p:spPr>
          <a:xfrm flipV="1">
            <a:off x="5420626" y="1055207"/>
            <a:ext cx="802107" cy="2010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CasellaDiTesto 33"/>
          <p:cNvSpPr txBox="1"/>
          <p:nvPr/>
        </p:nvSpPr>
        <p:spPr>
          <a:xfrm>
            <a:off x="5492151" y="94914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  <a:endParaRPr lang="it-IT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2945033" y="5041943"/>
            <a:ext cx="63651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 </a:t>
            </a:r>
            <a:r>
              <a:rPr lang="en-US" dirty="0" err="1" smtClean="0"/>
              <a:t>assurdo</a:t>
            </a:r>
            <a:r>
              <a:rPr lang="en-US" dirty="0" smtClean="0"/>
              <a:t>, </a:t>
            </a:r>
            <a:r>
              <a:rPr lang="en-US" dirty="0" err="1" smtClean="0"/>
              <a:t>albero</a:t>
            </a:r>
            <a:r>
              <a:rPr lang="en-US" dirty="0" smtClean="0"/>
              <a:t> </a:t>
            </a:r>
            <a:r>
              <a:rPr lang="en-US" dirty="0" err="1" smtClean="0"/>
              <a:t>ottimo</a:t>
            </a:r>
            <a:r>
              <a:rPr lang="en-US" dirty="0" smtClean="0"/>
              <a:t> non </a:t>
            </a:r>
            <a:r>
              <a:rPr lang="en-US" dirty="0" err="1" smtClean="0"/>
              <a:t>contiene</a:t>
            </a:r>
            <a:r>
              <a:rPr lang="en-US" dirty="0" smtClean="0"/>
              <a:t> (</a:t>
            </a:r>
            <a:r>
              <a:rPr lang="en-US" dirty="0" err="1" smtClean="0"/>
              <a:t>u,v</a:t>
            </a:r>
            <a:r>
              <a:rPr lang="en-US" dirty="0" smtClean="0"/>
              <a:t>). Ma </a:t>
            </a:r>
            <a:r>
              <a:rPr lang="en-US" dirty="0" err="1" smtClean="0"/>
              <a:t>aggiungendo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 a tale </a:t>
            </a:r>
            <a:r>
              <a:rPr lang="en-US" dirty="0" err="1" smtClean="0"/>
              <a:t>albero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forma un </a:t>
            </a:r>
            <a:r>
              <a:rPr lang="en-US" dirty="0" err="1" smtClean="0"/>
              <a:t>ciclo</a:t>
            </a:r>
            <a:r>
              <a:rPr lang="en-US" dirty="0" smtClean="0"/>
              <a:t> </a:t>
            </a:r>
            <a:r>
              <a:rPr lang="en-US" dirty="0" err="1" smtClean="0"/>
              <a:t>contenente</a:t>
            </a:r>
            <a:r>
              <a:rPr lang="en-US" dirty="0" smtClean="0"/>
              <a:t> un </a:t>
            </a:r>
            <a:r>
              <a:rPr lang="en-US" dirty="0" err="1" smtClean="0"/>
              <a:t>altro</a:t>
            </a:r>
            <a:r>
              <a:rPr lang="en-US" dirty="0" smtClean="0"/>
              <a:t> </a:t>
            </a:r>
            <a:r>
              <a:rPr lang="en-US" dirty="0" err="1" smtClean="0"/>
              <a:t>arco</a:t>
            </a:r>
            <a:r>
              <a:rPr lang="en-US" dirty="0" smtClean="0"/>
              <a:t> (</a:t>
            </a:r>
            <a:r>
              <a:rPr lang="en-US" dirty="0" err="1" smtClean="0"/>
              <a:t>u’,v</a:t>
            </a:r>
            <a:r>
              <a:rPr lang="en-US" dirty="0" smtClean="0"/>
              <a:t>’)</a:t>
            </a:r>
          </a:p>
          <a:p>
            <a:r>
              <a:rPr lang="en-US" dirty="0"/>
              <a:t>c</a:t>
            </a:r>
            <a:r>
              <a:rPr lang="en-US" dirty="0" smtClean="0"/>
              <a:t>on un solo </a:t>
            </a:r>
            <a:r>
              <a:rPr lang="en-US" dirty="0" err="1" smtClean="0"/>
              <a:t>estremo</a:t>
            </a:r>
            <a:r>
              <a:rPr lang="en-US" dirty="0" smtClean="0"/>
              <a:t> in V1. Se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toglie</a:t>
            </a:r>
            <a:r>
              <a:rPr lang="en-US" dirty="0" smtClean="0"/>
              <a:t>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arco</a:t>
            </a:r>
            <a:r>
              <a:rPr lang="en-US" dirty="0" smtClean="0"/>
              <a:t> 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lascia</a:t>
            </a:r>
            <a:r>
              <a:rPr lang="en-US" dirty="0" smtClean="0"/>
              <a:t>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ottiene</a:t>
            </a:r>
            <a:r>
              <a:rPr lang="en-US" dirty="0" smtClean="0"/>
              <a:t> un </a:t>
            </a:r>
            <a:r>
              <a:rPr lang="en-US" dirty="0" err="1" smtClean="0"/>
              <a:t>albero</a:t>
            </a:r>
            <a:r>
              <a:rPr lang="en-US" dirty="0" smtClean="0"/>
              <a:t> di peso </a:t>
            </a:r>
            <a:r>
              <a:rPr lang="en-US" dirty="0" err="1" smtClean="0"/>
              <a:t>minore</a:t>
            </a:r>
            <a:r>
              <a:rPr lang="en-US" dirty="0" smtClean="0"/>
              <a:t>, </a:t>
            </a:r>
            <a:r>
              <a:rPr lang="en-US" dirty="0" err="1" smtClean="0"/>
              <a:t>contraddicendo</a:t>
            </a:r>
            <a:r>
              <a:rPr lang="en-US" dirty="0" smtClean="0"/>
              <a:t> </a:t>
            </a:r>
            <a:r>
              <a:rPr lang="en-US" dirty="0" err="1" smtClean="0"/>
              <a:t>l’ottimalità</a:t>
            </a:r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ell’albero</a:t>
            </a:r>
            <a:r>
              <a:rPr lang="en-US" dirty="0" smtClean="0"/>
              <a:t>  </a:t>
            </a:r>
            <a:endParaRPr lang="it-IT" dirty="0"/>
          </a:p>
        </p:txBody>
      </p:sp>
      <p:cxnSp>
        <p:nvCxnSpPr>
          <p:cNvPr id="37" name="Connettore diritto 36"/>
          <p:cNvCxnSpPr>
            <a:stCxn id="21" idx="5"/>
            <a:endCxn id="23" idx="2"/>
          </p:cNvCxnSpPr>
          <p:nvPr/>
        </p:nvCxnSpPr>
        <p:spPr>
          <a:xfrm flipV="1">
            <a:off x="5323366" y="1539679"/>
            <a:ext cx="1632491" cy="8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/>
          <p:cNvCxnSpPr>
            <a:stCxn id="25" idx="5"/>
            <a:endCxn id="22" idx="2"/>
          </p:cNvCxnSpPr>
          <p:nvPr/>
        </p:nvCxnSpPr>
        <p:spPr>
          <a:xfrm>
            <a:off x="5655437" y="3423616"/>
            <a:ext cx="1127967" cy="9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e 39"/>
          <p:cNvSpPr/>
          <p:nvPr/>
        </p:nvSpPr>
        <p:spPr>
          <a:xfrm>
            <a:off x="8823158" y="1172678"/>
            <a:ext cx="664143" cy="66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/>
          <p:cNvSpPr/>
          <p:nvPr/>
        </p:nvSpPr>
        <p:spPr>
          <a:xfrm>
            <a:off x="10850078" y="3306276"/>
            <a:ext cx="664143" cy="66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/>
          <p:cNvSpPr/>
          <p:nvPr/>
        </p:nvSpPr>
        <p:spPr>
          <a:xfrm>
            <a:off x="11022531" y="1325078"/>
            <a:ext cx="664143" cy="66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/>
          <p:cNvSpPr/>
          <p:nvPr/>
        </p:nvSpPr>
        <p:spPr>
          <a:xfrm>
            <a:off x="10289407" y="840606"/>
            <a:ext cx="664143" cy="66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/>
          <p:cNvSpPr/>
          <p:nvPr/>
        </p:nvSpPr>
        <p:spPr>
          <a:xfrm>
            <a:off x="9155229" y="2974205"/>
            <a:ext cx="664143" cy="66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/>
          <p:cNvSpPr/>
          <p:nvPr/>
        </p:nvSpPr>
        <p:spPr>
          <a:xfrm>
            <a:off x="8360344" y="2310062"/>
            <a:ext cx="664143" cy="66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6" name="Connettore diritto 45"/>
          <p:cNvCxnSpPr/>
          <p:nvPr/>
        </p:nvCxnSpPr>
        <p:spPr>
          <a:xfrm flipV="1">
            <a:off x="8823158" y="1836821"/>
            <a:ext cx="201329" cy="473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/>
          <p:cNvCxnSpPr>
            <a:stCxn id="45" idx="5"/>
            <a:endCxn id="44" idx="1"/>
          </p:cNvCxnSpPr>
          <p:nvPr/>
        </p:nvCxnSpPr>
        <p:spPr>
          <a:xfrm>
            <a:off x="8927226" y="2876944"/>
            <a:ext cx="325264" cy="194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/>
          <p:cNvCxnSpPr>
            <a:endCxn id="42" idx="1"/>
          </p:cNvCxnSpPr>
          <p:nvPr/>
        </p:nvCxnSpPr>
        <p:spPr>
          <a:xfrm>
            <a:off x="10953550" y="1325078"/>
            <a:ext cx="166242" cy="9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8440160" y="344744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it-IT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11182149" y="87713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it-IT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10903226" y="412763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it-IT" dirty="0"/>
          </a:p>
        </p:txBody>
      </p:sp>
      <p:cxnSp>
        <p:nvCxnSpPr>
          <p:cNvPr id="52" name="Connettore diritto 51"/>
          <p:cNvCxnSpPr>
            <a:endCxn id="43" idx="2"/>
          </p:cNvCxnSpPr>
          <p:nvPr/>
        </p:nvCxnSpPr>
        <p:spPr>
          <a:xfrm flipV="1">
            <a:off x="9487300" y="1172678"/>
            <a:ext cx="802107" cy="2010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9558825" y="106661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  <a:endParaRPr lang="it-IT" dirty="0"/>
          </a:p>
        </p:txBody>
      </p:sp>
      <p:cxnSp>
        <p:nvCxnSpPr>
          <p:cNvPr id="55" name="Connettore diritto 54"/>
          <p:cNvCxnSpPr>
            <a:stCxn id="44" idx="5"/>
            <a:endCxn id="41" idx="2"/>
          </p:cNvCxnSpPr>
          <p:nvPr/>
        </p:nvCxnSpPr>
        <p:spPr>
          <a:xfrm>
            <a:off x="9722111" y="3541087"/>
            <a:ext cx="1127967" cy="9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5817648" y="1422339"/>
            <a:ext cx="70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u’,v</a:t>
            </a:r>
            <a:r>
              <a:rPr lang="en-US" dirty="0" smtClean="0"/>
              <a:t>’)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722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303637"/>
              </p:ext>
            </p:extLst>
          </p:nvPr>
        </p:nvGraphicFramePr>
        <p:xfrm>
          <a:off x="1021349" y="1309036"/>
          <a:ext cx="812265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551">
                  <a:extLst>
                    <a:ext uri="{9D8B030D-6E8A-4147-A177-3AD203B41FA5}">
                      <a16:colId xmlns:a16="http://schemas.microsoft.com/office/drawing/2014/main" val="4064420434"/>
                    </a:ext>
                  </a:extLst>
                </a:gridCol>
                <a:gridCol w="2707551">
                  <a:extLst>
                    <a:ext uri="{9D8B030D-6E8A-4147-A177-3AD203B41FA5}">
                      <a16:colId xmlns:a16="http://schemas.microsoft.com/office/drawing/2014/main" val="3781104216"/>
                    </a:ext>
                  </a:extLst>
                </a:gridCol>
                <a:gridCol w="2707551">
                  <a:extLst>
                    <a:ext uri="{9D8B030D-6E8A-4147-A177-3AD203B41FA5}">
                      <a16:colId xmlns:a16="http://schemas.microsoft.com/office/drawing/2014/main" val="2157935332"/>
                    </a:ext>
                  </a:extLst>
                </a:gridCol>
              </a:tblGrid>
              <a:tr h="3157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Nodi</a:t>
                      </a:r>
                      <a:r>
                        <a:rPr lang="en-US" dirty="0" smtClean="0"/>
                        <a:t> in V\U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C(v)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W_(</a:t>
                      </a:r>
                      <a:r>
                        <a:rPr lang="en-US" dirty="0" err="1" smtClean="0"/>
                        <a:t>v</a:t>
                      </a:r>
                      <a:r>
                        <a:rPr lang="en-US" baseline="0" dirty="0" err="1" smtClean="0"/>
                        <a:t>,c</a:t>
                      </a:r>
                      <a:r>
                        <a:rPr lang="en-US" baseline="0" dirty="0" smtClean="0"/>
                        <a:t>(v))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073939"/>
                  </a:ext>
                </a:extLst>
              </a:tr>
              <a:tr h="31570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51303"/>
                  </a:ext>
                </a:extLst>
              </a:tr>
              <a:tr h="31570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390602"/>
                  </a:ext>
                </a:extLst>
              </a:tr>
              <a:tr h="31570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938091"/>
                  </a:ext>
                </a:extLst>
              </a:tr>
              <a:tr h="31570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91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1107975" y="606392"/>
                <a:ext cx="36920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Scelgo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nodo</a:t>
                </a:r>
                <a:r>
                  <a:rPr lang="en-US" dirty="0" smtClean="0"/>
                  <a:t> 1 e </a:t>
                </a:r>
                <a:r>
                  <a:rPr lang="en-US" dirty="0" err="1" smtClean="0"/>
                  <a:t>pongo</a:t>
                </a:r>
                <a:r>
                  <a:rPr lang="en-US" dirty="0" smtClean="0"/>
                  <a:t> U=(1) , ET=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75" y="606392"/>
                <a:ext cx="3692036" cy="369332"/>
              </a:xfrm>
              <a:prstGeom prst="rect">
                <a:avLst/>
              </a:prstGeom>
              <a:blipFill>
                <a:blip r:embed="rId2"/>
                <a:stretch>
                  <a:fillRect l="-1488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/>
          <p:cNvSpPr txBox="1"/>
          <p:nvPr/>
        </p:nvSpPr>
        <p:spPr>
          <a:xfrm>
            <a:off x="1289785" y="3359217"/>
            <a:ext cx="10889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Seleziono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piccolo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terza</a:t>
            </a:r>
            <a:r>
              <a:rPr lang="en-US" dirty="0" smtClean="0"/>
              <a:t> </a:t>
            </a:r>
            <a:r>
              <a:rPr lang="en-US" dirty="0" err="1" smtClean="0"/>
              <a:t>colonna</a:t>
            </a:r>
            <a:r>
              <a:rPr lang="en-US" dirty="0" smtClean="0"/>
              <a:t>, </a:t>
            </a:r>
            <a:r>
              <a:rPr lang="en-US" dirty="0" err="1" smtClean="0"/>
              <a:t>ovvero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 2 e </a:t>
            </a:r>
            <a:r>
              <a:rPr lang="en-US" dirty="0" err="1" smtClean="0"/>
              <a:t>pongo</a:t>
            </a:r>
            <a:r>
              <a:rPr lang="en-US" dirty="0" smtClean="0"/>
              <a:t> U=(1,2), ET=(1,2). </a:t>
            </a:r>
            <a:r>
              <a:rPr lang="en-US" dirty="0" err="1" smtClean="0"/>
              <a:t>Aggiorno</a:t>
            </a:r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a </a:t>
            </a:r>
            <a:r>
              <a:rPr lang="en-US" dirty="0" err="1" smtClean="0"/>
              <a:t>tabella</a:t>
            </a:r>
            <a:r>
              <a:rPr lang="en-US" dirty="0" smtClean="0"/>
              <a:t> come segue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67005"/>
              </p:ext>
            </p:extLst>
          </p:nvPr>
        </p:nvGraphicFramePr>
        <p:xfrm>
          <a:off x="1107975" y="3934504"/>
          <a:ext cx="812799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955137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023135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94215730"/>
                    </a:ext>
                  </a:extLst>
                </a:gridCol>
              </a:tblGrid>
              <a:tr h="514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Nodi</a:t>
                      </a:r>
                      <a:r>
                        <a:rPr lang="en-US" dirty="0" smtClean="0"/>
                        <a:t> in V\U</a:t>
                      </a:r>
                      <a:endParaRPr lang="it-IT" dirty="0" smtClean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C(v)</a:t>
                      </a:r>
                      <a:endParaRPr lang="it-IT" dirty="0" smtClean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W_(</a:t>
                      </a:r>
                      <a:r>
                        <a:rPr lang="en-US" dirty="0" err="1" smtClean="0"/>
                        <a:t>v</a:t>
                      </a:r>
                      <a:r>
                        <a:rPr lang="en-US" baseline="0" dirty="0" err="1" smtClean="0"/>
                        <a:t>,c</a:t>
                      </a:r>
                      <a:r>
                        <a:rPr lang="en-US" baseline="0" dirty="0" smtClean="0"/>
                        <a:t>(v))</a:t>
                      </a:r>
                      <a:endParaRPr lang="it-IT" dirty="0" smtClean="0"/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34522"/>
                  </a:ext>
                </a:extLst>
              </a:tr>
              <a:tr h="29782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Min(5,4)=4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07409"/>
                  </a:ext>
                </a:extLst>
              </a:tr>
              <a:tr h="29782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Min(9,8)=8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53041"/>
                  </a:ext>
                </a:extLst>
              </a:tr>
              <a:tr h="297822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Min(20,10)=10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527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636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06389" y="88857"/>
            <a:ext cx="10760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Seleziono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piccolo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terza</a:t>
            </a:r>
            <a:r>
              <a:rPr lang="en-US" dirty="0" smtClean="0"/>
              <a:t> </a:t>
            </a:r>
            <a:r>
              <a:rPr lang="en-US" dirty="0" err="1" smtClean="0"/>
              <a:t>colonna</a:t>
            </a:r>
            <a:r>
              <a:rPr lang="en-US" dirty="0" smtClean="0"/>
              <a:t>, </a:t>
            </a:r>
            <a:r>
              <a:rPr lang="en-US" dirty="0" err="1" smtClean="0"/>
              <a:t>ovvero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 3 e </a:t>
            </a:r>
            <a:r>
              <a:rPr lang="en-US" dirty="0" err="1" smtClean="0"/>
              <a:t>pongo</a:t>
            </a:r>
            <a:r>
              <a:rPr lang="en-US" dirty="0" smtClean="0"/>
              <a:t> U=(1,2,3), ET=(1,2); (2,3). </a:t>
            </a:r>
          </a:p>
          <a:p>
            <a:r>
              <a:rPr lang="en-US" dirty="0" err="1" smtClean="0"/>
              <a:t>Aggiorno</a:t>
            </a:r>
            <a:r>
              <a:rPr lang="en-US" dirty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tabella</a:t>
            </a:r>
            <a:r>
              <a:rPr lang="en-US" dirty="0" smtClean="0"/>
              <a:t> come segue</a:t>
            </a:r>
            <a:endParaRPr lang="it-IT" dirty="0"/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216758"/>
              </p:ext>
            </p:extLst>
          </p:nvPr>
        </p:nvGraphicFramePr>
        <p:xfrm>
          <a:off x="1999648" y="998799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378640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502599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8761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Nodi</a:t>
                      </a:r>
                      <a:r>
                        <a:rPr lang="en-US" dirty="0" smtClean="0"/>
                        <a:t> in V\U</a:t>
                      </a:r>
                      <a:endParaRPr lang="it-IT" dirty="0" smtClean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C(v)</a:t>
                      </a:r>
                      <a:endParaRPr lang="it-IT" dirty="0" smtClean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W_(</a:t>
                      </a:r>
                      <a:r>
                        <a:rPr lang="en-US" dirty="0" err="1" smtClean="0"/>
                        <a:t>v</a:t>
                      </a:r>
                      <a:r>
                        <a:rPr lang="en-US" baseline="0" dirty="0" err="1" smtClean="0"/>
                        <a:t>,c</a:t>
                      </a:r>
                      <a:r>
                        <a:rPr lang="en-US" baseline="0" dirty="0" smtClean="0"/>
                        <a:t>(v))</a:t>
                      </a:r>
                      <a:endParaRPr lang="it-IT" dirty="0" smtClean="0"/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97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Min(8,7)=7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363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Min(10,11)=10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914447"/>
                  </a:ext>
                </a:extLst>
              </a:tr>
            </a:tbl>
          </a:graphicData>
        </a:graphic>
      </p:graphicFrame>
      <p:sp>
        <p:nvSpPr>
          <p:cNvPr id="4" name="Rettangolo 3"/>
          <p:cNvSpPr/>
          <p:nvPr/>
        </p:nvSpPr>
        <p:spPr>
          <a:xfrm>
            <a:off x="991401" y="2967335"/>
            <a:ext cx="110883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Seleziono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piccolo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terza</a:t>
            </a:r>
            <a:r>
              <a:rPr lang="en-US" dirty="0" smtClean="0"/>
              <a:t> </a:t>
            </a:r>
            <a:r>
              <a:rPr lang="en-US" dirty="0" err="1" smtClean="0"/>
              <a:t>colonna</a:t>
            </a:r>
            <a:r>
              <a:rPr lang="en-US" dirty="0" smtClean="0"/>
              <a:t>, </a:t>
            </a:r>
            <a:r>
              <a:rPr lang="en-US" dirty="0" err="1" smtClean="0"/>
              <a:t>ovvero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 4 e </a:t>
            </a:r>
            <a:r>
              <a:rPr lang="en-US" dirty="0" err="1" smtClean="0"/>
              <a:t>pongo</a:t>
            </a:r>
            <a:r>
              <a:rPr lang="en-US" dirty="0" smtClean="0"/>
              <a:t> U=(1,2,3,4), ET=(1,2); (2,3); (3,4).  </a:t>
            </a:r>
            <a:r>
              <a:rPr lang="en-US" dirty="0" err="1" smtClean="0"/>
              <a:t>Aggiorno</a:t>
            </a:r>
            <a:r>
              <a:rPr lang="en-US" dirty="0" smtClean="0"/>
              <a:t> la </a:t>
            </a:r>
            <a:r>
              <a:rPr lang="en-US" dirty="0" err="1" smtClean="0"/>
              <a:t>tabella</a:t>
            </a:r>
            <a:r>
              <a:rPr lang="en-US" dirty="0" smtClean="0"/>
              <a:t> come segue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542285"/>
              </p:ext>
            </p:extLst>
          </p:nvPr>
        </p:nvGraphicFramePr>
        <p:xfrm>
          <a:off x="1922644" y="4194485"/>
          <a:ext cx="81279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621862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625701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50851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Nodi</a:t>
                      </a:r>
                      <a:r>
                        <a:rPr lang="en-US" dirty="0" smtClean="0"/>
                        <a:t> in V\U</a:t>
                      </a:r>
                      <a:endParaRPr lang="it-IT" dirty="0" smtClean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C(v)</a:t>
                      </a:r>
                      <a:endParaRPr lang="it-IT" dirty="0" smtClean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W_(</a:t>
                      </a:r>
                      <a:r>
                        <a:rPr lang="en-US" dirty="0" err="1" smtClean="0"/>
                        <a:t>v</a:t>
                      </a:r>
                      <a:r>
                        <a:rPr lang="en-US" baseline="0" dirty="0" err="1" smtClean="0"/>
                        <a:t>,c</a:t>
                      </a:r>
                      <a:r>
                        <a:rPr lang="en-US" baseline="0" dirty="0" smtClean="0"/>
                        <a:t>(v))</a:t>
                      </a:r>
                      <a:endParaRPr lang="it-IT" dirty="0" smtClean="0"/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42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Min(10,12)=10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963073"/>
                  </a:ext>
                </a:extLst>
              </a:tr>
            </a:tbl>
          </a:graphicData>
        </a:graphic>
      </p:graphicFrame>
      <p:sp>
        <p:nvSpPr>
          <p:cNvPr id="6" name="Rettangolo 5"/>
          <p:cNvSpPr/>
          <p:nvPr/>
        </p:nvSpPr>
        <p:spPr>
          <a:xfrm>
            <a:off x="911192" y="5489154"/>
            <a:ext cx="11168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Seleziono</a:t>
            </a:r>
            <a:r>
              <a:rPr lang="en-US" dirty="0" smtClean="0"/>
              <a:t> </a:t>
            </a:r>
            <a:r>
              <a:rPr lang="en-US" dirty="0" err="1" smtClean="0"/>
              <a:t>l’unico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 </a:t>
            </a:r>
            <a:r>
              <a:rPr lang="en-US" dirty="0" err="1" smtClean="0"/>
              <a:t>rimasto</a:t>
            </a:r>
            <a:r>
              <a:rPr lang="en-US" dirty="0" smtClean="0"/>
              <a:t>, </a:t>
            </a:r>
            <a:r>
              <a:rPr lang="en-US" dirty="0" err="1" smtClean="0"/>
              <a:t>ovvero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 5 e </a:t>
            </a:r>
            <a:r>
              <a:rPr lang="en-US" dirty="0" err="1" smtClean="0"/>
              <a:t>pongo</a:t>
            </a:r>
            <a:r>
              <a:rPr lang="en-US" dirty="0" smtClean="0"/>
              <a:t> U=(1,2,3,4,5), </a:t>
            </a:r>
          </a:p>
          <a:p>
            <a:r>
              <a:rPr lang="en-US" dirty="0" smtClean="0"/>
              <a:t>ET=(1,2); (2,3); (3,4); (2,5). </a:t>
            </a:r>
            <a:r>
              <a:rPr lang="en-US" dirty="0" err="1" smtClean="0"/>
              <a:t>Questo</a:t>
            </a:r>
            <a:r>
              <a:rPr lang="en-US" dirty="0" smtClean="0"/>
              <a:t> è </a:t>
            </a:r>
            <a:r>
              <a:rPr lang="en-US" dirty="0" err="1" smtClean="0"/>
              <a:t>l’albero</a:t>
            </a:r>
            <a:r>
              <a:rPr lang="en-US" dirty="0" smtClean="0"/>
              <a:t> di </a:t>
            </a:r>
            <a:r>
              <a:rPr lang="en-US" dirty="0" err="1" smtClean="0"/>
              <a:t>supporto</a:t>
            </a:r>
            <a:r>
              <a:rPr lang="en-US" dirty="0" smtClean="0"/>
              <a:t> </a:t>
            </a:r>
            <a:r>
              <a:rPr lang="en-US" dirty="0" err="1" smtClean="0"/>
              <a:t>ottimo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05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673768" y="625642"/>
            <a:ext cx="683394" cy="635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875899" y="2423961"/>
            <a:ext cx="596766" cy="550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803133" y="1702066"/>
            <a:ext cx="612808" cy="579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13358" y="1428548"/>
            <a:ext cx="662541" cy="596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1803133" y="625642"/>
            <a:ext cx="718686" cy="635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01693" y="30648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U=V1=(1)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569945" y="44097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521819" y="189559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472665" y="273937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V5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81272" y="208368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it-IT" dirty="0"/>
          </a:p>
        </p:txBody>
      </p:sp>
      <p:sp>
        <p:nvSpPr>
          <p:cNvPr id="13" name="Ovale 12"/>
          <p:cNvSpPr/>
          <p:nvPr/>
        </p:nvSpPr>
        <p:spPr>
          <a:xfrm>
            <a:off x="4811027" y="625642"/>
            <a:ext cx="683394" cy="635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14" name="Ovale 13"/>
          <p:cNvSpPr/>
          <p:nvPr/>
        </p:nvSpPr>
        <p:spPr>
          <a:xfrm>
            <a:off x="5013158" y="2423961"/>
            <a:ext cx="596766" cy="550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15" name="Ovale 14"/>
          <p:cNvSpPr/>
          <p:nvPr/>
        </p:nvSpPr>
        <p:spPr>
          <a:xfrm>
            <a:off x="5940392" y="1702066"/>
            <a:ext cx="612808" cy="579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sp>
        <p:nvSpPr>
          <p:cNvPr id="16" name="Ovale 15"/>
          <p:cNvSpPr/>
          <p:nvPr/>
        </p:nvSpPr>
        <p:spPr>
          <a:xfrm>
            <a:off x="4350617" y="1428548"/>
            <a:ext cx="662541" cy="596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17" name="Ovale 16"/>
          <p:cNvSpPr/>
          <p:nvPr/>
        </p:nvSpPr>
        <p:spPr>
          <a:xfrm>
            <a:off x="5940392" y="625642"/>
            <a:ext cx="718686" cy="635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438952" y="30648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U=(1,2)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6659078" y="189559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5609924" y="273937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V5</a:t>
            </a:r>
            <a:endParaRPr lang="it-IT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4318531" y="208368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it-IT" dirty="0"/>
          </a:p>
        </p:txBody>
      </p:sp>
      <p:sp>
        <p:nvSpPr>
          <p:cNvPr id="33" name="Ovale 32"/>
          <p:cNvSpPr/>
          <p:nvPr/>
        </p:nvSpPr>
        <p:spPr>
          <a:xfrm>
            <a:off x="8832786" y="793281"/>
            <a:ext cx="683394" cy="635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34" name="Ovale 33"/>
          <p:cNvSpPr/>
          <p:nvPr/>
        </p:nvSpPr>
        <p:spPr>
          <a:xfrm>
            <a:off x="9034917" y="2591600"/>
            <a:ext cx="596766" cy="550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35" name="Ovale 34"/>
          <p:cNvSpPr/>
          <p:nvPr/>
        </p:nvSpPr>
        <p:spPr>
          <a:xfrm>
            <a:off x="9962151" y="1869705"/>
            <a:ext cx="612808" cy="579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sp>
        <p:nvSpPr>
          <p:cNvPr id="36" name="Ovale 35"/>
          <p:cNvSpPr/>
          <p:nvPr/>
        </p:nvSpPr>
        <p:spPr>
          <a:xfrm>
            <a:off x="8372376" y="1596187"/>
            <a:ext cx="662541" cy="596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37" name="Ovale 36"/>
          <p:cNvSpPr/>
          <p:nvPr/>
        </p:nvSpPr>
        <p:spPr>
          <a:xfrm>
            <a:off x="9962151" y="793281"/>
            <a:ext cx="718686" cy="635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8460711" y="474119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U=(1,2,3)</a:t>
            </a:r>
            <a:endParaRPr lang="it-IT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10680837" y="206323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it-IT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9631683" y="290700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V5</a:t>
            </a:r>
            <a:endParaRPr 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8340290" y="225132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it-IT" dirty="0"/>
          </a:p>
        </p:txBody>
      </p:sp>
      <p:sp>
        <p:nvSpPr>
          <p:cNvPr id="43" name="Ovale 42"/>
          <p:cNvSpPr/>
          <p:nvPr/>
        </p:nvSpPr>
        <p:spPr>
          <a:xfrm>
            <a:off x="8649903" y="4099117"/>
            <a:ext cx="683394" cy="635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44" name="Ovale 43"/>
          <p:cNvSpPr/>
          <p:nvPr/>
        </p:nvSpPr>
        <p:spPr>
          <a:xfrm>
            <a:off x="8852034" y="5897436"/>
            <a:ext cx="596766" cy="550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45" name="Ovale 44"/>
          <p:cNvSpPr/>
          <p:nvPr/>
        </p:nvSpPr>
        <p:spPr>
          <a:xfrm>
            <a:off x="9779268" y="5175541"/>
            <a:ext cx="612808" cy="579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sp>
        <p:nvSpPr>
          <p:cNvPr id="46" name="Ovale 45"/>
          <p:cNvSpPr/>
          <p:nvPr/>
        </p:nvSpPr>
        <p:spPr>
          <a:xfrm>
            <a:off x="8189493" y="4902023"/>
            <a:ext cx="662541" cy="596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47" name="Ovale 46"/>
          <p:cNvSpPr/>
          <p:nvPr/>
        </p:nvSpPr>
        <p:spPr>
          <a:xfrm>
            <a:off x="9779268" y="4099117"/>
            <a:ext cx="718686" cy="635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8277828" y="377995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U=(1,2,3,4)</a:t>
            </a:r>
            <a:endParaRPr lang="it-IT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9448800" y="621284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V5</a:t>
            </a:r>
            <a:endParaRPr lang="it-IT" dirty="0"/>
          </a:p>
        </p:txBody>
      </p:sp>
      <p:sp>
        <p:nvSpPr>
          <p:cNvPr id="53" name="Ovale 52"/>
          <p:cNvSpPr/>
          <p:nvPr/>
        </p:nvSpPr>
        <p:spPr>
          <a:xfrm>
            <a:off x="4624134" y="3859833"/>
            <a:ext cx="683394" cy="635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54" name="Ovale 53"/>
          <p:cNvSpPr/>
          <p:nvPr/>
        </p:nvSpPr>
        <p:spPr>
          <a:xfrm>
            <a:off x="4826265" y="5658152"/>
            <a:ext cx="596766" cy="550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55" name="Ovale 54"/>
          <p:cNvSpPr/>
          <p:nvPr/>
        </p:nvSpPr>
        <p:spPr>
          <a:xfrm>
            <a:off x="5753499" y="4936257"/>
            <a:ext cx="612808" cy="579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sp>
        <p:nvSpPr>
          <p:cNvPr id="56" name="Ovale 55"/>
          <p:cNvSpPr/>
          <p:nvPr/>
        </p:nvSpPr>
        <p:spPr>
          <a:xfrm>
            <a:off x="4163724" y="4662739"/>
            <a:ext cx="662541" cy="596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57" name="Ovale 56"/>
          <p:cNvSpPr/>
          <p:nvPr/>
        </p:nvSpPr>
        <p:spPr>
          <a:xfrm>
            <a:off x="5753499" y="3859833"/>
            <a:ext cx="718686" cy="635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4252059" y="3540671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U=(1,2,3,4,5)</a:t>
            </a:r>
            <a:endParaRPr lang="it-IT" dirty="0"/>
          </a:p>
        </p:txBody>
      </p:sp>
      <p:cxnSp>
        <p:nvCxnSpPr>
          <p:cNvPr id="64" name="Connettore 2 63"/>
          <p:cNvCxnSpPr/>
          <p:nvPr/>
        </p:nvCxnSpPr>
        <p:spPr>
          <a:xfrm flipV="1">
            <a:off x="3108960" y="1761423"/>
            <a:ext cx="837398" cy="1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/>
          <p:nvPr/>
        </p:nvCxnSpPr>
        <p:spPr>
          <a:xfrm>
            <a:off x="7313594" y="1702066"/>
            <a:ext cx="762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/>
          <p:nvPr/>
        </p:nvCxnSpPr>
        <p:spPr>
          <a:xfrm>
            <a:off x="9333297" y="3378467"/>
            <a:ext cx="0" cy="48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>
            <a:off x="6905317" y="4936257"/>
            <a:ext cx="775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diritto 72"/>
          <p:cNvCxnSpPr/>
          <p:nvPr/>
        </p:nvCxnSpPr>
        <p:spPr>
          <a:xfrm>
            <a:off x="5494421" y="793281"/>
            <a:ext cx="445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/>
          <p:cNvCxnSpPr/>
          <p:nvPr/>
        </p:nvCxnSpPr>
        <p:spPr>
          <a:xfrm>
            <a:off x="9516180" y="977947"/>
            <a:ext cx="445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diritto 76"/>
          <p:cNvCxnSpPr>
            <a:stCxn id="37" idx="3"/>
          </p:cNvCxnSpPr>
          <p:nvPr/>
        </p:nvCxnSpPr>
        <p:spPr>
          <a:xfrm flipH="1">
            <a:off x="9034917" y="1335515"/>
            <a:ext cx="1032483" cy="366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/>
          <p:cNvCxnSpPr>
            <a:stCxn id="43" idx="6"/>
            <a:endCxn id="47" idx="2"/>
          </p:cNvCxnSpPr>
          <p:nvPr/>
        </p:nvCxnSpPr>
        <p:spPr>
          <a:xfrm>
            <a:off x="9333297" y="4416751"/>
            <a:ext cx="445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diritto 82"/>
          <p:cNvCxnSpPr>
            <a:stCxn id="47" idx="3"/>
          </p:cNvCxnSpPr>
          <p:nvPr/>
        </p:nvCxnSpPr>
        <p:spPr>
          <a:xfrm flipH="1">
            <a:off x="8852034" y="4641351"/>
            <a:ext cx="1032483" cy="402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diritto 84"/>
          <p:cNvCxnSpPr>
            <a:stCxn id="53" idx="6"/>
            <a:endCxn id="57" idx="2"/>
          </p:cNvCxnSpPr>
          <p:nvPr/>
        </p:nvCxnSpPr>
        <p:spPr>
          <a:xfrm>
            <a:off x="5307528" y="4177467"/>
            <a:ext cx="445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diritto 86"/>
          <p:cNvCxnSpPr>
            <a:stCxn id="56" idx="6"/>
            <a:endCxn id="57" idx="3"/>
          </p:cNvCxnSpPr>
          <p:nvPr/>
        </p:nvCxnSpPr>
        <p:spPr>
          <a:xfrm flipV="1">
            <a:off x="4826265" y="4402067"/>
            <a:ext cx="1032483" cy="559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diritto 88"/>
          <p:cNvCxnSpPr>
            <a:stCxn id="56" idx="5"/>
            <a:endCxn id="55" idx="2"/>
          </p:cNvCxnSpPr>
          <p:nvPr/>
        </p:nvCxnSpPr>
        <p:spPr>
          <a:xfrm>
            <a:off x="4729238" y="5172111"/>
            <a:ext cx="1024261" cy="53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diritto 90"/>
          <p:cNvCxnSpPr>
            <a:endCxn id="45" idx="2"/>
          </p:cNvCxnSpPr>
          <p:nvPr/>
        </p:nvCxnSpPr>
        <p:spPr>
          <a:xfrm>
            <a:off x="8852034" y="5317876"/>
            <a:ext cx="927234" cy="14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diritto 92"/>
          <p:cNvCxnSpPr/>
          <p:nvPr/>
        </p:nvCxnSpPr>
        <p:spPr>
          <a:xfrm flipH="1">
            <a:off x="5307528" y="4495100"/>
            <a:ext cx="632864" cy="1163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21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216727" y="1450109"/>
            <a:ext cx="811337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Inizializzazione</a:t>
            </a:r>
            <a:r>
              <a:rPr lang="en-US" dirty="0" smtClean="0"/>
              <a:t>  n-1 </a:t>
            </a:r>
            <a:r>
              <a:rPr lang="en-US" dirty="0" err="1" smtClean="0"/>
              <a:t>assegnamenti</a:t>
            </a:r>
            <a:r>
              <a:rPr lang="en-US" dirty="0" smtClean="0"/>
              <a:t> (n=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nodi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All’iterazione</a:t>
            </a:r>
            <a:r>
              <a:rPr lang="en-US" dirty="0" smtClean="0"/>
              <a:t> k : |U|=k</a:t>
            </a:r>
          </a:p>
          <a:p>
            <a:r>
              <a:rPr lang="en-US" dirty="0" err="1" smtClean="0"/>
              <a:t>Passo</a:t>
            </a:r>
            <a:r>
              <a:rPr lang="en-US" dirty="0" smtClean="0"/>
              <a:t> 2: </a:t>
            </a:r>
            <a:r>
              <a:rPr lang="en-US" dirty="0" err="1" smtClean="0"/>
              <a:t>calcolare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minimo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n-k </a:t>
            </a:r>
            <a:r>
              <a:rPr lang="en-US" dirty="0" err="1" smtClean="0"/>
              <a:t>valori</a:t>
            </a:r>
            <a:r>
              <a:rPr lang="en-US" dirty="0" smtClean="0"/>
              <a:t>: </a:t>
            </a:r>
            <a:r>
              <a:rPr lang="en-US" dirty="0" err="1" smtClean="0"/>
              <a:t>richiede</a:t>
            </a:r>
            <a:r>
              <a:rPr lang="en-US" dirty="0" smtClean="0"/>
              <a:t> n-k </a:t>
            </a:r>
            <a:r>
              <a:rPr lang="en-US" dirty="0" err="1" smtClean="0"/>
              <a:t>operazioni</a:t>
            </a:r>
            <a:endParaRPr lang="en-US" dirty="0" smtClean="0"/>
          </a:p>
          <a:p>
            <a:r>
              <a:rPr lang="en-US" dirty="0" err="1" smtClean="0"/>
              <a:t>Passo</a:t>
            </a:r>
            <a:r>
              <a:rPr lang="en-US" dirty="0" smtClean="0"/>
              <a:t> 4: n-k </a:t>
            </a:r>
            <a:r>
              <a:rPr lang="en-US" dirty="0" err="1" smtClean="0"/>
              <a:t>confronti</a:t>
            </a:r>
            <a:r>
              <a:rPr lang="en-US" dirty="0" smtClean="0"/>
              <a:t> e al </a:t>
            </a:r>
            <a:r>
              <a:rPr lang="en-US" dirty="0" err="1" smtClean="0"/>
              <a:t>massimo</a:t>
            </a:r>
            <a:r>
              <a:rPr lang="en-US" dirty="0" smtClean="0"/>
              <a:t> n-k </a:t>
            </a:r>
            <a:r>
              <a:rPr lang="en-US" dirty="0" err="1" smtClean="0"/>
              <a:t>assegnamenti</a:t>
            </a:r>
            <a:endParaRPr lang="en-US" dirty="0" smtClean="0"/>
          </a:p>
          <a:p>
            <a:r>
              <a:rPr lang="en-US" dirty="0" err="1" smtClean="0"/>
              <a:t>Quindi</a:t>
            </a:r>
            <a:r>
              <a:rPr lang="en-US" dirty="0" smtClean="0"/>
              <a:t>, </a:t>
            </a:r>
            <a:r>
              <a:rPr lang="en-US" dirty="0" err="1" smtClean="0"/>
              <a:t>complessivamente</a:t>
            </a:r>
            <a:r>
              <a:rPr lang="en-US" dirty="0" smtClean="0"/>
              <a:t> </a:t>
            </a:r>
            <a:r>
              <a:rPr lang="en-US" dirty="0" err="1" smtClean="0"/>
              <a:t>all’iterazione</a:t>
            </a:r>
            <a:r>
              <a:rPr lang="en-US" dirty="0" smtClean="0"/>
              <a:t> k </a:t>
            </a:r>
            <a:r>
              <a:rPr lang="en-US" dirty="0" err="1" smtClean="0"/>
              <a:t>abbiamo</a:t>
            </a:r>
            <a:r>
              <a:rPr lang="en-US" dirty="0" smtClean="0"/>
              <a:t> un </a:t>
            </a:r>
            <a:r>
              <a:rPr lang="en-US" dirty="0" err="1" smtClean="0"/>
              <a:t>numero</a:t>
            </a:r>
            <a:r>
              <a:rPr lang="en-US" dirty="0" smtClean="0"/>
              <a:t> di </a:t>
            </a:r>
            <a:r>
              <a:rPr lang="en-US" dirty="0" err="1" smtClean="0"/>
              <a:t>operazioni</a:t>
            </a:r>
            <a:endParaRPr lang="en-US" dirty="0" smtClean="0"/>
          </a:p>
          <a:p>
            <a:r>
              <a:rPr lang="en-US" dirty="0" err="1" smtClean="0"/>
              <a:t>Pari</a:t>
            </a:r>
            <a:r>
              <a:rPr lang="en-US" dirty="0" smtClean="0"/>
              <a:t> al </a:t>
            </a:r>
            <a:r>
              <a:rPr lang="en-US" dirty="0" err="1" smtClean="0"/>
              <a:t>massimo</a:t>
            </a:r>
            <a:r>
              <a:rPr lang="en-US" dirty="0" smtClean="0"/>
              <a:t> a 3(n-k) </a:t>
            </a:r>
            <a:r>
              <a:rPr lang="en-US" dirty="0" err="1" smtClean="0"/>
              <a:t>operazioni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r>
              <a:rPr lang="en-US" dirty="0" smtClean="0"/>
              <a:t> </a:t>
            </a:r>
            <a:r>
              <a:rPr lang="en-US" dirty="0" err="1" smtClean="0"/>
              <a:t>dobbiamo</a:t>
            </a:r>
            <a:r>
              <a:rPr lang="en-US" dirty="0" smtClean="0"/>
              <a:t> </a:t>
            </a:r>
            <a:r>
              <a:rPr lang="en-US" dirty="0" err="1" smtClean="0"/>
              <a:t>sommare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iterazioni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vanno</a:t>
            </a:r>
            <a:r>
              <a:rPr lang="en-US" dirty="0" smtClean="0"/>
              <a:t> da k=1 </a:t>
            </a:r>
            <a:r>
              <a:rPr lang="en-US" dirty="0" err="1" smtClean="0"/>
              <a:t>fino</a:t>
            </a:r>
            <a:r>
              <a:rPr lang="en-US" dirty="0" smtClean="0"/>
              <a:t> a k=n</a:t>
            </a:r>
          </a:p>
          <a:p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totale</a:t>
            </a:r>
            <a:r>
              <a:rPr lang="en-US" dirty="0" smtClean="0"/>
              <a:t> di </a:t>
            </a:r>
            <a:r>
              <a:rPr lang="en-US" dirty="0" err="1" smtClean="0"/>
              <a:t>operazioni</a:t>
            </a:r>
            <a:r>
              <a:rPr lang="en-US" dirty="0" smtClean="0"/>
              <a:t>= 3 sum_{k=1}^n (n-k)= O(n^2)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Confronto</a:t>
            </a:r>
            <a:r>
              <a:rPr lang="en-US" dirty="0" smtClean="0"/>
              <a:t> con </a:t>
            </a:r>
            <a:r>
              <a:rPr lang="en-US" dirty="0" err="1" smtClean="0"/>
              <a:t>complessità</a:t>
            </a:r>
            <a:r>
              <a:rPr lang="en-US" dirty="0" smtClean="0"/>
              <a:t> </a:t>
            </a:r>
            <a:r>
              <a:rPr lang="en-US" dirty="0" err="1" smtClean="0"/>
              <a:t>dell’algoritmo</a:t>
            </a:r>
            <a:r>
              <a:rPr lang="en-US" dirty="0" smtClean="0"/>
              <a:t> greedy: O(m log(m))  m=</a:t>
            </a:r>
            <a:r>
              <a:rPr lang="en-US" dirty="0" err="1" smtClean="0"/>
              <a:t>numero</a:t>
            </a:r>
            <a:r>
              <a:rPr lang="en-US" dirty="0" smtClean="0"/>
              <a:t> di </a:t>
            </a:r>
            <a:r>
              <a:rPr lang="en-US" dirty="0" err="1" smtClean="0"/>
              <a:t>archi</a:t>
            </a:r>
            <a:endParaRPr lang="en-US" dirty="0" smtClean="0"/>
          </a:p>
          <a:p>
            <a:r>
              <a:rPr lang="en-US" dirty="0" smtClean="0"/>
              <a:t>Per </a:t>
            </a:r>
            <a:r>
              <a:rPr lang="en-US" dirty="0" err="1" smtClean="0"/>
              <a:t>grafi</a:t>
            </a:r>
            <a:r>
              <a:rPr lang="en-US" dirty="0" smtClean="0"/>
              <a:t> </a:t>
            </a:r>
            <a:r>
              <a:rPr lang="en-US" dirty="0" err="1" smtClean="0"/>
              <a:t>densi</a:t>
            </a:r>
            <a:r>
              <a:rPr lang="en-US" dirty="0" smtClean="0"/>
              <a:t> m=O(n^2),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complessità</a:t>
            </a:r>
            <a:r>
              <a:rPr lang="en-US" dirty="0" smtClean="0"/>
              <a:t> </a:t>
            </a:r>
            <a:r>
              <a:rPr lang="en-US" dirty="0" err="1" smtClean="0"/>
              <a:t>dell’algoritmo</a:t>
            </a:r>
            <a:r>
              <a:rPr lang="en-US" dirty="0" smtClean="0"/>
              <a:t> greedy </a:t>
            </a:r>
            <a:r>
              <a:rPr lang="en-US" dirty="0" err="1" smtClean="0"/>
              <a:t>risulta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endParaRPr lang="en-US" dirty="0" smtClean="0"/>
          </a:p>
          <a:p>
            <a:r>
              <a:rPr lang="en-US" dirty="0" smtClean="0"/>
              <a:t>O(n^2 log(n))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2437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1193533" y="548640"/>
                <a:ext cx="668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ET=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33" y="548640"/>
                <a:ext cx="668773" cy="369332"/>
              </a:xfrm>
              <a:prstGeom prst="rect">
                <a:avLst/>
              </a:prstGeom>
              <a:blipFill>
                <a:blip r:embed="rId2"/>
                <a:stretch>
                  <a:fillRect l="-8257" t="-8197" r="-1835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/>
          <p:cNvSpPr txBox="1"/>
          <p:nvPr/>
        </p:nvSpPr>
        <p:spPr>
          <a:xfrm>
            <a:off x="2156059" y="548640"/>
            <a:ext cx="765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Componenti</a:t>
            </a:r>
            <a:r>
              <a:rPr lang="en-US" dirty="0" smtClean="0"/>
              <a:t> </a:t>
            </a:r>
            <a:r>
              <a:rPr lang="en-US" dirty="0" err="1" smtClean="0"/>
              <a:t>connesse</a:t>
            </a:r>
            <a:r>
              <a:rPr lang="en-US" dirty="0" smtClean="0"/>
              <a:t> S1=(1), S2=(2), S3=(3), S4=(4), S5=(5). </a:t>
            </a:r>
            <a:r>
              <a:rPr lang="en-US" dirty="0" err="1" smtClean="0"/>
              <a:t>Inizializzo</a:t>
            </a:r>
            <a:r>
              <a:rPr lang="en-US" dirty="0" smtClean="0"/>
              <a:t> la </a:t>
            </a:r>
            <a:r>
              <a:rPr lang="en-US" dirty="0" err="1" smtClean="0"/>
              <a:t>tabella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9316204"/>
                  </p:ext>
                </p:extLst>
              </p:nvPr>
            </p:nvGraphicFramePr>
            <p:xfrm>
              <a:off x="1974248" y="1412684"/>
              <a:ext cx="812799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60085507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98628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1067293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Componente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Shortest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Min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7470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4506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036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9542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9794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3913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9316204"/>
                  </p:ext>
                </p:extLst>
              </p:nvPr>
            </p:nvGraphicFramePr>
            <p:xfrm>
              <a:off x="1974248" y="1412684"/>
              <a:ext cx="812799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60085507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98628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1067293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Componente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Shortest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Min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7470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108197" r="-899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06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208197" r="-899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036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308197" r="-899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9542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408197" r="-89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9794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508197" r="-89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3913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asellaDiTesto 4"/>
          <p:cNvSpPr txBox="1"/>
          <p:nvPr/>
        </p:nvSpPr>
        <p:spPr>
          <a:xfrm>
            <a:off x="1527919" y="4321743"/>
            <a:ext cx="10182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3: </a:t>
            </a:r>
            <a:r>
              <a:rPr lang="en-US" dirty="0" err="1" smtClean="0"/>
              <a:t>analizzo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per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archi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abbiano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estremi</a:t>
            </a:r>
            <a:r>
              <a:rPr lang="en-US" dirty="0" smtClean="0"/>
              <a:t> in due </a:t>
            </a:r>
            <a:r>
              <a:rPr lang="en-US" dirty="0" err="1" smtClean="0"/>
              <a:t>componenti</a:t>
            </a:r>
            <a:r>
              <a:rPr lang="en-US" dirty="0" smtClean="0"/>
              <a:t> </a:t>
            </a:r>
            <a:r>
              <a:rPr lang="en-US" dirty="0" err="1" smtClean="0"/>
              <a:t>connesse</a:t>
            </a:r>
            <a:r>
              <a:rPr lang="en-US" dirty="0" smtClean="0"/>
              <a:t> diverse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alla</a:t>
            </a:r>
            <a:r>
              <a:rPr lang="en-US" dirty="0" smtClean="0"/>
              <a:t> prima </a:t>
            </a:r>
            <a:r>
              <a:rPr lang="en-US" dirty="0" err="1" smtClean="0"/>
              <a:t>iterazione</a:t>
            </a:r>
            <a:r>
              <a:rPr lang="en-US" dirty="0" smtClean="0"/>
              <a:t>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vuol</a:t>
            </a:r>
            <a:r>
              <a:rPr lang="en-US" dirty="0" smtClean="0"/>
              <a:t> dire </a:t>
            </a:r>
            <a:r>
              <a:rPr lang="en-US" dirty="0" err="1" smtClean="0"/>
              <a:t>analizzare</a:t>
            </a:r>
            <a:r>
              <a:rPr lang="en-US" dirty="0" smtClean="0"/>
              <a:t>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archi</a:t>
            </a:r>
            <a:r>
              <a:rPr lang="en-US" dirty="0" smtClean="0"/>
              <a:t> ma in </a:t>
            </a:r>
            <a:r>
              <a:rPr lang="en-US" dirty="0" err="1" smtClean="0"/>
              <a:t>eventuali</a:t>
            </a:r>
            <a:r>
              <a:rPr lang="en-US" dirty="0" smtClean="0"/>
              <a:t> </a:t>
            </a:r>
            <a:r>
              <a:rPr lang="en-US" dirty="0" err="1" smtClean="0"/>
              <a:t>iterazioni</a:t>
            </a:r>
            <a:r>
              <a:rPr lang="en-US" dirty="0" smtClean="0"/>
              <a:t> successive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archi</a:t>
            </a:r>
            <a:endParaRPr lang="en-US" dirty="0" smtClean="0"/>
          </a:p>
          <a:p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nodi</a:t>
            </a:r>
            <a:r>
              <a:rPr lang="en-US" dirty="0" smtClean="0"/>
              <a:t> </a:t>
            </a:r>
            <a:r>
              <a:rPr lang="en-US" dirty="0" err="1" smtClean="0"/>
              <a:t>nelle</a:t>
            </a:r>
            <a:r>
              <a:rPr lang="en-US" dirty="0" smtClean="0"/>
              <a:t> </a:t>
            </a:r>
            <a:r>
              <a:rPr lang="en-US" dirty="0" err="1" smtClean="0"/>
              <a:t>stesse</a:t>
            </a:r>
            <a:r>
              <a:rPr lang="en-US" dirty="0" smtClean="0"/>
              <a:t> </a:t>
            </a:r>
            <a:r>
              <a:rPr lang="en-US" dirty="0" err="1" smtClean="0"/>
              <a:t>componenti</a:t>
            </a:r>
            <a:r>
              <a:rPr lang="en-US" dirty="0" smtClean="0"/>
              <a:t> </a:t>
            </a:r>
            <a:r>
              <a:rPr lang="en-US" dirty="0" err="1" smtClean="0"/>
              <a:t>connesse</a:t>
            </a:r>
            <a:r>
              <a:rPr lang="en-US" dirty="0" smtClean="0"/>
              <a:t> </a:t>
            </a:r>
            <a:r>
              <a:rPr lang="en-US" dirty="0" err="1" smtClean="0"/>
              <a:t>vanno</a:t>
            </a:r>
            <a:r>
              <a:rPr lang="en-US" dirty="0" smtClean="0"/>
              <a:t> </a:t>
            </a:r>
            <a:r>
              <a:rPr lang="en-US" dirty="0" err="1" smtClean="0"/>
              <a:t>scartati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401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457199" y="951345"/>
                <a:ext cx="11504368" cy="5262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b="0" i="1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automezzi</a:t>
                </a:r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di </a:t>
                </a:r>
                <a:r>
                  <a:rPr lang="en-US" b="0" i="1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tipo</a:t>
                </a:r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1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b="0" i="1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automezzi</a:t>
                </a:r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di </a:t>
                </a:r>
                <a:r>
                  <a:rPr lang="en-US" b="0" i="1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tipo</a:t>
                </a:r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b="0" i="1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automezzi</a:t>
                </a:r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di </a:t>
                </a:r>
                <a:r>
                  <a:rPr lang="en-US" b="0" i="1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tipo</a:t>
                </a:r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3</a:t>
                </a:r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𝑞𝑢𝑎𝑛𝑡𝑖𝑡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à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𝑠𝑎𝑐𝑐h𝑖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𝑡𝑟𝑎𝑠𝑝𝑜𝑟𝑡𝑎𝑟𝑒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𝑑𝑒𝑣𝑒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𝑒𝑠𝑠𝑒𝑟𝑒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𝑎𝑙𝑚𝑒𝑛𝑜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𝑝𝑎𝑟𝑖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𝑞𝑢𝑎𝑛𝑡𝑖𝑡𝑎𝑡𝑖𝑣𝑜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𝑚𝑖𝑛𝑖𝑚𝑜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𝑞𝑢𝑒𝑖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𝑠𝑎𝑐𝑐h𝑖</m:t>
                      </m:r>
                    </m:oMath>
                  </m:oMathPara>
                </a14:m>
                <a:endParaRPr lang="en-US" b="0" dirty="0" smtClean="0">
                  <a:solidFill>
                    <a:srgbClr val="00B050"/>
                  </a:solidFill>
                </a:endParaRPr>
              </a:p>
              <a:p>
                <a:endParaRPr lang="en-US" dirty="0" smtClean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+80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20000</m:t>
                      </m:r>
                    </m:oMath>
                  </m:oMathPara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err="1" smtClean="0">
                    <a:solidFill>
                      <a:srgbClr val="00B050"/>
                    </a:solidFill>
                  </a:rPr>
                  <a:t>Analogo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per 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gli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altri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sacchi</a:t>
                </a:r>
                <a:endParaRPr lang="en-US" dirty="0" smtClean="0">
                  <a:solidFill>
                    <a:srgbClr val="00B050"/>
                  </a:solidFill>
                </a:endParaRPr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5 Kg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+40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+50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≥6000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10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Kg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+15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+30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≥4500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50 Kg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≥1000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dirty="0" err="1" smtClean="0"/>
                  <a:t>Obiettivo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Minimizzare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+11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+15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endParaRPr lang="it-IT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951345"/>
                <a:ext cx="11504368" cy="5262979"/>
              </a:xfrm>
              <a:prstGeom prst="rect">
                <a:avLst/>
              </a:prstGeom>
              <a:blipFill>
                <a:blip r:embed="rId2"/>
                <a:stretch>
                  <a:fillRect l="-1219" t="-16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5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59025"/>
                  </p:ext>
                </p:extLst>
              </p:nvPr>
            </p:nvGraphicFramePr>
            <p:xfrm>
              <a:off x="1733616" y="969922"/>
              <a:ext cx="812799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60085507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98628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1067293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Componente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Shortest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Min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7470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(1,2)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4506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(1,2)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036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trike="sngStrike" baseline="0" dirty="0" smtClean="0"/>
                            <a:t>(1,3) </a:t>
                          </a:r>
                          <a:r>
                            <a:rPr lang="en-US" strike="noStrike" baseline="0" dirty="0" smtClean="0"/>
                            <a:t>(2,3)</a:t>
                          </a:r>
                          <a:endParaRPr lang="it-IT" strike="noStrike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trike="sngStrike" baseline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lang="it-IT" strike="noStrike" baseline="0" dirty="0" smtClean="0"/>
                            <a:t> 4</a:t>
                          </a:r>
                          <a:endParaRPr lang="it-IT" strike="noStrike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9542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trike="sngStrike" baseline="0" dirty="0" smtClean="0"/>
                            <a:t>(1,4) (2,4) </a:t>
                          </a:r>
                          <a:r>
                            <a:rPr lang="en-US" strike="noStrike" baseline="0" dirty="0" smtClean="0"/>
                            <a:t>(3,4)</a:t>
                          </a:r>
                          <a:endParaRPr lang="it-IT" strike="sngStrike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trike="sngStrike" baseline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oMath>
                          </a14:m>
                          <a:r>
                            <a:rPr lang="it-IT" strike="sngStrike" baseline="0" dirty="0" smtClean="0"/>
                            <a:t> 8 </a:t>
                          </a:r>
                          <a:r>
                            <a:rPr lang="it-IT" strike="noStrike" baseline="0" dirty="0" smtClean="0"/>
                            <a:t>7</a:t>
                          </a:r>
                          <a:endParaRPr lang="it-IT" strike="sngStrike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9794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trike="sngStrike" baseline="0" dirty="0" smtClean="0"/>
                            <a:t>(1,5) </a:t>
                          </a:r>
                          <a:r>
                            <a:rPr lang="en-US" strike="noStrike" baseline="0" dirty="0" smtClean="0"/>
                            <a:t>(2,5)</a:t>
                          </a:r>
                          <a:endParaRPr lang="it-IT" strike="sngStrike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trike="sngStrike" baseline="0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oMath>
                          </a14:m>
                          <a:r>
                            <a:rPr lang="it-IT" strike="sngStrike" baseline="0" dirty="0" smtClean="0"/>
                            <a:t> </a:t>
                          </a:r>
                          <a:r>
                            <a:rPr lang="it-IT" strike="noStrike" baseline="0" dirty="0" smtClean="0"/>
                            <a:t>10</a:t>
                          </a:r>
                          <a:endParaRPr lang="it-IT" strike="sngStrike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3913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59025"/>
                  </p:ext>
                </p:extLst>
              </p:nvPr>
            </p:nvGraphicFramePr>
            <p:xfrm>
              <a:off x="1733616" y="969922"/>
              <a:ext cx="812799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60085507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98628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1067293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Componente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Shortest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Min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7470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(1,2)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8197" r="-89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06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(1,2)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8197" r="-89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036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trike="sngStrike" baseline="0" dirty="0" smtClean="0"/>
                            <a:t>(1,3) </a:t>
                          </a:r>
                          <a:r>
                            <a:rPr lang="en-US" strike="noStrike" baseline="0" dirty="0" smtClean="0"/>
                            <a:t>(2,3)</a:t>
                          </a:r>
                          <a:endParaRPr lang="it-IT" strike="noStrike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8197" r="-89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9542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trike="sngStrike" baseline="0" dirty="0" smtClean="0"/>
                            <a:t>(1,4) (2,4) </a:t>
                          </a:r>
                          <a:r>
                            <a:rPr lang="en-US" strike="noStrike" baseline="0" dirty="0" smtClean="0"/>
                            <a:t>(3,4)</a:t>
                          </a:r>
                          <a:endParaRPr lang="it-IT" strike="sngStrike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08197" r="-89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9794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trike="sngStrike" baseline="0" dirty="0" smtClean="0"/>
                            <a:t>(1,5) </a:t>
                          </a:r>
                          <a:r>
                            <a:rPr lang="en-US" strike="noStrike" baseline="0" dirty="0" smtClean="0"/>
                            <a:t>(2,5)</a:t>
                          </a:r>
                          <a:endParaRPr lang="it-IT" strike="sngStrike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8197" r="-8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3913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asellaDiTesto 2"/>
          <p:cNvSpPr txBox="1"/>
          <p:nvPr/>
        </p:nvSpPr>
        <p:spPr>
          <a:xfrm>
            <a:off x="1963554" y="4215865"/>
            <a:ext cx="89739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 smtClean="0"/>
              <a:t>completata</a:t>
            </a:r>
            <a:r>
              <a:rPr lang="en-US" dirty="0" smtClean="0"/>
              <a:t> </a:t>
            </a:r>
            <a:r>
              <a:rPr lang="en-US" dirty="0" err="1" smtClean="0"/>
              <a:t>l’analisi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archi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pongono</a:t>
            </a:r>
            <a:r>
              <a:rPr lang="en-US" dirty="0" smtClean="0"/>
              <a:t> in ET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archi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colonna</a:t>
            </a:r>
            <a:r>
              <a:rPr lang="en-US" dirty="0" smtClean="0"/>
              <a:t> Shortest</a:t>
            </a:r>
          </a:p>
          <a:p>
            <a:r>
              <a:rPr lang="en-US" dirty="0" smtClean="0"/>
              <a:t>ET=(1,2); (2,3); (3,4); (2,5)</a:t>
            </a:r>
          </a:p>
          <a:p>
            <a:r>
              <a:rPr lang="en-US" dirty="0" smtClean="0"/>
              <a:t>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individuano</a:t>
            </a:r>
            <a:r>
              <a:rPr lang="en-US" dirty="0" smtClean="0"/>
              <a:t> le </a:t>
            </a:r>
            <a:r>
              <a:rPr lang="en-US" dirty="0" err="1" smtClean="0"/>
              <a:t>componenti</a:t>
            </a:r>
            <a:r>
              <a:rPr lang="en-US" dirty="0" smtClean="0"/>
              <a:t> </a:t>
            </a:r>
            <a:r>
              <a:rPr lang="en-US" dirty="0" err="1" smtClean="0"/>
              <a:t>connesse</a:t>
            </a:r>
            <a:r>
              <a:rPr lang="en-US" dirty="0" smtClean="0"/>
              <a:t>  di (V,ET).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c’è</a:t>
            </a:r>
            <a:r>
              <a:rPr lang="en-US" dirty="0" smtClean="0"/>
              <a:t> </a:t>
            </a:r>
            <a:r>
              <a:rPr lang="en-US" dirty="0" err="1" smtClean="0"/>
              <a:t>un’unica</a:t>
            </a:r>
            <a:r>
              <a:rPr lang="en-US" dirty="0" smtClean="0"/>
              <a:t> </a:t>
            </a:r>
            <a:r>
              <a:rPr lang="en-US" dirty="0" err="1" smtClean="0"/>
              <a:t>componente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onnessa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è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nostro</a:t>
            </a:r>
            <a:r>
              <a:rPr lang="en-US" dirty="0" smtClean="0"/>
              <a:t> </a:t>
            </a:r>
            <a:r>
              <a:rPr lang="en-US" dirty="0" err="1" smtClean="0"/>
              <a:t>albero</a:t>
            </a:r>
            <a:r>
              <a:rPr lang="en-US" dirty="0" smtClean="0"/>
              <a:t> di </a:t>
            </a:r>
            <a:r>
              <a:rPr lang="en-US" dirty="0" err="1" smtClean="0"/>
              <a:t>supporto</a:t>
            </a:r>
            <a:r>
              <a:rPr lang="en-US" dirty="0" smtClean="0"/>
              <a:t> </a:t>
            </a:r>
            <a:r>
              <a:rPr lang="en-US" dirty="0" err="1" smtClean="0"/>
              <a:t>ottimo</a:t>
            </a:r>
            <a:r>
              <a:rPr lang="en-US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3881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529389" y="721894"/>
                <a:ext cx="9774792" cy="1878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𝐷𝑜𝑝𝑜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𝑖𝑡𝑒𝑟𝑎𝑧𝑖𝑜𝑛𝑒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𝑎𝑙𝑔𝑜𝑟𝑖𝑡𝑚𝑜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𝑛𝑢𝑚𝑒𝑟𝑜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𝑐𝑜𝑚𝑝𝑜𝑛𝑒𝑛𝑡𝑖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𝑐𝑜𝑛𝑛𝑒𝑠𝑠𝑒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𝑚𝑎𝑠𝑠𝑖𝑚𝑜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𝐷𝑜𝑝𝑜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𝑖𝑡𝑒𝑟𝑎𝑧𝑖𝑜𝑛𝑖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𝑎𝑙𝑔𝑜𝑟𝑖𝑡𝑚𝑜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𝑛𝑢𝑚𝑒𝑟𝑜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𝑐𝑜𝑚𝑝𝑜𝑛𝑒𝑛𝑡𝑖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𝑐𝑜𝑛𝑛𝑒𝑠𝑠𝑒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𝑚𝑎𝑠𝑠𝑖𝑚𝑜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dirty="0" smtClean="0"/>
              </a:p>
              <a:p>
                <a:r>
                  <a:rPr lang="en-US" b="0" i="1" dirty="0" smtClean="0">
                    <a:latin typeface="Cambria Math" panose="02040503050406030204" pitchFamily="18" charset="0"/>
                  </a:rPr>
                  <a:t>…………………………….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𝐷𝑜𝑝𝑜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𝑖𝑡𝑒𝑟𝑎𝑧𝑖𝑜𝑛𝑖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𝑎𝑙𝑔𝑜𝑟𝑖𝑡𝑚𝑜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𝑛𝑢𝑚𝑒𝑟𝑜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𝑐𝑜𝑚𝑝𝑜𝑛𝑒𝑛𝑡𝑖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𝑐𝑜𝑛𝑛𝑒𝑠𝑠𝑒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𝑚𝑎𝑠𝑠𝑖𝑚𝑜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721894"/>
                <a:ext cx="9774792" cy="1878015"/>
              </a:xfrm>
              <a:prstGeom prst="rect">
                <a:avLst/>
              </a:prstGeom>
              <a:blipFill>
                <a:blip r:embed="rId2"/>
                <a:stretch>
                  <a:fillRect l="-14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606392" y="3128211"/>
                <a:ext cx="100016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𝑄𝑢𝑖𝑛𝑑𝑖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𝑛𝑢𝑚𝑒𝑟𝑜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𝑖𝑡𝑒𝑟𝑎𝑧𝑖𝑜𝑛𝑖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𝑎𝑣𝑒𝑟𝑒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𝑐𝑜𝑚𝑝𝑜𝑛𝑒𝑛𝑡𝑒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𝑐𝑜𝑛𝑛𝑒𝑠𝑠𝑎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ù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𝑝𝑖𝑐𝑐𝑜𝑙𝑜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𝑐𝑢𝑖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92" y="3128211"/>
                <a:ext cx="10001648" cy="276999"/>
              </a:xfrm>
              <a:prstGeom prst="rect">
                <a:avLst/>
              </a:prstGeom>
              <a:blipFill>
                <a:blip r:embed="rId3"/>
                <a:stretch>
                  <a:fillRect l="-670" t="-4348" r="-427" b="-34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4013735" y="4129238"/>
                <a:ext cx="11600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735" y="4129238"/>
                <a:ext cx="1160061" cy="276999"/>
              </a:xfrm>
              <a:prstGeom prst="rect">
                <a:avLst/>
              </a:prstGeom>
              <a:blipFill>
                <a:blip r:embed="rId4"/>
                <a:stretch>
                  <a:fillRect l="-6806" t="-4348" r="-4188" b="-32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529389" y="5188017"/>
                <a:ext cx="28743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cui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ottiene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5188017"/>
                <a:ext cx="2874377" cy="276999"/>
              </a:xfrm>
              <a:prstGeom prst="rect">
                <a:avLst/>
              </a:prstGeom>
              <a:blipFill>
                <a:blip r:embed="rId5"/>
                <a:stretch>
                  <a:fillRect l="-1699" t="-2222" r="-2760" b="-3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960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979380"/>
              </p:ext>
            </p:extLst>
          </p:nvPr>
        </p:nvGraphicFramePr>
        <p:xfrm>
          <a:off x="480291" y="479517"/>
          <a:ext cx="3408216" cy="265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36">
                  <a:extLst>
                    <a:ext uri="{9D8B030D-6E8A-4147-A177-3AD203B41FA5}">
                      <a16:colId xmlns:a16="http://schemas.microsoft.com/office/drawing/2014/main" val="3725192060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151529357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4125802664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123021383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3722775866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3814686620"/>
                    </a:ext>
                  </a:extLst>
                </a:gridCol>
              </a:tblGrid>
              <a:tr h="441935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750808"/>
                  </a:ext>
                </a:extLst>
              </a:tr>
              <a:tr h="44193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69891"/>
                  </a:ext>
                </a:extLst>
              </a:tr>
              <a:tr h="44193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540411"/>
                  </a:ext>
                </a:extLst>
              </a:tr>
              <a:tr h="44193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97459"/>
                  </a:ext>
                </a:extLst>
              </a:tr>
              <a:tr h="44193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243819"/>
                  </a:ext>
                </a:extLst>
              </a:tr>
              <a:tr h="44193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219968"/>
                  </a:ext>
                </a:extLst>
              </a:tr>
            </a:tbl>
          </a:graphicData>
        </a:graphic>
      </p:graphicFrame>
      <p:sp>
        <p:nvSpPr>
          <p:cNvPr id="3" name="Ovale 2"/>
          <p:cNvSpPr/>
          <p:nvPr/>
        </p:nvSpPr>
        <p:spPr>
          <a:xfrm>
            <a:off x="6446982" y="6927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8599055" y="6927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5255491" y="25215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9527310" y="25215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6728691" y="4572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8765309" y="4572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it-IT" dirty="0"/>
          </a:p>
        </p:txBody>
      </p:sp>
      <p:cxnSp>
        <p:nvCxnSpPr>
          <p:cNvPr id="10" name="Connettore diritto 9"/>
          <p:cNvCxnSpPr>
            <a:endCxn id="8" idx="2"/>
          </p:cNvCxnSpPr>
          <p:nvPr/>
        </p:nvCxnSpPr>
        <p:spPr>
          <a:xfrm flipV="1">
            <a:off x="7777018" y="5029200"/>
            <a:ext cx="988291" cy="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>
          <a:xfrm flipH="1">
            <a:off x="9513455" y="3435927"/>
            <a:ext cx="295563" cy="1136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/>
          <p:cNvCxnSpPr>
            <a:stCxn id="5" idx="6"/>
            <a:endCxn id="6" idx="2"/>
          </p:cNvCxnSpPr>
          <p:nvPr/>
        </p:nvCxnSpPr>
        <p:spPr>
          <a:xfrm>
            <a:off x="6169891" y="2978727"/>
            <a:ext cx="3357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>
          <a:xfrm>
            <a:off x="9310255" y="1607127"/>
            <a:ext cx="498763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/>
          <p:cNvCxnSpPr>
            <a:stCxn id="3" idx="6"/>
            <a:endCxn id="4" idx="2"/>
          </p:cNvCxnSpPr>
          <p:nvPr/>
        </p:nvCxnSpPr>
        <p:spPr>
          <a:xfrm>
            <a:off x="7361382" y="1149927"/>
            <a:ext cx="1237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696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632936"/>
              </p:ext>
            </p:extLst>
          </p:nvPr>
        </p:nvGraphicFramePr>
        <p:xfrm>
          <a:off x="572654" y="119298"/>
          <a:ext cx="3408216" cy="265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36">
                  <a:extLst>
                    <a:ext uri="{9D8B030D-6E8A-4147-A177-3AD203B41FA5}">
                      <a16:colId xmlns:a16="http://schemas.microsoft.com/office/drawing/2014/main" val="3725192060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151529357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4125802664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123021383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3722775866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3814686620"/>
                    </a:ext>
                  </a:extLst>
                </a:gridCol>
              </a:tblGrid>
              <a:tr h="441935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750808"/>
                  </a:ext>
                </a:extLst>
              </a:tr>
              <a:tr h="44193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69891"/>
                  </a:ext>
                </a:extLst>
              </a:tr>
              <a:tr h="44193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540411"/>
                  </a:ext>
                </a:extLst>
              </a:tr>
              <a:tr h="44193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97459"/>
                  </a:ext>
                </a:extLst>
              </a:tr>
              <a:tr h="44193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243819"/>
                  </a:ext>
                </a:extLst>
              </a:tr>
              <a:tr h="44193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219968"/>
                  </a:ext>
                </a:extLst>
              </a:tr>
            </a:tbl>
          </a:graphicData>
        </a:graphic>
      </p:graphicFrame>
      <p:sp>
        <p:nvSpPr>
          <p:cNvPr id="3" name="Ovale 2"/>
          <p:cNvSpPr/>
          <p:nvPr/>
        </p:nvSpPr>
        <p:spPr>
          <a:xfrm>
            <a:off x="4516581" y="323272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6428509" y="323272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983345" y="43872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7564581" y="43872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4613563" y="577272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6650181" y="577272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it-IT" dirty="0"/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009435"/>
              </p:ext>
            </p:extLst>
          </p:nvPr>
        </p:nvGraphicFramePr>
        <p:xfrm>
          <a:off x="6428509" y="119298"/>
          <a:ext cx="529243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45">
                  <a:extLst>
                    <a:ext uri="{9D8B030D-6E8A-4147-A177-3AD203B41FA5}">
                      <a16:colId xmlns:a16="http://schemas.microsoft.com/office/drawing/2014/main" val="872803533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748815220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3664311199"/>
                    </a:ext>
                  </a:extLst>
                </a:gridCol>
              </a:tblGrid>
              <a:tr h="361886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C(v)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W_vc</a:t>
                      </a:r>
                      <a:r>
                        <a:rPr lang="en-US" dirty="0" smtClean="0"/>
                        <a:t>(v)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661306"/>
                  </a:ext>
                </a:extLst>
              </a:tr>
              <a:tr h="36188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69363"/>
                  </a:ext>
                </a:extLst>
              </a:tr>
              <a:tr h="36188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05466"/>
                  </a:ext>
                </a:extLst>
              </a:tr>
              <a:tr h="36188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22703"/>
                  </a:ext>
                </a:extLst>
              </a:tr>
              <a:tr h="36188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85807"/>
                  </a:ext>
                </a:extLst>
              </a:tr>
              <a:tr h="36188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434036"/>
                  </a:ext>
                </a:extLst>
              </a:tr>
            </a:tbl>
          </a:graphicData>
        </a:graphic>
      </p:graphicFrame>
      <p:sp>
        <p:nvSpPr>
          <p:cNvPr id="10" name="CasellaDiTesto 9"/>
          <p:cNvSpPr txBox="1"/>
          <p:nvPr/>
        </p:nvSpPr>
        <p:spPr>
          <a:xfrm>
            <a:off x="9245600" y="3038764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U=1,2,4,6,5,3</a:t>
            </a:r>
            <a:endParaRPr lang="it-IT" dirty="0"/>
          </a:p>
        </p:txBody>
      </p:sp>
      <p:cxnSp>
        <p:nvCxnSpPr>
          <p:cNvPr id="12" name="Connettore diritto 11"/>
          <p:cNvCxnSpPr>
            <a:endCxn id="4" idx="2"/>
          </p:cNvCxnSpPr>
          <p:nvPr/>
        </p:nvCxnSpPr>
        <p:spPr>
          <a:xfrm flipV="1">
            <a:off x="5527963" y="3689926"/>
            <a:ext cx="900546" cy="1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/>
          <p:cNvCxnSpPr/>
          <p:nvPr/>
        </p:nvCxnSpPr>
        <p:spPr>
          <a:xfrm flipV="1">
            <a:off x="6040582" y="646545"/>
            <a:ext cx="5920509" cy="18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>
            <a:endCxn id="6" idx="1"/>
          </p:cNvCxnSpPr>
          <p:nvPr/>
        </p:nvCxnSpPr>
        <p:spPr>
          <a:xfrm>
            <a:off x="7342909" y="3897745"/>
            <a:ext cx="355583" cy="623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/>
          <p:cNvCxnSpPr/>
          <p:nvPr/>
        </p:nvCxnSpPr>
        <p:spPr>
          <a:xfrm>
            <a:off x="6040582" y="1431636"/>
            <a:ext cx="5920509" cy="18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/>
          <p:cNvCxnSpPr/>
          <p:nvPr/>
        </p:nvCxnSpPr>
        <p:spPr>
          <a:xfrm flipH="1">
            <a:off x="7342909" y="5301672"/>
            <a:ext cx="355583" cy="47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/>
          <p:cNvCxnSpPr/>
          <p:nvPr/>
        </p:nvCxnSpPr>
        <p:spPr>
          <a:xfrm>
            <a:off x="6243782" y="2115127"/>
            <a:ext cx="5634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/>
          <p:cNvCxnSpPr>
            <a:stCxn id="7" idx="6"/>
            <a:endCxn id="8" idx="2"/>
          </p:cNvCxnSpPr>
          <p:nvPr/>
        </p:nvCxnSpPr>
        <p:spPr>
          <a:xfrm>
            <a:off x="5527963" y="6229926"/>
            <a:ext cx="1122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/>
          <p:cNvCxnSpPr/>
          <p:nvPr/>
        </p:nvCxnSpPr>
        <p:spPr>
          <a:xfrm flipV="1">
            <a:off x="6243782" y="1754909"/>
            <a:ext cx="5634182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/>
          <p:cNvCxnSpPr>
            <a:stCxn id="5" idx="6"/>
            <a:endCxn id="6" idx="2"/>
          </p:cNvCxnSpPr>
          <p:nvPr/>
        </p:nvCxnSpPr>
        <p:spPr>
          <a:xfrm>
            <a:off x="3897745" y="4844472"/>
            <a:ext cx="3666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/>
          <p:cNvCxnSpPr/>
          <p:nvPr/>
        </p:nvCxnSpPr>
        <p:spPr>
          <a:xfrm flipV="1">
            <a:off x="6089072" y="1043709"/>
            <a:ext cx="5788892" cy="18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434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710285"/>
              </p:ext>
            </p:extLst>
          </p:nvPr>
        </p:nvGraphicFramePr>
        <p:xfrm>
          <a:off x="572654" y="119298"/>
          <a:ext cx="3408216" cy="265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36">
                  <a:extLst>
                    <a:ext uri="{9D8B030D-6E8A-4147-A177-3AD203B41FA5}">
                      <a16:colId xmlns:a16="http://schemas.microsoft.com/office/drawing/2014/main" val="3725192060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151529357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4125802664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123021383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3722775866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3814686620"/>
                    </a:ext>
                  </a:extLst>
                </a:gridCol>
              </a:tblGrid>
              <a:tr h="441935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750808"/>
                  </a:ext>
                </a:extLst>
              </a:tr>
              <a:tr h="44193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69891"/>
                  </a:ext>
                </a:extLst>
              </a:tr>
              <a:tr h="44193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540411"/>
                  </a:ext>
                </a:extLst>
              </a:tr>
              <a:tr h="44193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97459"/>
                  </a:ext>
                </a:extLst>
              </a:tr>
              <a:tr h="44193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243819"/>
                  </a:ext>
                </a:extLst>
              </a:tr>
              <a:tr h="44193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219968"/>
                  </a:ext>
                </a:extLst>
              </a:tr>
            </a:tbl>
          </a:graphicData>
        </a:graphic>
      </p:graphicFrame>
      <p:sp>
        <p:nvSpPr>
          <p:cNvPr id="3" name="Ovale 2"/>
          <p:cNvSpPr/>
          <p:nvPr/>
        </p:nvSpPr>
        <p:spPr>
          <a:xfrm>
            <a:off x="4516581" y="323272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6428509" y="323272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983345" y="43872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7564581" y="43872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4613563" y="577272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6650181" y="577272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a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5269"/>
                  </p:ext>
                </p:extLst>
              </p:nvPr>
            </p:nvGraphicFramePr>
            <p:xfrm>
              <a:off x="6974035" y="88206"/>
              <a:ext cx="5107707" cy="28629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2569">
                      <a:extLst>
                        <a:ext uri="{9D8B030D-6E8A-4147-A177-3AD203B41FA5}">
                          <a16:colId xmlns:a16="http://schemas.microsoft.com/office/drawing/2014/main" val="3221630441"/>
                        </a:ext>
                      </a:extLst>
                    </a:gridCol>
                    <a:gridCol w="1702569">
                      <a:extLst>
                        <a:ext uri="{9D8B030D-6E8A-4147-A177-3AD203B41FA5}">
                          <a16:colId xmlns:a16="http://schemas.microsoft.com/office/drawing/2014/main" val="354560688"/>
                        </a:ext>
                      </a:extLst>
                    </a:gridCol>
                    <a:gridCol w="1702569">
                      <a:extLst>
                        <a:ext uri="{9D8B030D-6E8A-4147-A177-3AD203B41FA5}">
                          <a16:colId xmlns:a16="http://schemas.microsoft.com/office/drawing/2014/main" val="2164511742"/>
                        </a:ext>
                      </a:extLst>
                    </a:gridCol>
                  </a:tblGrid>
                  <a:tr h="408995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Componenti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shortest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Min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962159"/>
                      </a:ext>
                    </a:extLst>
                  </a:tr>
                  <a:tr h="40899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(1,2)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2895871"/>
                      </a:ext>
                    </a:extLst>
                  </a:tr>
                  <a:tr h="40899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(2,4)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8750912"/>
                      </a:ext>
                    </a:extLst>
                  </a:tr>
                  <a:tr h="40899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(3,4)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5815504"/>
                      </a:ext>
                    </a:extLst>
                  </a:tr>
                  <a:tr h="40899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(4,6)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3360083"/>
                      </a:ext>
                    </a:extLst>
                  </a:tr>
                  <a:tr h="40899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(5,6)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1886408"/>
                      </a:ext>
                    </a:extLst>
                  </a:tr>
                  <a:tr h="40899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(5,6)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3705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a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5269"/>
                  </p:ext>
                </p:extLst>
              </p:nvPr>
            </p:nvGraphicFramePr>
            <p:xfrm>
              <a:off x="6974035" y="88206"/>
              <a:ext cx="5107707" cy="28629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2569">
                      <a:extLst>
                        <a:ext uri="{9D8B030D-6E8A-4147-A177-3AD203B41FA5}">
                          <a16:colId xmlns:a16="http://schemas.microsoft.com/office/drawing/2014/main" val="3221630441"/>
                        </a:ext>
                      </a:extLst>
                    </a:gridCol>
                    <a:gridCol w="1702569">
                      <a:extLst>
                        <a:ext uri="{9D8B030D-6E8A-4147-A177-3AD203B41FA5}">
                          <a16:colId xmlns:a16="http://schemas.microsoft.com/office/drawing/2014/main" val="354560688"/>
                        </a:ext>
                      </a:extLst>
                    </a:gridCol>
                    <a:gridCol w="1702569">
                      <a:extLst>
                        <a:ext uri="{9D8B030D-6E8A-4147-A177-3AD203B41FA5}">
                          <a16:colId xmlns:a16="http://schemas.microsoft.com/office/drawing/2014/main" val="2164511742"/>
                        </a:ext>
                      </a:extLst>
                    </a:gridCol>
                  </a:tblGrid>
                  <a:tr h="408995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Componenti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shortest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Min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962159"/>
                      </a:ext>
                    </a:extLst>
                  </a:tr>
                  <a:tr h="40899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(1,2)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1075" t="-105882" r="-1792" b="-5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2895871"/>
                      </a:ext>
                    </a:extLst>
                  </a:tr>
                  <a:tr h="40899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(2,4)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1075" t="-208955" r="-1792" b="-4134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8750912"/>
                      </a:ext>
                    </a:extLst>
                  </a:tr>
                  <a:tr h="40899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(3,4)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1075" t="-308955" r="-1792" b="-3134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5815504"/>
                      </a:ext>
                    </a:extLst>
                  </a:tr>
                  <a:tr h="40899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(4,6)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1075" t="-408955" r="-1792" b="-2134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3360083"/>
                      </a:ext>
                    </a:extLst>
                  </a:tr>
                  <a:tr h="40899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(5,6)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1075" t="-501471" r="-1792" b="-110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1886408"/>
                      </a:ext>
                    </a:extLst>
                  </a:tr>
                  <a:tr h="40899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(5,6)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1075" t="-610448" r="-1792" b="-119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370506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Connettore diritto 11"/>
          <p:cNvCxnSpPr>
            <a:endCxn id="4" idx="2"/>
          </p:cNvCxnSpPr>
          <p:nvPr/>
        </p:nvCxnSpPr>
        <p:spPr>
          <a:xfrm flipV="1">
            <a:off x="5527963" y="3689926"/>
            <a:ext cx="900546" cy="78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/>
          <p:cNvCxnSpPr/>
          <p:nvPr/>
        </p:nvCxnSpPr>
        <p:spPr>
          <a:xfrm flipH="1">
            <a:off x="7426036" y="5301672"/>
            <a:ext cx="360219" cy="47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/>
          <p:cNvCxnSpPr>
            <a:stCxn id="7" idx="6"/>
            <a:endCxn id="8" idx="2"/>
          </p:cNvCxnSpPr>
          <p:nvPr/>
        </p:nvCxnSpPr>
        <p:spPr>
          <a:xfrm>
            <a:off x="5527963" y="6229926"/>
            <a:ext cx="1122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/>
          <p:cNvCxnSpPr/>
          <p:nvPr/>
        </p:nvCxnSpPr>
        <p:spPr>
          <a:xfrm>
            <a:off x="7342909" y="4045527"/>
            <a:ext cx="443346" cy="341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/>
          <p:cNvCxnSpPr>
            <a:stCxn id="5" idx="6"/>
            <a:endCxn id="6" idx="2"/>
          </p:cNvCxnSpPr>
          <p:nvPr/>
        </p:nvCxnSpPr>
        <p:spPr>
          <a:xfrm>
            <a:off x="3897745" y="4844472"/>
            <a:ext cx="3666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22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2032000" y="188421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5477164" y="242916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5107709" y="565265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262909" y="476596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cxnSp>
        <p:nvCxnSpPr>
          <p:cNvPr id="8" name="Connettore 2 7"/>
          <p:cNvCxnSpPr>
            <a:stCxn id="2" idx="7"/>
          </p:cNvCxnSpPr>
          <p:nvPr/>
        </p:nvCxnSpPr>
        <p:spPr>
          <a:xfrm>
            <a:off x="2812489" y="2018129"/>
            <a:ext cx="2766275" cy="466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2262909" y="2798618"/>
            <a:ext cx="193964" cy="196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>
            <a:off x="2697018" y="2798618"/>
            <a:ext cx="2410691" cy="301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>
            <a:off x="5477164" y="3038764"/>
            <a:ext cx="27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 flipH="1" flipV="1">
            <a:off x="3048000" y="2558473"/>
            <a:ext cx="2429164" cy="47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 flipH="1">
            <a:off x="2946400" y="3232727"/>
            <a:ext cx="2530764" cy="153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 flipH="1">
            <a:off x="5578764" y="3454400"/>
            <a:ext cx="267854" cy="209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 flipH="1" flipV="1">
            <a:off x="2540000" y="2918691"/>
            <a:ext cx="157018" cy="174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>
            <a:off x="3048000" y="5652655"/>
            <a:ext cx="1939636" cy="45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 flipH="1" flipV="1">
            <a:off x="2946400" y="2798618"/>
            <a:ext cx="2382982" cy="275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 flipH="1" flipV="1">
            <a:off x="3241964" y="5329382"/>
            <a:ext cx="1865745" cy="56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4174836" y="2106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2150539" y="37547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4476522" y="51261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4262582" y="26370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it-IT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4413425" y="3551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it-IT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5575703" y="4479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it-IT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2461544" y="3343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3836205" y="56804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4564268" y="4664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it-IT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3891623" y="5384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4976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4351015"/>
                  </p:ext>
                </p:extLst>
              </p:nvPr>
            </p:nvGraphicFramePr>
            <p:xfrm>
              <a:off x="2032000" y="719666"/>
              <a:ext cx="2392218" cy="18665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406">
                      <a:extLst>
                        <a:ext uri="{9D8B030D-6E8A-4147-A177-3AD203B41FA5}">
                          <a16:colId xmlns:a16="http://schemas.microsoft.com/office/drawing/2014/main" val="2881996698"/>
                        </a:ext>
                      </a:extLst>
                    </a:gridCol>
                    <a:gridCol w="797406">
                      <a:extLst>
                        <a:ext uri="{9D8B030D-6E8A-4147-A177-3AD203B41FA5}">
                          <a16:colId xmlns:a16="http://schemas.microsoft.com/office/drawing/2014/main" val="867883707"/>
                        </a:ext>
                      </a:extLst>
                    </a:gridCol>
                    <a:gridCol w="797406">
                      <a:extLst>
                        <a:ext uri="{9D8B030D-6E8A-4147-A177-3AD203B41FA5}">
                          <a16:colId xmlns:a16="http://schemas.microsoft.com/office/drawing/2014/main" val="3371271758"/>
                        </a:ext>
                      </a:extLst>
                    </a:gridCol>
                  </a:tblGrid>
                  <a:tr h="373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𝝆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e(v)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2804108"/>
                      </a:ext>
                    </a:extLst>
                  </a:tr>
                  <a:tr h="373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2541587"/>
                      </a:ext>
                    </a:extLst>
                  </a:tr>
                  <a:tr h="373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9746202"/>
                      </a:ext>
                    </a:extLst>
                  </a:tr>
                  <a:tr h="373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4812380"/>
                      </a:ext>
                    </a:extLst>
                  </a:tr>
                  <a:tr h="373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48720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4351015"/>
                  </p:ext>
                </p:extLst>
              </p:nvPr>
            </p:nvGraphicFramePr>
            <p:xfrm>
              <a:off x="2032000" y="719666"/>
              <a:ext cx="2392218" cy="18665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406">
                      <a:extLst>
                        <a:ext uri="{9D8B030D-6E8A-4147-A177-3AD203B41FA5}">
                          <a16:colId xmlns:a16="http://schemas.microsoft.com/office/drawing/2014/main" val="2881996698"/>
                        </a:ext>
                      </a:extLst>
                    </a:gridCol>
                    <a:gridCol w="797406">
                      <a:extLst>
                        <a:ext uri="{9D8B030D-6E8A-4147-A177-3AD203B41FA5}">
                          <a16:colId xmlns:a16="http://schemas.microsoft.com/office/drawing/2014/main" val="867883707"/>
                        </a:ext>
                      </a:extLst>
                    </a:gridCol>
                    <a:gridCol w="797406">
                      <a:extLst>
                        <a:ext uri="{9D8B030D-6E8A-4147-A177-3AD203B41FA5}">
                          <a16:colId xmlns:a16="http://schemas.microsoft.com/office/drawing/2014/main" val="3371271758"/>
                        </a:ext>
                      </a:extLst>
                    </a:gridCol>
                  </a:tblGrid>
                  <a:tr h="373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763" t="-8197" r="-103053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e(v)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2804108"/>
                      </a:ext>
                    </a:extLst>
                  </a:tr>
                  <a:tr h="373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2541587"/>
                      </a:ext>
                    </a:extLst>
                  </a:tr>
                  <a:tr h="373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9746202"/>
                      </a:ext>
                    </a:extLst>
                  </a:tr>
                  <a:tr h="373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4812380"/>
                      </a:ext>
                    </a:extLst>
                  </a:tr>
                  <a:tr h="373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48720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9730340"/>
                  </p:ext>
                </p:extLst>
              </p:nvPr>
            </p:nvGraphicFramePr>
            <p:xfrm>
              <a:off x="7273636" y="719666"/>
              <a:ext cx="2392218" cy="18665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406">
                      <a:extLst>
                        <a:ext uri="{9D8B030D-6E8A-4147-A177-3AD203B41FA5}">
                          <a16:colId xmlns:a16="http://schemas.microsoft.com/office/drawing/2014/main" val="2881996698"/>
                        </a:ext>
                      </a:extLst>
                    </a:gridCol>
                    <a:gridCol w="797406">
                      <a:extLst>
                        <a:ext uri="{9D8B030D-6E8A-4147-A177-3AD203B41FA5}">
                          <a16:colId xmlns:a16="http://schemas.microsoft.com/office/drawing/2014/main" val="867883707"/>
                        </a:ext>
                      </a:extLst>
                    </a:gridCol>
                    <a:gridCol w="797406">
                      <a:extLst>
                        <a:ext uri="{9D8B030D-6E8A-4147-A177-3AD203B41FA5}">
                          <a16:colId xmlns:a16="http://schemas.microsoft.com/office/drawing/2014/main" val="3371271758"/>
                        </a:ext>
                      </a:extLst>
                    </a:gridCol>
                  </a:tblGrid>
                  <a:tr h="373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𝝆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e(v)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2804108"/>
                      </a:ext>
                    </a:extLst>
                  </a:tr>
                  <a:tr h="373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2541587"/>
                      </a:ext>
                    </a:extLst>
                  </a:tr>
                  <a:tr h="373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9746202"/>
                      </a:ext>
                    </a:extLst>
                  </a:tr>
                  <a:tr h="373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4812380"/>
                      </a:ext>
                    </a:extLst>
                  </a:tr>
                  <a:tr h="373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48720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9730340"/>
                  </p:ext>
                </p:extLst>
              </p:nvPr>
            </p:nvGraphicFramePr>
            <p:xfrm>
              <a:off x="7273636" y="719666"/>
              <a:ext cx="2392218" cy="18665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406">
                      <a:extLst>
                        <a:ext uri="{9D8B030D-6E8A-4147-A177-3AD203B41FA5}">
                          <a16:colId xmlns:a16="http://schemas.microsoft.com/office/drawing/2014/main" val="2881996698"/>
                        </a:ext>
                      </a:extLst>
                    </a:gridCol>
                    <a:gridCol w="797406">
                      <a:extLst>
                        <a:ext uri="{9D8B030D-6E8A-4147-A177-3AD203B41FA5}">
                          <a16:colId xmlns:a16="http://schemas.microsoft.com/office/drawing/2014/main" val="867883707"/>
                        </a:ext>
                      </a:extLst>
                    </a:gridCol>
                    <a:gridCol w="797406">
                      <a:extLst>
                        <a:ext uri="{9D8B030D-6E8A-4147-A177-3AD203B41FA5}">
                          <a16:colId xmlns:a16="http://schemas.microsoft.com/office/drawing/2014/main" val="3371271758"/>
                        </a:ext>
                      </a:extLst>
                    </a:gridCol>
                  </a:tblGrid>
                  <a:tr h="373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763" t="-8197" r="-103053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e(v)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2804108"/>
                      </a:ext>
                    </a:extLst>
                  </a:tr>
                  <a:tr h="373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2541587"/>
                      </a:ext>
                    </a:extLst>
                  </a:tr>
                  <a:tr h="373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9746202"/>
                      </a:ext>
                    </a:extLst>
                  </a:tr>
                  <a:tr h="373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4812380"/>
                      </a:ext>
                    </a:extLst>
                  </a:tr>
                  <a:tr h="373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48720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3929708"/>
                  </p:ext>
                </p:extLst>
              </p:nvPr>
            </p:nvGraphicFramePr>
            <p:xfrm>
              <a:off x="2032000" y="3698394"/>
              <a:ext cx="2392218" cy="18665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406">
                      <a:extLst>
                        <a:ext uri="{9D8B030D-6E8A-4147-A177-3AD203B41FA5}">
                          <a16:colId xmlns:a16="http://schemas.microsoft.com/office/drawing/2014/main" val="2881996698"/>
                        </a:ext>
                      </a:extLst>
                    </a:gridCol>
                    <a:gridCol w="797406">
                      <a:extLst>
                        <a:ext uri="{9D8B030D-6E8A-4147-A177-3AD203B41FA5}">
                          <a16:colId xmlns:a16="http://schemas.microsoft.com/office/drawing/2014/main" val="867883707"/>
                        </a:ext>
                      </a:extLst>
                    </a:gridCol>
                    <a:gridCol w="797406">
                      <a:extLst>
                        <a:ext uri="{9D8B030D-6E8A-4147-A177-3AD203B41FA5}">
                          <a16:colId xmlns:a16="http://schemas.microsoft.com/office/drawing/2014/main" val="3371271758"/>
                        </a:ext>
                      </a:extLst>
                    </a:gridCol>
                  </a:tblGrid>
                  <a:tr h="373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𝝆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e(v)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2804108"/>
                      </a:ext>
                    </a:extLst>
                  </a:tr>
                  <a:tr h="373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2541587"/>
                      </a:ext>
                    </a:extLst>
                  </a:tr>
                  <a:tr h="373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9746202"/>
                      </a:ext>
                    </a:extLst>
                  </a:tr>
                  <a:tr h="373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4812380"/>
                      </a:ext>
                    </a:extLst>
                  </a:tr>
                  <a:tr h="373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48720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3929708"/>
                  </p:ext>
                </p:extLst>
              </p:nvPr>
            </p:nvGraphicFramePr>
            <p:xfrm>
              <a:off x="2032000" y="3698394"/>
              <a:ext cx="2392218" cy="18665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406">
                      <a:extLst>
                        <a:ext uri="{9D8B030D-6E8A-4147-A177-3AD203B41FA5}">
                          <a16:colId xmlns:a16="http://schemas.microsoft.com/office/drawing/2014/main" val="2881996698"/>
                        </a:ext>
                      </a:extLst>
                    </a:gridCol>
                    <a:gridCol w="797406">
                      <a:extLst>
                        <a:ext uri="{9D8B030D-6E8A-4147-A177-3AD203B41FA5}">
                          <a16:colId xmlns:a16="http://schemas.microsoft.com/office/drawing/2014/main" val="867883707"/>
                        </a:ext>
                      </a:extLst>
                    </a:gridCol>
                    <a:gridCol w="797406">
                      <a:extLst>
                        <a:ext uri="{9D8B030D-6E8A-4147-A177-3AD203B41FA5}">
                          <a16:colId xmlns:a16="http://schemas.microsoft.com/office/drawing/2014/main" val="3371271758"/>
                        </a:ext>
                      </a:extLst>
                    </a:gridCol>
                  </a:tblGrid>
                  <a:tr h="373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100763" t="-8197" r="-103053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e(v)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2804108"/>
                      </a:ext>
                    </a:extLst>
                  </a:tr>
                  <a:tr h="373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2541587"/>
                      </a:ext>
                    </a:extLst>
                  </a:tr>
                  <a:tr h="373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9746202"/>
                      </a:ext>
                    </a:extLst>
                  </a:tr>
                  <a:tr h="373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4812380"/>
                      </a:ext>
                    </a:extLst>
                  </a:tr>
                  <a:tr h="373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48720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CasellaDiTesto 8"/>
          <p:cNvSpPr txBox="1"/>
          <p:nvPr/>
        </p:nvSpPr>
        <p:spPr>
          <a:xfrm>
            <a:off x="1394692" y="221025"/>
            <a:ext cx="367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=1, W=(1) </a:t>
            </a:r>
            <a:endParaRPr lang="it-IT" dirty="0"/>
          </a:p>
        </p:txBody>
      </p:sp>
      <p:cxnSp>
        <p:nvCxnSpPr>
          <p:cNvPr id="11" name="Connettore 2 10"/>
          <p:cNvCxnSpPr/>
          <p:nvPr/>
        </p:nvCxnSpPr>
        <p:spPr>
          <a:xfrm>
            <a:off x="1182255" y="1625600"/>
            <a:ext cx="683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815076" y="14409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195126" y="221734"/>
            <a:ext cx="2470728" cy="368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W=(1,2)</a:t>
            </a:r>
            <a:endParaRPr lang="it-IT" dirty="0"/>
          </a:p>
        </p:txBody>
      </p:sp>
      <p:cxnSp>
        <p:nvCxnSpPr>
          <p:cNvPr id="15" name="Connettore 2 14"/>
          <p:cNvCxnSpPr/>
          <p:nvPr/>
        </p:nvCxnSpPr>
        <p:spPr>
          <a:xfrm>
            <a:off x="6502400" y="2419927"/>
            <a:ext cx="69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6037067" y="223526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1089889" y="3140363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W=(1,2,4)</a:t>
            </a:r>
            <a:endParaRPr lang="it-IT" dirty="0"/>
          </a:p>
        </p:txBody>
      </p:sp>
      <p:cxnSp>
        <p:nvCxnSpPr>
          <p:cNvPr id="19" name="Connettore 2 18"/>
          <p:cNvCxnSpPr/>
          <p:nvPr/>
        </p:nvCxnSpPr>
        <p:spPr>
          <a:xfrm>
            <a:off x="1099128" y="5052166"/>
            <a:ext cx="766617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790847" y="487673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5393301" y="314036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W=(1,2,3,4)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/>
              <p:cNvSpPr txBox="1"/>
              <p:nvPr/>
            </p:nvSpPr>
            <p:spPr>
              <a:xfrm>
                <a:off x="6696364" y="4174836"/>
                <a:ext cx="4707507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Cammino </a:t>
                </a:r>
                <a:r>
                  <a:rPr lang="en-US" dirty="0" err="1" smtClean="0"/>
                  <a:t>minimo</a:t>
                </a:r>
                <a:r>
                  <a:rPr lang="en-US" dirty="0" smtClean="0"/>
                  <a:t> da 1 a 2: </a:t>
                </a:r>
                <a:r>
                  <a:rPr lang="en-US" dirty="0" err="1" smtClean="0"/>
                  <a:t>lunghezza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e(2)=1             2</a:t>
                </a:r>
              </a:p>
              <a:p>
                <a:endParaRPr lang="en-US" dirty="0"/>
              </a:p>
              <a:p>
                <a:r>
                  <a:rPr lang="en-US" dirty="0"/>
                  <a:t>Cammino </a:t>
                </a:r>
                <a:r>
                  <a:rPr lang="en-US" dirty="0" err="1"/>
                  <a:t>minimo</a:t>
                </a:r>
                <a:r>
                  <a:rPr lang="en-US" dirty="0"/>
                  <a:t> da 1 a </a:t>
                </a:r>
                <a:r>
                  <a:rPr lang="en-US" dirty="0" smtClean="0"/>
                  <a:t>3: </a:t>
                </a:r>
                <a:r>
                  <a:rPr lang="en-US" dirty="0" err="1"/>
                  <a:t>lunghezza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e</a:t>
                </a:r>
                <a:r>
                  <a:rPr lang="en-US" dirty="0" smtClean="0"/>
                  <a:t>(2)=1            e(4)=2             e(3)=4                3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Cammino </a:t>
                </a:r>
                <a:r>
                  <a:rPr lang="en-US" dirty="0" err="1"/>
                  <a:t>minimo</a:t>
                </a:r>
                <a:r>
                  <a:rPr lang="en-US" dirty="0"/>
                  <a:t> da 1 a </a:t>
                </a:r>
                <a:r>
                  <a:rPr lang="en-US" dirty="0" smtClean="0"/>
                  <a:t>4: </a:t>
                </a:r>
                <a:r>
                  <a:rPr lang="en-US" dirty="0" err="1"/>
                  <a:t>lunghezza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e(2)=1 </a:t>
                </a:r>
                <a:r>
                  <a:rPr lang="en-US" dirty="0" smtClean="0"/>
                  <a:t>          e(4)=2               4</a:t>
                </a:r>
                <a:endParaRPr lang="en-US" dirty="0"/>
              </a:p>
              <a:p>
                <a:endParaRPr lang="en-US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2" name="CasellaDiTes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364" y="4174836"/>
                <a:ext cx="4707507" cy="2862322"/>
              </a:xfrm>
              <a:prstGeom prst="rect">
                <a:avLst/>
              </a:prstGeom>
              <a:blipFill>
                <a:blip r:embed="rId7"/>
                <a:stretch>
                  <a:fillRect l="-1035" t="-12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ttore 2 23"/>
          <p:cNvCxnSpPr/>
          <p:nvPr/>
        </p:nvCxnSpPr>
        <p:spPr>
          <a:xfrm>
            <a:off x="7476836" y="4663593"/>
            <a:ext cx="429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>
            <a:off x="8743008" y="5440219"/>
            <a:ext cx="429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>
            <a:off x="7461461" y="5430982"/>
            <a:ext cx="429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>
            <a:off x="10063808" y="5458692"/>
            <a:ext cx="429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/>
          <p:nvPr/>
        </p:nvCxnSpPr>
        <p:spPr>
          <a:xfrm>
            <a:off x="7461461" y="6317672"/>
            <a:ext cx="429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>
            <a:off x="8743008" y="6317672"/>
            <a:ext cx="429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02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08364" y="979055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…</a:t>
            </a:r>
            <a:r>
              <a:rPr lang="en-US" dirty="0" smtClean="0">
                <a:sym typeface="Wingdings" panose="05000000000000000000" pitchFamily="2" charset="2"/>
              </a:rPr>
              <a:t>z  … x</a:t>
            </a:r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>
          <a:xfrm>
            <a:off x="1246909" y="1505527"/>
            <a:ext cx="0" cy="184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>
          <a:xfrm flipV="1">
            <a:off x="1274618" y="1671782"/>
            <a:ext cx="1616364" cy="18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/>
          <p:cNvCxnSpPr/>
          <p:nvPr/>
        </p:nvCxnSpPr>
        <p:spPr>
          <a:xfrm flipV="1">
            <a:off x="2890982" y="1505527"/>
            <a:ext cx="0" cy="184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>
          <a:xfrm>
            <a:off x="1274618" y="2041236"/>
            <a:ext cx="0" cy="10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/>
          <p:cNvCxnSpPr/>
          <p:nvPr/>
        </p:nvCxnSpPr>
        <p:spPr>
          <a:xfrm flipV="1">
            <a:off x="1274618" y="2142836"/>
            <a:ext cx="720437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/>
          <p:cNvCxnSpPr/>
          <p:nvPr/>
        </p:nvCxnSpPr>
        <p:spPr>
          <a:xfrm>
            <a:off x="2004291" y="2041236"/>
            <a:ext cx="0" cy="10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/>
          <p:cNvCxnSpPr/>
          <p:nvPr/>
        </p:nvCxnSpPr>
        <p:spPr>
          <a:xfrm flipH="1">
            <a:off x="2142836" y="2041236"/>
            <a:ext cx="9237" cy="10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/>
          <p:cNvCxnSpPr/>
          <p:nvPr/>
        </p:nvCxnSpPr>
        <p:spPr>
          <a:xfrm flipV="1">
            <a:off x="2179782" y="2142836"/>
            <a:ext cx="711200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/>
          <p:cNvCxnSpPr/>
          <p:nvPr/>
        </p:nvCxnSpPr>
        <p:spPr>
          <a:xfrm>
            <a:off x="2890982" y="2041236"/>
            <a:ext cx="0" cy="10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851886" y="167178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L(</a:t>
            </a:r>
            <a:r>
              <a:rPr lang="en-US" dirty="0" err="1" smtClean="0"/>
              <a:t>s,x</a:t>
            </a:r>
            <a:r>
              <a:rPr lang="en-US" dirty="0" smtClean="0"/>
              <a:t>)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1246909" y="222608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L(</a:t>
            </a:r>
            <a:r>
              <a:rPr lang="en-US" dirty="0" err="1" smtClean="0"/>
              <a:t>s,z</a:t>
            </a:r>
            <a:r>
              <a:rPr lang="en-US" dirty="0" smtClean="0"/>
              <a:t>)</a:t>
            </a:r>
            <a:endParaRPr lang="it-IT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2179782" y="223532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L(</a:t>
            </a:r>
            <a:r>
              <a:rPr lang="en-US" dirty="0" err="1" smtClean="0"/>
              <a:t>z,x</a:t>
            </a:r>
            <a:r>
              <a:rPr lang="en-US" dirty="0" smtClean="0"/>
              <a:t>)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/>
              <p:cNvSpPr txBox="1"/>
              <p:nvPr/>
            </p:nvSpPr>
            <p:spPr>
              <a:xfrm>
                <a:off x="3495958" y="470933"/>
                <a:ext cx="8539024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Ipotesi </a:t>
                </a:r>
                <a:r>
                  <a:rPr lang="en-US" dirty="0"/>
                  <a:t>per </a:t>
                </a:r>
                <a:r>
                  <a:rPr lang="en-US" dirty="0" err="1"/>
                  <a:t>assurdo</a:t>
                </a:r>
                <a:r>
                  <a:rPr lang="en-US" dirty="0"/>
                  <a:t> : L(</a:t>
                </a:r>
                <a:r>
                  <a:rPr lang="en-US" dirty="0" err="1"/>
                  <a:t>s,x</a:t>
                </a:r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c</a:t>
                </a:r>
                <a:r>
                  <a:rPr lang="en-US" dirty="0" smtClean="0"/>
                  <a:t>on z primo </a:t>
                </a:r>
                <a:r>
                  <a:rPr lang="en-US" dirty="0" err="1" smtClean="0"/>
                  <a:t>nodo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questo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cammino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Abbiamo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L(</a:t>
                </a:r>
                <a:r>
                  <a:rPr lang="en-US" dirty="0" err="1" smtClean="0"/>
                  <a:t>s,x</a:t>
                </a:r>
                <a:r>
                  <a:rPr lang="en-US" dirty="0" smtClean="0"/>
                  <a:t>)=L(</a:t>
                </a:r>
                <a:r>
                  <a:rPr lang="en-US" dirty="0" err="1" smtClean="0"/>
                  <a:t>s,z</a:t>
                </a:r>
                <a:r>
                  <a:rPr lang="en-US" dirty="0" smtClean="0"/>
                  <a:t>)+L(</a:t>
                </a:r>
                <a:r>
                  <a:rPr lang="en-US" dirty="0" err="1" smtClean="0"/>
                  <a:t>z,x</a:t>
                </a:r>
                <a:r>
                  <a:rPr lang="en-US" dirty="0" smtClean="0"/>
                  <a:t>)</a:t>
                </a:r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 err="1" smtClean="0"/>
                  <a:t>Osserviamo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che</a:t>
                </a:r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r>
                  <a:rPr lang="en-US" dirty="0" smtClean="0"/>
                  <a:t>L(</a:t>
                </a:r>
                <a:r>
                  <a:rPr lang="en-US" dirty="0" err="1" smtClean="0"/>
                  <a:t>s,z</a:t>
                </a:r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𝑠𝑜𝑛𝑜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𝑛𝑜𝑑𝑖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è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𝑙𝑢𝑛𝑔h𝑒𝑧𝑧𝑎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m</a:t>
                </a:r>
                <a:r>
                  <a:rPr lang="en-US" dirty="0" smtClean="0"/>
                  <a:t>inima </a:t>
                </a:r>
                <a:r>
                  <a:rPr lang="en-US" dirty="0" err="1" smtClean="0"/>
                  <a:t>dei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cammini</a:t>
                </a:r>
                <a:r>
                  <a:rPr lang="en-US" dirty="0" smtClean="0"/>
                  <a:t> da s a z non </a:t>
                </a:r>
                <a:r>
                  <a:rPr lang="en-US" dirty="0" err="1" smtClean="0"/>
                  <a:t>passanti</a:t>
                </a:r>
                <a:r>
                  <a:rPr lang="en-US" dirty="0" smtClean="0"/>
                  <a:t> per </a:t>
                </a:r>
                <a:r>
                  <a:rPr lang="en-US" dirty="0" err="1" smtClean="0"/>
                  <a:t>nodi</a:t>
                </a:r>
                <a:r>
                  <a:rPr lang="en-US" dirty="0" smtClean="0"/>
                  <a:t> al di </a:t>
                </a:r>
                <a:r>
                  <a:rPr lang="en-US" dirty="0" err="1" smtClean="0"/>
                  <a:t>fuori</a:t>
                </a:r>
                <a:r>
                  <a:rPr lang="en-US" dirty="0" smtClean="0"/>
                  <a:t> di W</a:t>
                </a:r>
              </a:p>
              <a:p>
                <a:endParaRPr lang="en-US" dirty="0"/>
              </a:p>
              <a:p>
                <a:r>
                  <a:rPr lang="en-US" dirty="0" smtClean="0"/>
                  <a:t>L(</a:t>
                </a:r>
                <a:r>
                  <a:rPr lang="en-US" dirty="0" err="1" smtClean="0"/>
                  <a:t>z,x</a:t>
                </a:r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𝑖𝑝𝑜𝑡𝑒𝑠𝑖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𝑡𝑢𝑡𝑡𝑒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𝑑𝑖𝑠𝑡𝑎𝑛𝑧𝑒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𝑠𝑜𝑛𝑜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𝑛𝑒𝑔𝑎𝑡𝑖𝑣𝑒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err="1" smtClean="0"/>
                  <a:t>Quindi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abbiamo</a:t>
                </a:r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e qui </a:t>
                </a:r>
                <a:r>
                  <a:rPr lang="en-US" dirty="0" err="1" smtClean="0"/>
                  <a:t>si</a:t>
                </a:r>
                <a:r>
                  <a:rPr lang="en-US" dirty="0" smtClean="0"/>
                  <a:t> ha un </a:t>
                </a:r>
                <a:r>
                  <a:rPr lang="en-US" dirty="0" err="1" smtClean="0"/>
                  <a:t>assurdo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perché</a:t>
                </a:r>
                <a:r>
                  <a:rPr lang="en-US" dirty="0" smtClean="0"/>
                  <a:t> per come è </a:t>
                </a:r>
                <a:r>
                  <a:rPr lang="en-US" dirty="0" err="1" smtClean="0"/>
                  <a:t>pensato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l’algoritmo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deve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avere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30" name="CasellaDiTes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958" y="470933"/>
                <a:ext cx="8539024" cy="5632311"/>
              </a:xfrm>
              <a:prstGeom prst="rect">
                <a:avLst/>
              </a:prstGeom>
              <a:blipFill>
                <a:blip r:embed="rId2"/>
                <a:stretch>
                  <a:fillRect l="-571" t="-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25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1136073" y="628073"/>
                <a:ext cx="9337684" cy="4211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Complessità </a:t>
                </a:r>
                <a:r>
                  <a:rPr lang="en-US" dirty="0" err="1" smtClean="0"/>
                  <a:t>algoritmo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Dijkstra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Inizializzazione</a:t>
                </a:r>
                <a:r>
                  <a:rPr lang="en-US" dirty="0" smtClean="0"/>
                  <a:t> : O(n), n=|V|</a:t>
                </a:r>
              </a:p>
              <a:p>
                <a:endParaRPr lang="en-US" dirty="0" smtClean="0"/>
              </a:p>
              <a:p>
                <a:r>
                  <a:rPr lang="en-US" dirty="0" err="1" smtClean="0"/>
                  <a:t>Iterazione</a:t>
                </a:r>
                <a:r>
                  <a:rPr lang="en-US" dirty="0" smtClean="0"/>
                  <a:t> k</a:t>
                </a:r>
              </a:p>
              <a:p>
                <a:endParaRPr lang="en-US" dirty="0"/>
              </a:p>
              <a:p>
                <a:r>
                  <a:rPr lang="en-US" dirty="0" err="1" smtClean="0"/>
                  <a:t>Passo</a:t>
                </a:r>
                <a:r>
                  <a:rPr lang="en-US" dirty="0" smtClean="0"/>
                  <a:t> 2: n-k </a:t>
                </a:r>
                <a:r>
                  <a:rPr lang="en-US" dirty="0" err="1" smtClean="0"/>
                  <a:t>confronti</a:t>
                </a:r>
                <a:r>
                  <a:rPr lang="en-US" dirty="0" smtClean="0"/>
                  <a:t> per </a:t>
                </a:r>
                <a:r>
                  <a:rPr lang="en-US" dirty="0" err="1" smtClean="0"/>
                  <a:t>trovare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minimo</a:t>
                </a:r>
                <a:endParaRPr lang="en-US" dirty="0" smtClean="0"/>
              </a:p>
              <a:p>
                <a:r>
                  <a:rPr lang="en-US" dirty="0" err="1" smtClean="0"/>
                  <a:t>Passo</a:t>
                </a:r>
                <a:r>
                  <a:rPr lang="en-US" dirty="0" smtClean="0"/>
                  <a:t> 3: n-k </a:t>
                </a:r>
                <a:r>
                  <a:rPr lang="en-US" dirty="0" err="1" smtClean="0"/>
                  <a:t>confronti</a:t>
                </a:r>
                <a:r>
                  <a:rPr lang="en-US" dirty="0" smtClean="0"/>
                  <a:t> e al </a:t>
                </a:r>
                <a:r>
                  <a:rPr lang="en-US" dirty="0" err="1" smtClean="0"/>
                  <a:t>massimo</a:t>
                </a:r>
                <a:r>
                  <a:rPr lang="en-US" dirty="0" smtClean="0"/>
                  <a:t> 2(n-k) </a:t>
                </a:r>
                <a:r>
                  <a:rPr lang="en-US" dirty="0" err="1" smtClean="0"/>
                  <a:t>assegnamenti</a:t>
                </a:r>
                <a:r>
                  <a:rPr lang="en-US" dirty="0" smtClean="0"/>
                  <a:t> (per </a:t>
                </a:r>
                <a:r>
                  <a:rPr lang="en-US" dirty="0" err="1" smtClean="0"/>
                  <a:t>aggiornare</a:t>
                </a:r>
                <a:r>
                  <a:rPr lang="en-US" dirty="0" smtClean="0"/>
                  <a:t> I </a:t>
                </a:r>
                <a:r>
                  <a:rPr lang="en-US" dirty="0" err="1" smtClean="0"/>
                  <a:t>valori</a:t>
                </a:r>
                <a:r>
                  <a:rPr lang="en-US" dirty="0" smtClean="0"/>
                  <a:t> di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uindi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all’iterazione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k : 4(n-k) </a:t>
                </a:r>
                <a:r>
                  <a:rPr lang="en-US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operazioni</a:t>
                </a: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</a:t>
                </a:r>
                <a:r>
                  <a:rPr lang="en-US" b="0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tutto</a:t>
                </a:r>
                <a:r>
                  <a:rPr lang="en-US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n-1 </a:t>
                </a:r>
                <a:r>
                  <a:rPr lang="en-US" b="0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iterazioni</a:t>
                </a:r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Quindi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per </a:t>
                </a:r>
                <a:r>
                  <a:rPr lang="en-US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tutto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il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ciclo</a:t>
                </a: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73" y="628073"/>
                <a:ext cx="9337684" cy="4211922"/>
              </a:xfrm>
              <a:prstGeom prst="rect">
                <a:avLst/>
              </a:prstGeom>
              <a:blipFill>
                <a:blip r:embed="rId2"/>
                <a:stretch>
                  <a:fillRect l="-522" t="-7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2186271"/>
                  </p:ext>
                </p:extLst>
              </p:nvPr>
            </p:nvGraphicFramePr>
            <p:xfrm>
              <a:off x="2032000" y="719666"/>
              <a:ext cx="2660072" cy="2023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5018">
                      <a:extLst>
                        <a:ext uri="{9D8B030D-6E8A-4147-A177-3AD203B41FA5}">
                          <a16:colId xmlns:a16="http://schemas.microsoft.com/office/drawing/2014/main" val="2676297118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3574660363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316251147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840917037"/>
                        </a:ext>
                      </a:extLst>
                    </a:gridCol>
                  </a:tblGrid>
                  <a:tr h="5058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16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3917609"/>
                      </a:ext>
                    </a:extLst>
                  </a:tr>
                  <a:tr h="50588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257310"/>
                      </a:ext>
                    </a:extLst>
                  </a:tr>
                  <a:tr h="50588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2389297"/>
                      </a:ext>
                    </a:extLst>
                  </a:tr>
                  <a:tr h="50588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52467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2186271"/>
                  </p:ext>
                </p:extLst>
              </p:nvPr>
            </p:nvGraphicFramePr>
            <p:xfrm>
              <a:off x="2032000" y="719666"/>
              <a:ext cx="2660072" cy="2023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5018">
                      <a:extLst>
                        <a:ext uri="{9D8B030D-6E8A-4147-A177-3AD203B41FA5}">
                          <a16:colId xmlns:a16="http://schemas.microsoft.com/office/drawing/2014/main" val="2676297118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3574660363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316251147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840917037"/>
                        </a:ext>
                      </a:extLst>
                    </a:gridCol>
                  </a:tblGrid>
                  <a:tr h="50588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917" t="-6024" r="-304587" b="-3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16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3917609"/>
                      </a:ext>
                    </a:extLst>
                  </a:tr>
                  <a:tr h="50588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4762" r="-2018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257310"/>
                      </a:ext>
                    </a:extLst>
                  </a:tr>
                  <a:tr h="50588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7229" r="-201818" b="-1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1835" t="-207229" r="-103670" b="-1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2389297"/>
                      </a:ext>
                    </a:extLst>
                  </a:tr>
                  <a:tr h="50588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7229" r="-201818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01835" t="-307229" r="-3670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52467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asellaDiTesto 2"/>
          <p:cNvSpPr txBox="1"/>
          <p:nvPr/>
        </p:nvSpPr>
        <p:spPr>
          <a:xfrm>
            <a:off x="1062182" y="277091"/>
            <a:ext cx="157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Inizializzazione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330037" y="15467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87087"/>
              </p:ext>
            </p:extLst>
          </p:nvPr>
        </p:nvGraphicFramePr>
        <p:xfrm>
          <a:off x="2032000" y="3356647"/>
          <a:ext cx="2660072" cy="202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267629711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574660363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6251147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840917037"/>
                    </a:ext>
                  </a:extLst>
                </a:gridCol>
              </a:tblGrid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17609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57310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89297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46701"/>
                  </a:ext>
                </a:extLst>
              </a:tr>
            </a:tbl>
          </a:graphicData>
        </a:graphic>
      </p:graphicFrame>
      <p:sp>
        <p:nvSpPr>
          <p:cNvPr id="6" name="CasellaDiTesto 5"/>
          <p:cNvSpPr txBox="1"/>
          <p:nvPr/>
        </p:nvSpPr>
        <p:spPr>
          <a:xfrm>
            <a:off x="1330037" y="418374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092531"/>
                  </p:ext>
                </p:extLst>
              </p:nvPr>
            </p:nvGraphicFramePr>
            <p:xfrm>
              <a:off x="6931891" y="646423"/>
              <a:ext cx="2660072" cy="2023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5018">
                      <a:extLst>
                        <a:ext uri="{9D8B030D-6E8A-4147-A177-3AD203B41FA5}">
                          <a16:colId xmlns:a16="http://schemas.microsoft.com/office/drawing/2014/main" val="2676297118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3574660363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316251147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840917037"/>
                        </a:ext>
                      </a:extLst>
                    </a:gridCol>
                  </a:tblGrid>
                  <a:tr h="5058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16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3917609"/>
                      </a:ext>
                    </a:extLst>
                  </a:tr>
                  <a:tr h="50588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257310"/>
                      </a:ext>
                    </a:extLst>
                  </a:tr>
                  <a:tr h="50588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17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2389297"/>
                      </a:ext>
                    </a:extLst>
                  </a:tr>
                  <a:tr h="50588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24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52467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092531"/>
                  </p:ext>
                </p:extLst>
              </p:nvPr>
            </p:nvGraphicFramePr>
            <p:xfrm>
              <a:off x="6931891" y="646423"/>
              <a:ext cx="2660072" cy="2023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5018">
                      <a:extLst>
                        <a:ext uri="{9D8B030D-6E8A-4147-A177-3AD203B41FA5}">
                          <a16:colId xmlns:a16="http://schemas.microsoft.com/office/drawing/2014/main" val="2676297118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3574660363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316251147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840917037"/>
                        </a:ext>
                      </a:extLst>
                    </a:gridCol>
                  </a:tblGrid>
                  <a:tr h="50588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917" t="-6024" r="-304587" b="-3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16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3917609"/>
                      </a:ext>
                    </a:extLst>
                  </a:tr>
                  <a:tr h="50588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257310"/>
                      </a:ext>
                    </a:extLst>
                  </a:tr>
                  <a:tr h="50588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17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2389297"/>
                      </a:ext>
                    </a:extLst>
                  </a:tr>
                  <a:tr h="50588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24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52467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CasellaDiTesto 7"/>
          <p:cNvSpPr txBox="1"/>
          <p:nvPr/>
        </p:nvSpPr>
        <p:spPr>
          <a:xfrm>
            <a:off x="5962073" y="203848"/>
            <a:ext cx="238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Triangolazione</a:t>
            </a:r>
            <a:r>
              <a:rPr lang="en-US" dirty="0" smtClean="0"/>
              <a:t>   con j=1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229928" y="14735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it-IT" dirty="0"/>
          </a:p>
        </p:txBody>
      </p:sp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819236"/>
              </p:ext>
            </p:extLst>
          </p:nvPr>
        </p:nvGraphicFramePr>
        <p:xfrm>
          <a:off x="6931891" y="3283404"/>
          <a:ext cx="2660072" cy="202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267629711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574660363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6251147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840917037"/>
                    </a:ext>
                  </a:extLst>
                </a:gridCol>
              </a:tblGrid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17609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57310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89297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46701"/>
                  </a:ext>
                </a:extLst>
              </a:tr>
            </a:tbl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6229928" y="411050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763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611182" y="246610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509" y="964473"/>
            <a:ext cx="926672" cy="92667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746" y="4263439"/>
            <a:ext cx="926672" cy="92667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310" y="971388"/>
            <a:ext cx="926672" cy="92667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00" y="4263439"/>
            <a:ext cx="926672" cy="926672"/>
          </a:xfrm>
          <a:prstGeom prst="rect">
            <a:avLst/>
          </a:prstGeom>
        </p:spPr>
      </p:pic>
      <p:sp>
        <p:nvSpPr>
          <p:cNvPr id="8" name="Ovale 7"/>
          <p:cNvSpPr/>
          <p:nvPr/>
        </p:nvSpPr>
        <p:spPr>
          <a:xfrm>
            <a:off x="6351582" y="246610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500" y="835164"/>
            <a:ext cx="926672" cy="92667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146" y="4263439"/>
            <a:ext cx="926672" cy="92667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146" y="835164"/>
            <a:ext cx="926672" cy="926672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500" y="4263439"/>
            <a:ext cx="926672" cy="926672"/>
          </a:xfrm>
          <a:prstGeom prst="rect">
            <a:avLst/>
          </a:prstGeom>
        </p:spPr>
      </p:pic>
      <p:cxnSp>
        <p:nvCxnSpPr>
          <p:cNvPr id="14" name="Connettore 2 13"/>
          <p:cNvCxnSpPr>
            <a:stCxn id="2" idx="7"/>
          </p:cNvCxnSpPr>
          <p:nvPr/>
        </p:nvCxnSpPr>
        <p:spPr>
          <a:xfrm flipV="1">
            <a:off x="1391671" y="1653309"/>
            <a:ext cx="972838" cy="94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1366982" y="3380509"/>
            <a:ext cx="922118" cy="106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 flipH="1">
            <a:off x="2817091" y="2126664"/>
            <a:ext cx="27709" cy="196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endCxn id="6" idx="1"/>
          </p:cNvCxnSpPr>
          <p:nvPr/>
        </p:nvCxnSpPr>
        <p:spPr>
          <a:xfrm>
            <a:off x="3426691" y="1427809"/>
            <a:ext cx="569619" cy="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/>
          <p:nvPr/>
        </p:nvCxnSpPr>
        <p:spPr>
          <a:xfrm>
            <a:off x="3358936" y="4849091"/>
            <a:ext cx="595810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 flipH="1" flipV="1">
            <a:off x="3215772" y="1898060"/>
            <a:ext cx="1060664" cy="2295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2670794" y="4605307"/>
            <a:ext cx="21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2705837" y="1243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4320715" y="46644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4327127" y="12985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8428135" y="11138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8351611" y="460530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it-IT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10008441" y="11138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it-IT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10018984" y="45683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it-IT" dirty="0"/>
          </a:p>
        </p:txBody>
      </p:sp>
      <p:cxnSp>
        <p:nvCxnSpPr>
          <p:cNvPr id="37" name="Connettore diritto 36"/>
          <p:cNvCxnSpPr/>
          <p:nvPr/>
        </p:nvCxnSpPr>
        <p:spPr>
          <a:xfrm flipV="1">
            <a:off x="7265982" y="1761836"/>
            <a:ext cx="763518" cy="838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/>
          <p:cNvCxnSpPr/>
          <p:nvPr/>
        </p:nvCxnSpPr>
        <p:spPr>
          <a:xfrm>
            <a:off x="7176655" y="3380509"/>
            <a:ext cx="852845" cy="951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/>
          <p:cNvCxnSpPr/>
          <p:nvPr/>
        </p:nvCxnSpPr>
        <p:spPr>
          <a:xfrm>
            <a:off x="8492836" y="1967345"/>
            <a:ext cx="0" cy="2124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/>
          <p:cNvCxnSpPr>
            <a:endCxn id="11" idx="1"/>
          </p:cNvCxnSpPr>
          <p:nvPr/>
        </p:nvCxnSpPr>
        <p:spPr>
          <a:xfrm>
            <a:off x="9144000" y="1298500"/>
            <a:ext cx="551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/>
          <p:cNvCxnSpPr/>
          <p:nvPr/>
        </p:nvCxnSpPr>
        <p:spPr>
          <a:xfrm>
            <a:off x="8734629" y="1891145"/>
            <a:ext cx="1092862" cy="2302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/>
          <p:cNvCxnSpPr>
            <a:stCxn id="12" idx="3"/>
            <a:endCxn id="10" idx="1"/>
          </p:cNvCxnSpPr>
          <p:nvPr/>
        </p:nvCxnSpPr>
        <p:spPr>
          <a:xfrm>
            <a:off x="8956172" y="4726775"/>
            <a:ext cx="738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1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709533"/>
              </p:ext>
            </p:extLst>
          </p:nvPr>
        </p:nvGraphicFramePr>
        <p:xfrm>
          <a:off x="882073" y="442575"/>
          <a:ext cx="2660072" cy="202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267629711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574660363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6251147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840917037"/>
                    </a:ext>
                  </a:extLst>
                </a:gridCol>
              </a:tblGrid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17609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57310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89297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18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46701"/>
                  </a:ext>
                </a:extLst>
              </a:tr>
            </a:tbl>
          </a:graphicData>
        </a:graphic>
      </p:graphicFrame>
      <p:sp>
        <p:nvSpPr>
          <p:cNvPr id="3" name="CasellaDiTesto 2"/>
          <p:cNvSpPr txBox="1"/>
          <p:nvPr/>
        </p:nvSpPr>
        <p:spPr>
          <a:xfrm>
            <a:off x="-87745" y="0"/>
            <a:ext cx="238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Triangolazione</a:t>
            </a:r>
            <a:r>
              <a:rPr lang="en-US" dirty="0" smtClean="0"/>
              <a:t>   con j=2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80110" y="126967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333373"/>
              </p:ext>
            </p:extLst>
          </p:nvPr>
        </p:nvGraphicFramePr>
        <p:xfrm>
          <a:off x="882073" y="3079556"/>
          <a:ext cx="2660072" cy="202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267629711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574660363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6251147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840917037"/>
                    </a:ext>
                  </a:extLst>
                </a:gridCol>
              </a:tblGrid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17609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57310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89297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46701"/>
                  </a:ext>
                </a:extLst>
              </a:tr>
            </a:tbl>
          </a:graphicData>
        </a:graphic>
      </p:graphicFrame>
      <p:sp>
        <p:nvSpPr>
          <p:cNvPr id="6" name="CasellaDiTesto 5"/>
          <p:cNvSpPr txBox="1"/>
          <p:nvPr/>
        </p:nvSpPr>
        <p:spPr>
          <a:xfrm>
            <a:off x="180110" y="39066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endParaRPr lang="it-IT" dirty="0"/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625752"/>
              </p:ext>
            </p:extLst>
          </p:nvPr>
        </p:nvGraphicFramePr>
        <p:xfrm>
          <a:off x="4618182" y="442575"/>
          <a:ext cx="2660072" cy="202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267629711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574660363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6251147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840917037"/>
                    </a:ext>
                  </a:extLst>
                </a:gridCol>
              </a:tblGrid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17609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57310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89297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46701"/>
                  </a:ext>
                </a:extLst>
              </a:tr>
            </a:tbl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3648364" y="0"/>
            <a:ext cx="238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Triangolazione</a:t>
            </a:r>
            <a:r>
              <a:rPr lang="en-US" dirty="0" smtClean="0"/>
              <a:t>   con j=3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916219" y="126967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it-IT" dirty="0"/>
          </a:p>
        </p:txBody>
      </p:sp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366314"/>
              </p:ext>
            </p:extLst>
          </p:nvPr>
        </p:nvGraphicFramePr>
        <p:xfrm>
          <a:off x="4618182" y="3079556"/>
          <a:ext cx="2660072" cy="202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267629711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574660363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6251147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840917037"/>
                    </a:ext>
                  </a:extLst>
                </a:gridCol>
              </a:tblGrid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17609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57310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89297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46701"/>
                  </a:ext>
                </a:extLst>
              </a:tr>
            </a:tbl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3916219" y="39066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endParaRPr lang="it-IT" dirty="0"/>
          </a:p>
        </p:txBody>
      </p:sp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003730"/>
              </p:ext>
            </p:extLst>
          </p:nvPr>
        </p:nvGraphicFramePr>
        <p:xfrm>
          <a:off x="8248072" y="442575"/>
          <a:ext cx="2660072" cy="202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267629711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574660363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6251147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840917037"/>
                    </a:ext>
                  </a:extLst>
                </a:gridCol>
              </a:tblGrid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17609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57310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89297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46701"/>
                  </a:ext>
                </a:extLst>
              </a:tr>
            </a:tbl>
          </a:graphicData>
        </a:graphic>
      </p:graphicFrame>
      <p:sp>
        <p:nvSpPr>
          <p:cNvPr id="13" name="CasellaDiTesto 12"/>
          <p:cNvSpPr txBox="1"/>
          <p:nvPr/>
        </p:nvSpPr>
        <p:spPr>
          <a:xfrm>
            <a:off x="7278254" y="0"/>
            <a:ext cx="238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Triangolazione</a:t>
            </a:r>
            <a:r>
              <a:rPr lang="en-US" dirty="0" smtClean="0"/>
              <a:t>   con j=4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546109" y="126967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it-IT" dirty="0"/>
          </a:p>
        </p:txBody>
      </p:sp>
      <p:graphicFrame>
        <p:nvGraphicFramePr>
          <p:cNvPr id="15" name="Tabel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652200"/>
              </p:ext>
            </p:extLst>
          </p:nvPr>
        </p:nvGraphicFramePr>
        <p:xfrm>
          <a:off x="8248072" y="3079556"/>
          <a:ext cx="2660072" cy="202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267629711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574660363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6251147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840917037"/>
                    </a:ext>
                  </a:extLst>
                </a:gridCol>
              </a:tblGrid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17609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57310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89297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46701"/>
                  </a:ext>
                </a:extLst>
              </a:tr>
            </a:tbl>
          </a:graphicData>
        </a:graphic>
      </p:graphicFrame>
      <p:sp>
        <p:nvSpPr>
          <p:cNvPr id="16" name="CasellaDiTesto 15"/>
          <p:cNvSpPr txBox="1"/>
          <p:nvPr/>
        </p:nvSpPr>
        <p:spPr>
          <a:xfrm>
            <a:off x="7546109" y="39066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2246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923636" y="581891"/>
                <a:ext cx="11325921" cy="6186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Nella </a:t>
                </a:r>
                <a:r>
                  <a:rPr lang="en-US" dirty="0" err="1" smtClean="0"/>
                  <a:t>tabella</a:t>
                </a:r>
                <a:r>
                  <a:rPr lang="en-US" dirty="0" smtClean="0"/>
                  <a:t> R al </a:t>
                </a:r>
                <a:r>
                  <a:rPr lang="en-US" dirty="0" err="1" smtClean="0"/>
                  <a:t>momento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della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terminazione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dell’algoritmo</a:t>
                </a:r>
                <a:r>
                  <a:rPr lang="en-US" dirty="0" smtClean="0"/>
                  <a:t> ci </a:t>
                </a:r>
                <a:r>
                  <a:rPr lang="en-US" dirty="0" err="1" smtClean="0"/>
                  <a:t>sono</a:t>
                </a:r>
                <a:r>
                  <a:rPr lang="en-US" dirty="0" smtClean="0"/>
                  <a:t> le </a:t>
                </a:r>
                <a:r>
                  <a:rPr lang="en-US" dirty="0" err="1" smtClean="0"/>
                  <a:t>lunghezze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cammini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minimi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tutte</a:t>
                </a:r>
                <a:r>
                  <a:rPr lang="en-US" dirty="0" smtClean="0"/>
                  <a:t> le </a:t>
                </a:r>
              </a:p>
              <a:p>
                <a:r>
                  <a:rPr lang="en-US" dirty="0" err="1" smtClean="0"/>
                  <a:t>possibili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coppie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nodi</a:t>
                </a:r>
                <a:r>
                  <a:rPr lang="en-US" dirty="0" smtClean="0"/>
                  <a:t>.  Per </a:t>
                </a:r>
                <a:r>
                  <a:rPr lang="en-US" dirty="0" err="1" smtClean="0"/>
                  <a:t>esempio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cammino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minimo</a:t>
                </a:r>
                <a:r>
                  <a:rPr lang="en-US" dirty="0" smtClean="0"/>
                  <a:t> dal </a:t>
                </a:r>
                <a:r>
                  <a:rPr lang="en-US" dirty="0" err="1" smtClean="0"/>
                  <a:t>nodo</a:t>
                </a:r>
                <a:r>
                  <a:rPr lang="en-US" dirty="0" smtClean="0"/>
                  <a:t> 1 al </a:t>
                </a:r>
                <a:r>
                  <a:rPr lang="en-US" dirty="0" err="1" smtClean="0"/>
                  <a:t>nodo</a:t>
                </a:r>
                <a:r>
                  <a:rPr lang="en-US" dirty="0" smtClean="0"/>
                  <a:t> 3 è </a:t>
                </a:r>
                <a:r>
                  <a:rPr lang="en-US" dirty="0" err="1" smtClean="0"/>
                  <a:t>pari</a:t>
                </a:r>
                <a:r>
                  <a:rPr lang="en-US" dirty="0" smtClean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 smtClean="0"/>
                  <a:t>11 mentre il cammino </a:t>
                </a:r>
              </a:p>
              <a:p>
                <a:r>
                  <a:rPr lang="it-IT" dirty="0"/>
                  <a:t>m</a:t>
                </a:r>
                <a:r>
                  <a:rPr lang="it-IT" dirty="0" smtClean="0"/>
                  <a:t>inimo dal nodo 3 al nodo 2 è pari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8. </m:t>
                    </m:r>
                  </m:oMath>
                </a14:m>
                <a:endParaRPr lang="en-US" b="0" dirty="0" smtClean="0"/>
              </a:p>
              <a:p>
                <a:endParaRPr lang="it-IT" dirty="0" smtClean="0"/>
              </a:p>
              <a:p>
                <a:endParaRPr lang="it-IT" dirty="0"/>
              </a:p>
              <a:p>
                <a:r>
                  <a:rPr lang="it-IT" dirty="0" smtClean="0"/>
                  <a:t>La tabella E viene invece utilizzata per ricostruire i cammini minimi . Per esempio, vediamo come si ricostruisce il</a:t>
                </a:r>
              </a:p>
              <a:p>
                <a:r>
                  <a:rPr lang="en-US" dirty="0" err="1"/>
                  <a:t>c</a:t>
                </a:r>
                <a:r>
                  <a:rPr lang="en-US" dirty="0" err="1" smtClean="0"/>
                  <a:t>ammino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nodo</a:t>
                </a:r>
                <a:r>
                  <a:rPr lang="en-US" dirty="0" smtClean="0"/>
                  <a:t> 1 e </a:t>
                </a:r>
                <a:r>
                  <a:rPr lang="en-US" dirty="0" err="1" smtClean="0"/>
                  <a:t>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nodo</a:t>
                </a:r>
                <a:r>
                  <a:rPr lang="en-US" dirty="0" smtClean="0"/>
                  <a:t> 3. Per prima </a:t>
                </a:r>
                <a:r>
                  <a:rPr lang="en-US" dirty="0" err="1" smtClean="0"/>
                  <a:t>cosa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vedere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l’etichetta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 smtClean="0"/>
                  <a:t>4. Quindi il nodo 4 è un nodo</a:t>
                </a:r>
              </a:p>
              <a:p>
                <a:r>
                  <a:rPr lang="en-US" dirty="0" err="1" smtClean="0"/>
                  <a:t>intermedio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cammino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minimo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tra</a:t>
                </a:r>
                <a:r>
                  <a:rPr lang="en-US" dirty="0" smtClean="0"/>
                  <a:t> 1 e 3, </a:t>
                </a:r>
                <a:r>
                  <a:rPr lang="en-US" dirty="0" err="1" smtClean="0"/>
                  <a:t>ovvero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1</a:t>
                </a:r>
                <a:r>
                  <a:rPr lang="en-US" dirty="0" smtClean="0">
                    <a:sym typeface="Wingdings" panose="05000000000000000000" pitchFamily="2" charset="2"/>
                  </a:rPr>
                  <a:t>…4…3     </a:t>
                </a:r>
              </a:p>
              <a:p>
                <a:endParaRPr lang="en-US" dirty="0" smtClean="0"/>
              </a:p>
              <a:p>
                <a:r>
                  <a:rPr lang="en-US" dirty="0" err="1" smtClean="0"/>
                  <a:t>Ora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andiamo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vedere</a:t>
                </a:r>
                <a:r>
                  <a:rPr lang="en-US" dirty="0" smtClean="0"/>
                  <a:t> quale </a:t>
                </a:r>
                <a:r>
                  <a:rPr lang="en-US" dirty="0" err="1" smtClean="0"/>
                  <a:t>nodo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c’è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cammino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nodo</a:t>
                </a:r>
                <a:r>
                  <a:rPr lang="en-US" dirty="0" smtClean="0"/>
                  <a:t> 1 e </a:t>
                </a:r>
                <a:r>
                  <a:rPr lang="en-US" dirty="0" err="1" smtClean="0"/>
                  <a:t>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nodo</a:t>
                </a:r>
                <a:r>
                  <a:rPr lang="en-US" dirty="0" smtClean="0"/>
                  <a:t> 4. Si ha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2. </a:t>
                </a:r>
                <a:r>
                  <a:rPr lang="en-US" dirty="0" err="1" smtClean="0"/>
                  <a:t>Quindi</a:t>
                </a:r>
                <a:r>
                  <a:rPr lang="en-US" dirty="0" smtClean="0"/>
                  <a:t> 2 è un </a:t>
                </a:r>
                <a:r>
                  <a:rPr lang="en-US" dirty="0" err="1" smtClean="0"/>
                  <a:t>nodo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err="1" smtClean="0"/>
                  <a:t>intermedio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tra</a:t>
                </a:r>
                <a:r>
                  <a:rPr lang="en-US" dirty="0" smtClean="0"/>
                  <a:t> 1 e 4 e </a:t>
                </a:r>
                <a:r>
                  <a:rPr lang="en-US" dirty="0" err="1" smtClean="0"/>
                  <a:t>abbiamo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quindi</a:t>
                </a:r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1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 smtClean="0">
                    <a:sym typeface="Wingdings" panose="05000000000000000000" pitchFamily="2" charset="2"/>
                  </a:rPr>
                  <a:t>…2…</a:t>
                </a:r>
                <a:r>
                  <a:rPr lang="en-US" dirty="0">
                    <a:sym typeface="Wingdings" panose="05000000000000000000" pitchFamily="2" charset="2"/>
                  </a:rPr>
                  <a:t>4…3   </a:t>
                </a:r>
                <a:endParaRPr lang="en-US" dirty="0" smtClean="0">
                  <a:sym typeface="Wingdings" panose="05000000000000000000" pitchFamily="2" charset="2"/>
                </a:endParaRP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 err="1" smtClean="0">
                    <a:sym typeface="Wingdings" panose="05000000000000000000" pitchFamily="2" charset="2"/>
                  </a:rPr>
                  <a:t>Facciamo</a:t>
                </a:r>
                <a:r>
                  <a:rPr lang="en-US" dirty="0" smtClean="0">
                    <a:sym typeface="Wingdings" panose="05000000000000000000" pitchFamily="2" charset="2"/>
                  </a:rPr>
                  <a:t> lo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stesso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tra</a:t>
                </a:r>
                <a:r>
                  <a:rPr lang="en-US" dirty="0" smtClean="0">
                    <a:sym typeface="Wingdings" panose="05000000000000000000" pitchFamily="2" charset="2"/>
                  </a:rPr>
                  <a:t> 4 e 3. In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questo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caso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si</a:t>
                </a:r>
                <a:r>
                  <a:rPr lang="en-US" dirty="0" smtClean="0">
                    <a:sym typeface="Wingdings" panose="05000000000000000000" pitchFamily="2" charset="2"/>
                  </a:rPr>
                  <a:t> ha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-. </a:t>
                </a:r>
                <a:r>
                  <a:rPr lang="en-US" dirty="0" err="1"/>
                  <a:t>Quindi</a:t>
                </a:r>
                <a:r>
                  <a:rPr lang="en-US" dirty="0"/>
                  <a:t> </a:t>
                </a:r>
                <a:r>
                  <a:rPr lang="en-US" dirty="0" smtClean="0"/>
                  <a:t>non ci </a:t>
                </a:r>
                <a:r>
                  <a:rPr lang="en-US" dirty="0" err="1" smtClean="0"/>
                  <a:t>sono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nodi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intermedi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tra</a:t>
                </a:r>
                <a:r>
                  <a:rPr lang="en-US" dirty="0" smtClean="0"/>
                  <a:t> 4 e 3 e </a:t>
                </a:r>
                <a:r>
                  <a:rPr lang="en-US" dirty="0" err="1" smtClean="0"/>
                  <a:t>abbiamo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essi</a:t>
                </a:r>
                <a:endParaRPr lang="en-US" dirty="0" smtClean="0"/>
              </a:p>
              <a:p>
                <a:r>
                  <a:rPr lang="en-US" dirty="0"/>
                  <a:t>u</a:t>
                </a:r>
                <a:r>
                  <a:rPr lang="en-US" dirty="0" smtClean="0"/>
                  <a:t>n </a:t>
                </a:r>
                <a:r>
                  <a:rPr lang="en-US" dirty="0" err="1" smtClean="0"/>
                  <a:t>collegamento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diretto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1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 smtClean="0">
                    <a:sym typeface="Wingdings" panose="05000000000000000000" pitchFamily="2" charset="2"/>
                  </a:rPr>
                  <a:t>…2</a:t>
                </a:r>
                <a:r>
                  <a:rPr lang="en-US" dirty="0">
                    <a:sym typeface="Wingdings" panose="05000000000000000000" pitchFamily="2" charset="2"/>
                  </a:rPr>
                  <a:t>…4</a:t>
                </a:r>
                <a:r>
                  <a:rPr lang="en-US" dirty="0" smtClean="0">
                    <a:sym typeface="Wingdings" panose="05000000000000000000" pitchFamily="2" charset="2"/>
                  </a:rPr>
                  <a:t>3   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36" y="581891"/>
                <a:ext cx="11325921" cy="6186309"/>
              </a:xfrm>
              <a:prstGeom prst="rect">
                <a:avLst/>
              </a:prstGeom>
              <a:blipFill>
                <a:blip r:embed="rId2"/>
                <a:stretch>
                  <a:fillRect l="-485" t="-4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993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/>
              <p:cNvSpPr/>
              <p:nvPr/>
            </p:nvSpPr>
            <p:spPr>
              <a:xfrm>
                <a:off x="461819" y="362773"/>
                <a:ext cx="11296072" cy="5909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ym typeface="Wingdings" panose="05000000000000000000" pitchFamily="2" charset="2"/>
                  </a:rPr>
                  <a:t>Ora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dobbiamo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verificare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tra</a:t>
                </a:r>
                <a:r>
                  <a:rPr lang="en-US" dirty="0" smtClean="0">
                    <a:sym typeface="Wingdings" panose="05000000000000000000" pitchFamily="2" charset="2"/>
                  </a:rPr>
                  <a:t> 1 e 2 e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tra</a:t>
                </a:r>
                <a:r>
                  <a:rPr lang="en-US" dirty="0" smtClean="0">
                    <a:sym typeface="Wingdings" panose="05000000000000000000" pitchFamily="2" charset="2"/>
                  </a:rPr>
                  <a:t> 2 e 4. In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entrambi</a:t>
                </a:r>
                <a:r>
                  <a:rPr lang="en-US" dirty="0" smtClean="0">
                    <a:sym typeface="Wingdings" panose="05000000000000000000" pitchFamily="2" charset="2"/>
                  </a:rPr>
                  <a:t> i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casi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abbiamo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- 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-. </a:t>
                </a:r>
                <a:r>
                  <a:rPr lang="en-US" dirty="0" err="1" smtClean="0"/>
                  <a:t>Quindi</a:t>
                </a:r>
                <a:r>
                  <a:rPr lang="en-US" dirty="0" smtClean="0"/>
                  <a:t> </a:t>
                </a:r>
                <a:r>
                  <a:rPr lang="en-US" dirty="0"/>
                  <a:t>non ci </a:t>
                </a:r>
                <a:r>
                  <a:rPr lang="en-US" dirty="0" err="1"/>
                  <a:t>sono</a:t>
                </a:r>
                <a:r>
                  <a:rPr lang="en-US" dirty="0"/>
                  <a:t> </a:t>
                </a:r>
                <a:r>
                  <a:rPr lang="en-US" dirty="0" err="1"/>
                  <a:t>nodi</a:t>
                </a:r>
                <a:r>
                  <a:rPr lang="en-US" dirty="0"/>
                  <a:t> </a:t>
                </a:r>
                <a:r>
                  <a:rPr lang="en-US" dirty="0" err="1"/>
                  <a:t>intermedi</a:t>
                </a:r>
                <a:r>
                  <a:rPr lang="en-US" dirty="0"/>
                  <a:t> </a:t>
                </a:r>
                <a:r>
                  <a:rPr lang="en-US" dirty="0" err="1"/>
                  <a:t>tra</a:t>
                </a:r>
                <a:r>
                  <a:rPr lang="en-US" dirty="0"/>
                  <a:t> </a:t>
                </a:r>
                <a:r>
                  <a:rPr lang="en-US" dirty="0" smtClean="0"/>
                  <a:t>1 </a:t>
                </a:r>
                <a:r>
                  <a:rPr lang="en-US" dirty="0"/>
                  <a:t>e </a:t>
                </a:r>
                <a:r>
                  <a:rPr lang="en-US" dirty="0" smtClean="0"/>
                  <a:t>2 </a:t>
                </a:r>
                <a:r>
                  <a:rPr lang="en-US" dirty="0"/>
                  <a:t>e </a:t>
                </a:r>
                <a:r>
                  <a:rPr lang="en-US" dirty="0" err="1" smtClean="0"/>
                  <a:t>neppure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tra</a:t>
                </a:r>
                <a:r>
                  <a:rPr lang="en-US" dirty="0" smtClean="0"/>
                  <a:t> 2 e 4. A </a:t>
                </a:r>
                <a:r>
                  <a:rPr lang="en-US" dirty="0" err="1" smtClean="0"/>
                  <a:t>questo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punto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abbiamo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ricostruito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cammino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minimo</a:t>
                </a:r>
                <a:r>
                  <a:rPr lang="en-US" dirty="0" smtClean="0"/>
                  <a:t> complete </a:t>
                </a:r>
                <a:r>
                  <a:rPr lang="en-US" dirty="0" err="1" smtClean="0"/>
                  <a:t>tra</a:t>
                </a:r>
                <a:r>
                  <a:rPr lang="en-US" dirty="0" smtClean="0"/>
                  <a:t> 1 e 3 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1</a:t>
                </a:r>
                <a:r>
                  <a:rPr lang="en-US" dirty="0" smtClean="0">
                    <a:sym typeface="Wingdings" panose="05000000000000000000" pitchFamily="2" charset="2"/>
                  </a:rPr>
                  <a:t>24</a:t>
                </a:r>
                <a:r>
                  <a:rPr lang="en-US" dirty="0">
                    <a:sym typeface="Wingdings" panose="05000000000000000000" pitchFamily="2" charset="2"/>
                  </a:rPr>
                  <a:t>3   </a:t>
                </a:r>
                <a:endParaRPr lang="en-US" dirty="0" smtClean="0">
                  <a:sym typeface="Wingdings" panose="05000000000000000000" pitchFamily="2" charset="2"/>
                </a:endParaRP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V</a:t>
                </a:r>
                <a:r>
                  <a:rPr lang="it-IT" dirty="0" err="1" smtClean="0"/>
                  <a:t>ediamo</a:t>
                </a:r>
                <a:r>
                  <a:rPr lang="it-IT" dirty="0" smtClean="0"/>
                  <a:t> , come ulteriore esempio, di ricostruire il cammino minimo tra il nodo 3 e il nodo 2.</a:t>
                </a:r>
              </a:p>
              <a:p>
                <a:r>
                  <a:rPr lang="en-US" dirty="0" smtClean="0"/>
                  <a:t>Per </a:t>
                </a:r>
                <a:r>
                  <a:rPr lang="en-US" dirty="0"/>
                  <a:t>prima </a:t>
                </a:r>
                <a:r>
                  <a:rPr lang="en-US" dirty="0" err="1"/>
                  <a:t>cosa</a:t>
                </a:r>
                <a:r>
                  <a:rPr lang="en-US" dirty="0"/>
                  <a:t>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:r>
                  <a:rPr lang="en-US" dirty="0" err="1"/>
                  <a:t>va</a:t>
                </a:r>
                <a:r>
                  <a:rPr lang="en-US" dirty="0"/>
                  <a:t> a </a:t>
                </a:r>
                <a:r>
                  <a:rPr lang="en-US" dirty="0" err="1"/>
                  <a:t>vedere</a:t>
                </a:r>
                <a:r>
                  <a:rPr lang="en-US" dirty="0"/>
                  <a:t> </a:t>
                </a:r>
                <a:r>
                  <a:rPr lang="en-US" dirty="0" err="1"/>
                  <a:t>l’etichetta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. Quindi il nodo </a:t>
                </a:r>
                <a:r>
                  <a:rPr lang="it-IT" dirty="0" smtClean="0"/>
                  <a:t>1 </a:t>
                </a:r>
                <a:r>
                  <a:rPr lang="it-IT" dirty="0"/>
                  <a:t>è un nodo</a:t>
                </a:r>
              </a:p>
              <a:p>
                <a:r>
                  <a:rPr lang="en-US" dirty="0" err="1"/>
                  <a:t>intermedio</a:t>
                </a:r>
                <a:r>
                  <a:rPr lang="en-US" dirty="0"/>
                  <a:t> </a:t>
                </a:r>
                <a:r>
                  <a:rPr lang="en-US" dirty="0" err="1"/>
                  <a:t>nel</a:t>
                </a:r>
                <a:r>
                  <a:rPr lang="en-US" dirty="0"/>
                  <a:t> </a:t>
                </a:r>
                <a:r>
                  <a:rPr lang="en-US" dirty="0" err="1"/>
                  <a:t>cammino</a:t>
                </a:r>
                <a:r>
                  <a:rPr lang="en-US" dirty="0"/>
                  <a:t> </a:t>
                </a:r>
                <a:r>
                  <a:rPr lang="en-US" dirty="0" err="1"/>
                  <a:t>minimo</a:t>
                </a:r>
                <a:r>
                  <a:rPr lang="en-US" dirty="0"/>
                  <a:t> </a:t>
                </a:r>
                <a:r>
                  <a:rPr lang="en-US" dirty="0" err="1"/>
                  <a:t>tra</a:t>
                </a:r>
                <a:r>
                  <a:rPr lang="en-US" dirty="0"/>
                  <a:t> </a:t>
                </a:r>
                <a:r>
                  <a:rPr lang="en-US" dirty="0" smtClean="0"/>
                  <a:t>3 </a:t>
                </a:r>
                <a:r>
                  <a:rPr lang="en-US" dirty="0"/>
                  <a:t>e </a:t>
                </a:r>
                <a:r>
                  <a:rPr lang="en-US" dirty="0" smtClean="0"/>
                  <a:t>2, </a:t>
                </a:r>
                <a:r>
                  <a:rPr lang="en-US" dirty="0" err="1"/>
                  <a:t>ovvero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3</a:t>
                </a:r>
                <a:r>
                  <a:rPr lang="en-US" dirty="0">
                    <a:sym typeface="Wingdings" panose="05000000000000000000" pitchFamily="2" charset="2"/>
                  </a:rPr>
                  <a:t>…</a:t>
                </a:r>
                <a:r>
                  <a:rPr lang="en-US" dirty="0" smtClean="0">
                    <a:sym typeface="Wingdings" panose="05000000000000000000" pitchFamily="2" charset="2"/>
                  </a:rPr>
                  <a:t>1</a:t>
                </a:r>
                <a:r>
                  <a:rPr lang="en-US" dirty="0">
                    <a:sym typeface="Wingdings" panose="05000000000000000000" pitchFamily="2" charset="2"/>
                  </a:rPr>
                  <a:t>…</a:t>
                </a:r>
                <a:r>
                  <a:rPr lang="en-US" dirty="0" smtClean="0">
                    <a:sym typeface="Wingdings" panose="05000000000000000000" pitchFamily="2" charset="2"/>
                  </a:rPr>
                  <a:t>2     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/>
              </a:p>
              <a:p>
                <a:r>
                  <a:rPr lang="en-US" dirty="0" err="1"/>
                  <a:t>Ora</a:t>
                </a:r>
                <a:r>
                  <a:rPr lang="en-US" dirty="0"/>
                  <a:t>, </a:t>
                </a:r>
                <a:r>
                  <a:rPr lang="en-US" dirty="0" err="1"/>
                  <a:t>andiamo</a:t>
                </a:r>
                <a:r>
                  <a:rPr lang="en-US" dirty="0"/>
                  <a:t> a </a:t>
                </a:r>
                <a:r>
                  <a:rPr lang="en-US" dirty="0" err="1"/>
                  <a:t>vedere</a:t>
                </a:r>
                <a:r>
                  <a:rPr lang="en-US" dirty="0"/>
                  <a:t> quale </a:t>
                </a:r>
                <a:r>
                  <a:rPr lang="en-US" dirty="0" err="1"/>
                  <a:t>nodo</a:t>
                </a:r>
                <a:r>
                  <a:rPr lang="en-US" dirty="0"/>
                  <a:t> </a:t>
                </a:r>
                <a:r>
                  <a:rPr lang="en-US" dirty="0" err="1"/>
                  <a:t>c’è</a:t>
                </a:r>
                <a:r>
                  <a:rPr lang="en-US" dirty="0"/>
                  <a:t> </a:t>
                </a:r>
                <a:r>
                  <a:rPr lang="en-US" dirty="0" err="1"/>
                  <a:t>nel</a:t>
                </a:r>
                <a:r>
                  <a:rPr lang="en-US" dirty="0"/>
                  <a:t> </a:t>
                </a:r>
                <a:r>
                  <a:rPr lang="en-US" dirty="0" err="1"/>
                  <a:t>cammino</a:t>
                </a:r>
                <a:r>
                  <a:rPr lang="en-US" dirty="0"/>
                  <a:t> </a:t>
                </a:r>
                <a:r>
                  <a:rPr lang="en-US" dirty="0" err="1"/>
                  <a:t>tra</a:t>
                </a:r>
                <a:r>
                  <a:rPr lang="en-US" dirty="0"/>
                  <a:t> </a:t>
                </a:r>
                <a:r>
                  <a:rPr lang="en-US" dirty="0" err="1"/>
                  <a:t>il</a:t>
                </a:r>
                <a:r>
                  <a:rPr lang="en-US" dirty="0"/>
                  <a:t> </a:t>
                </a:r>
                <a:r>
                  <a:rPr lang="en-US" dirty="0" err="1"/>
                  <a:t>nodo</a:t>
                </a:r>
                <a:r>
                  <a:rPr lang="en-US" dirty="0"/>
                  <a:t> </a:t>
                </a:r>
                <a:r>
                  <a:rPr lang="en-US" dirty="0" smtClean="0"/>
                  <a:t>3 </a:t>
                </a:r>
                <a:r>
                  <a:rPr lang="en-US" dirty="0"/>
                  <a:t>e </a:t>
                </a:r>
                <a:r>
                  <a:rPr lang="en-US" dirty="0" err="1"/>
                  <a:t>il</a:t>
                </a:r>
                <a:r>
                  <a:rPr lang="en-US" dirty="0"/>
                  <a:t> </a:t>
                </a:r>
                <a:r>
                  <a:rPr lang="en-US" dirty="0" err="1"/>
                  <a:t>nodo</a:t>
                </a:r>
                <a:r>
                  <a:rPr lang="en-US" dirty="0"/>
                  <a:t> </a:t>
                </a:r>
                <a:r>
                  <a:rPr lang="en-US" dirty="0" smtClean="0"/>
                  <a:t>1. </a:t>
                </a:r>
                <a:r>
                  <a:rPr lang="en-US" dirty="0"/>
                  <a:t>Si ha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-. </a:t>
                </a:r>
                <a:r>
                  <a:rPr lang="en-US" dirty="0" err="1" smtClean="0"/>
                  <a:t>Quindi</a:t>
                </a:r>
                <a:r>
                  <a:rPr lang="en-US" dirty="0" smtClean="0"/>
                  <a:t> </a:t>
                </a:r>
                <a:r>
                  <a:rPr lang="en-US" dirty="0"/>
                  <a:t>non ci </a:t>
                </a:r>
                <a:r>
                  <a:rPr lang="en-US" dirty="0" err="1"/>
                  <a:t>sono</a:t>
                </a:r>
                <a:r>
                  <a:rPr lang="en-US" dirty="0"/>
                  <a:t> </a:t>
                </a:r>
                <a:r>
                  <a:rPr lang="en-US" dirty="0" err="1"/>
                  <a:t>nodi</a:t>
                </a:r>
                <a:r>
                  <a:rPr lang="en-US" dirty="0"/>
                  <a:t> </a:t>
                </a:r>
                <a:r>
                  <a:rPr lang="en-US" dirty="0" err="1"/>
                  <a:t>intermedi</a:t>
                </a:r>
                <a:r>
                  <a:rPr lang="en-US" dirty="0"/>
                  <a:t> </a:t>
                </a:r>
                <a:r>
                  <a:rPr lang="en-US" dirty="0" err="1"/>
                  <a:t>tra</a:t>
                </a:r>
                <a:r>
                  <a:rPr lang="en-US" dirty="0"/>
                  <a:t> </a:t>
                </a:r>
                <a:r>
                  <a:rPr lang="en-US" dirty="0" smtClean="0"/>
                  <a:t>3 </a:t>
                </a:r>
                <a:r>
                  <a:rPr lang="en-US" dirty="0"/>
                  <a:t>e </a:t>
                </a:r>
                <a:r>
                  <a:rPr lang="en-US" dirty="0" smtClean="0"/>
                  <a:t>1  e </a:t>
                </a:r>
                <a:r>
                  <a:rPr lang="en-US" dirty="0" err="1" smtClean="0"/>
                  <a:t>abbiamo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ym typeface="Wingdings" panose="05000000000000000000" pitchFamily="2" charset="2"/>
                  </a:rPr>
                  <a:t>3</a:t>
                </a:r>
                <a:r>
                  <a:rPr lang="en-US" dirty="0" smtClean="0">
                    <a:sym typeface="Wingdings" panose="05000000000000000000" pitchFamily="2" charset="2"/>
                  </a:rPr>
                  <a:t>1…2   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 err="1">
                    <a:sym typeface="Wingdings" panose="05000000000000000000" pitchFamily="2" charset="2"/>
                  </a:rPr>
                  <a:t>Facciamo</a:t>
                </a:r>
                <a:r>
                  <a:rPr lang="en-US" dirty="0">
                    <a:sym typeface="Wingdings" panose="05000000000000000000" pitchFamily="2" charset="2"/>
                  </a:rPr>
                  <a:t> lo </a:t>
                </a:r>
                <a:r>
                  <a:rPr lang="en-US" dirty="0" err="1">
                    <a:sym typeface="Wingdings" panose="05000000000000000000" pitchFamily="2" charset="2"/>
                  </a:rPr>
                  <a:t>stesso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tra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1 </a:t>
                </a:r>
                <a:r>
                  <a:rPr lang="en-US" dirty="0">
                    <a:sym typeface="Wingdings" panose="05000000000000000000" pitchFamily="2" charset="2"/>
                  </a:rPr>
                  <a:t>e </a:t>
                </a:r>
                <a:r>
                  <a:rPr lang="en-US" dirty="0" smtClean="0">
                    <a:sym typeface="Wingdings" panose="05000000000000000000" pitchFamily="2" charset="2"/>
                  </a:rPr>
                  <a:t>2. </a:t>
                </a:r>
                <a:r>
                  <a:rPr lang="en-US" dirty="0">
                    <a:sym typeface="Wingdings" panose="05000000000000000000" pitchFamily="2" charset="2"/>
                  </a:rPr>
                  <a:t>In </a:t>
                </a:r>
                <a:r>
                  <a:rPr lang="en-US" dirty="0" err="1">
                    <a:sym typeface="Wingdings" panose="05000000000000000000" pitchFamily="2" charset="2"/>
                  </a:rPr>
                  <a:t>questo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caso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abbiamo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ancora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-. </a:t>
                </a:r>
                <a:r>
                  <a:rPr lang="en-US" dirty="0" err="1"/>
                  <a:t>Quindi</a:t>
                </a:r>
                <a:r>
                  <a:rPr lang="en-US" dirty="0"/>
                  <a:t> non ci </a:t>
                </a:r>
                <a:r>
                  <a:rPr lang="en-US" dirty="0" err="1"/>
                  <a:t>sono</a:t>
                </a:r>
                <a:r>
                  <a:rPr lang="en-US" dirty="0"/>
                  <a:t> </a:t>
                </a:r>
                <a:r>
                  <a:rPr lang="en-US" dirty="0" err="1"/>
                  <a:t>nodi</a:t>
                </a:r>
                <a:r>
                  <a:rPr lang="en-US" dirty="0"/>
                  <a:t> </a:t>
                </a:r>
                <a:r>
                  <a:rPr lang="en-US" dirty="0" err="1"/>
                  <a:t>intermedi</a:t>
                </a:r>
                <a:r>
                  <a:rPr lang="en-US" dirty="0"/>
                  <a:t> </a:t>
                </a:r>
                <a:r>
                  <a:rPr lang="en-US" dirty="0" err="1"/>
                  <a:t>tra</a:t>
                </a:r>
                <a:r>
                  <a:rPr lang="en-US" dirty="0"/>
                  <a:t> </a:t>
                </a:r>
                <a:r>
                  <a:rPr lang="en-US" dirty="0" smtClean="0"/>
                  <a:t>1 </a:t>
                </a:r>
                <a:r>
                  <a:rPr lang="en-US" dirty="0"/>
                  <a:t>e </a:t>
                </a:r>
                <a:r>
                  <a:rPr lang="en-US" dirty="0" smtClean="0"/>
                  <a:t>2 </a:t>
                </a:r>
                <a:r>
                  <a:rPr lang="en-US" dirty="0"/>
                  <a:t>e </a:t>
                </a:r>
                <a:r>
                  <a:rPr lang="en-US" dirty="0" err="1"/>
                  <a:t>abbiamo</a:t>
                </a:r>
                <a:r>
                  <a:rPr lang="en-US" dirty="0"/>
                  <a:t> </a:t>
                </a:r>
                <a:r>
                  <a:rPr lang="en-US" dirty="0" err="1"/>
                  <a:t>tra</a:t>
                </a:r>
                <a:r>
                  <a:rPr lang="en-US" dirty="0"/>
                  <a:t> </a:t>
                </a:r>
                <a:r>
                  <a:rPr lang="en-US" dirty="0" err="1" smtClean="0"/>
                  <a:t>essi</a:t>
                </a:r>
                <a:r>
                  <a:rPr lang="en-US" dirty="0" smtClean="0"/>
                  <a:t> un </a:t>
                </a:r>
                <a:r>
                  <a:rPr lang="en-US" dirty="0" err="1"/>
                  <a:t>collegamento</a:t>
                </a:r>
                <a:r>
                  <a:rPr lang="en-US" dirty="0"/>
                  <a:t> </a:t>
                </a:r>
                <a:r>
                  <a:rPr lang="en-US" dirty="0" err="1" smtClean="0"/>
                  <a:t>diretto</a:t>
                </a:r>
                <a:r>
                  <a:rPr lang="en-US" dirty="0" smtClean="0"/>
                  <a:t>. Il </a:t>
                </a:r>
                <a:r>
                  <a:rPr lang="en-US" dirty="0" err="1" smtClean="0"/>
                  <a:t>cammino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minimo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nodo</a:t>
                </a:r>
                <a:r>
                  <a:rPr lang="en-US" dirty="0" smtClean="0"/>
                  <a:t> 3 e </a:t>
                </a:r>
                <a:r>
                  <a:rPr lang="en-US" dirty="0" err="1" smtClean="0"/>
                  <a:t>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nodo</a:t>
                </a:r>
                <a:r>
                  <a:rPr lang="en-US" dirty="0" smtClean="0"/>
                  <a:t> 2 è </a:t>
                </a:r>
                <a:r>
                  <a:rPr lang="en-US" dirty="0" err="1" smtClean="0"/>
                  <a:t>quindi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ym typeface="Wingdings" panose="05000000000000000000" pitchFamily="2" charset="2"/>
                  </a:rPr>
                  <a:t>3</a:t>
                </a:r>
                <a:r>
                  <a:rPr lang="en-US" dirty="0" smtClean="0">
                    <a:sym typeface="Wingdings" panose="05000000000000000000" pitchFamily="2" charset="2"/>
                  </a:rPr>
                  <a:t>12   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Rettango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19" y="362773"/>
                <a:ext cx="11296072" cy="5909310"/>
              </a:xfrm>
              <a:prstGeom prst="rect">
                <a:avLst/>
              </a:prstGeom>
              <a:blipFill>
                <a:blip r:embed="rId2"/>
                <a:stretch>
                  <a:fillRect l="-486" t="-6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179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18610"/>
                  </p:ext>
                </p:extLst>
              </p:nvPr>
            </p:nvGraphicFramePr>
            <p:xfrm>
              <a:off x="2032000" y="719666"/>
              <a:ext cx="2660072" cy="2023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5018">
                      <a:extLst>
                        <a:ext uri="{9D8B030D-6E8A-4147-A177-3AD203B41FA5}">
                          <a16:colId xmlns:a16="http://schemas.microsoft.com/office/drawing/2014/main" val="2676297118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3574660363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316251147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840917037"/>
                        </a:ext>
                      </a:extLst>
                    </a:gridCol>
                  </a:tblGrid>
                  <a:tr h="5058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3917609"/>
                      </a:ext>
                    </a:extLst>
                  </a:tr>
                  <a:tr h="50588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257310"/>
                      </a:ext>
                    </a:extLst>
                  </a:tr>
                  <a:tr h="50588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2389297"/>
                      </a:ext>
                    </a:extLst>
                  </a:tr>
                  <a:tr h="50588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52467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18610"/>
                  </p:ext>
                </p:extLst>
              </p:nvPr>
            </p:nvGraphicFramePr>
            <p:xfrm>
              <a:off x="2032000" y="719666"/>
              <a:ext cx="2660072" cy="2023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5018">
                      <a:extLst>
                        <a:ext uri="{9D8B030D-6E8A-4147-A177-3AD203B41FA5}">
                          <a16:colId xmlns:a16="http://schemas.microsoft.com/office/drawing/2014/main" val="2676297118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3574660363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316251147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840917037"/>
                        </a:ext>
                      </a:extLst>
                    </a:gridCol>
                  </a:tblGrid>
                  <a:tr h="50588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917" t="-6024" r="-304587" b="-3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3917609"/>
                      </a:ext>
                    </a:extLst>
                  </a:tr>
                  <a:tr h="50588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4762" r="-2018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257310"/>
                      </a:ext>
                    </a:extLst>
                  </a:tr>
                  <a:tr h="50588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1835" t="-207229" r="-103670" b="-1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2389297"/>
                      </a:ext>
                    </a:extLst>
                  </a:tr>
                  <a:tr h="50588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01835" t="-307229" r="-3670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52467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asellaDiTesto 2"/>
          <p:cNvSpPr txBox="1"/>
          <p:nvPr/>
        </p:nvSpPr>
        <p:spPr>
          <a:xfrm>
            <a:off x="1062182" y="277091"/>
            <a:ext cx="157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Inizializzazione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330037" y="15467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704220"/>
              </p:ext>
            </p:extLst>
          </p:nvPr>
        </p:nvGraphicFramePr>
        <p:xfrm>
          <a:off x="2032000" y="3356647"/>
          <a:ext cx="2660072" cy="202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267629711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574660363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6251147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840917037"/>
                    </a:ext>
                  </a:extLst>
                </a:gridCol>
              </a:tblGrid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17609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57310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89297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46701"/>
                  </a:ext>
                </a:extLst>
              </a:tr>
            </a:tbl>
          </a:graphicData>
        </a:graphic>
      </p:graphicFrame>
      <p:sp>
        <p:nvSpPr>
          <p:cNvPr id="6" name="CasellaDiTesto 5"/>
          <p:cNvSpPr txBox="1"/>
          <p:nvPr/>
        </p:nvSpPr>
        <p:spPr>
          <a:xfrm>
            <a:off x="1330037" y="418374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4527421"/>
                  </p:ext>
                </p:extLst>
              </p:nvPr>
            </p:nvGraphicFramePr>
            <p:xfrm>
              <a:off x="6931891" y="646423"/>
              <a:ext cx="2660072" cy="2023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5018">
                      <a:extLst>
                        <a:ext uri="{9D8B030D-6E8A-4147-A177-3AD203B41FA5}">
                          <a16:colId xmlns:a16="http://schemas.microsoft.com/office/drawing/2014/main" val="2676297118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3574660363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316251147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840917037"/>
                        </a:ext>
                      </a:extLst>
                    </a:gridCol>
                  </a:tblGrid>
                  <a:tr h="5058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3917609"/>
                      </a:ext>
                    </a:extLst>
                  </a:tr>
                  <a:tr h="50588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257310"/>
                      </a:ext>
                    </a:extLst>
                  </a:tr>
                  <a:tr h="50588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-5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-2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2389297"/>
                      </a:ext>
                    </a:extLst>
                  </a:tr>
                  <a:tr h="50588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14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52467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4527421"/>
                  </p:ext>
                </p:extLst>
              </p:nvPr>
            </p:nvGraphicFramePr>
            <p:xfrm>
              <a:off x="6931891" y="646423"/>
              <a:ext cx="2660072" cy="2023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5018">
                      <a:extLst>
                        <a:ext uri="{9D8B030D-6E8A-4147-A177-3AD203B41FA5}">
                          <a16:colId xmlns:a16="http://schemas.microsoft.com/office/drawing/2014/main" val="2676297118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3574660363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316251147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840917037"/>
                        </a:ext>
                      </a:extLst>
                    </a:gridCol>
                  </a:tblGrid>
                  <a:tr h="50588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917" t="-6024" r="-304587" b="-3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3917609"/>
                      </a:ext>
                    </a:extLst>
                  </a:tr>
                  <a:tr h="50588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257310"/>
                      </a:ext>
                    </a:extLst>
                  </a:tr>
                  <a:tr h="50588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-5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-2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2389297"/>
                      </a:ext>
                    </a:extLst>
                  </a:tr>
                  <a:tr h="50588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14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52467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CasellaDiTesto 7"/>
          <p:cNvSpPr txBox="1"/>
          <p:nvPr/>
        </p:nvSpPr>
        <p:spPr>
          <a:xfrm>
            <a:off x="5930536" y="155035"/>
            <a:ext cx="238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Triangolazione</a:t>
            </a:r>
            <a:r>
              <a:rPr lang="en-US" dirty="0" smtClean="0"/>
              <a:t>   con j=1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229928" y="14735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it-IT" dirty="0"/>
          </a:p>
        </p:txBody>
      </p:sp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463295"/>
              </p:ext>
            </p:extLst>
          </p:nvPr>
        </p:nvGraphicFramePr>
        <p:xfrm>
          <a:off x="6931891" y="3283404"/>
          <a:ext cx="2660072" cy="202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267629711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574660363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6251147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840917037"/>
                    </a:ext>
                  </a:extLst>
                </a:gridCol>
              </a:tblGrid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17609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57310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89297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46701"/>
                  </a:ext>
                </a:extLst>
              </a:tr>
            </a:tbl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6229928" y="411050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1074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777907"/>
              </p:ext>
            </p:extLst>
          </p:nvPr>
        </p:nvGraphicFramePr>
        <p:xfrm>
          <a:off x="1427018" y="720314"/>
          <a:ext cx="2660072" cy="202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267629711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574660363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6251147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840917037"/>
                    </a:ext>
                  </a:extLst>
                </a:gridCol>
              </a:tblGrid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17609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57310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89297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46701"/>
                  </a:ext>
                </a:extLst>
              </a:tr>
            </a:tbl>
          </a:graphicData>
        </a:graphic>
      </p:graphicFrame>
      <p:sp>
        <p:nvSpPr>
          <p:cNvPr id="3" name="CasellaDiTesto 2"/>
          <p:cNvSpPr txBox="1"/>
          <p:nvPr/>
        </p:nvSpPr>
        <p:spPr>
          <a:xfrm>
            <a:off x="425663" y="228926"/>
            <a:ext cx="238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Triangolazione</a:t>
            </a:r>
            <a:r>
              <a:rPr lang="en-US" dirty="0" smtClean="0"/>
              <a:t>   con j=2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25055" y="15474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697355"/>
              </p:ext>
            </p:extLst>
          </p:nvPr>
        </p:nvGraphicFramePr>
        <p:xfrm>
          <a:off x="1427018" y="3357295"/>
          <a:ext cx="2660072" cy="202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267629711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574660363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6251147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840917037"/>
                    </a:ext>
                  </a:extLst>
                </a:gridCol>
              </a:tblGrid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17609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57310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89297"/>
                  </a:ext>
                </a:extLst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46701"/>
                  </a:ext>
                </a:extLst>
              </a:tr>
            </a:tbl>
          </a:graphicData>
        </a:graphic>
      </p:graphicFrame>
      <p:sp>
        <p:nvSpPr>
          <p:cNvPr id="6" name="CasellaDiTesto 5"/>
          <p:cNvSpPr txBox="1"/>
          <p:nvPr/>
        </p:nvSpPr>
        <p:spPr>
          <a:xfrm>
            <a:off x="725055" y="418439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5015345" y="245293"/>
                <a:ext cx="6862618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L’algoritmo a </a:t>
                </a:r>
                <a:r>
                  <a:rPr lang="en-US" dirty="0" err="1" smtClean="0"/>
                  <a:t>questo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punto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ferma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perché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&lt;0.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 smtClean="0"/>
                  <a:t>Questo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segnala</a:t>
                </a:r>
                <a:r>
                  <a:rPr lang="en-US" dirty="0" smtClean="0"/>
                  <a:t> la </a:t>
                </a:r>
                <a:r>
                  <a:rPr lang="en-US" dirty="0" err="1" smtClean="0"/>
                  <a:t>presenza</a:t>
                </a:r>
                <a:r>
                  <a:rPr lang="en-US" dirty="0" smtClean="0"/>
                  <a:t> di un </a:t>
                </a:r>
                <a:r>
                  <a:rPr lang="en-US" dirty="0" err="1" smtClean="0"/>
                  <a:t>ciclo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lunghezza</a:t>
                </a:r>
                <a:r>
                  <a:rPr lang="en-US" dirty="0" smtClean="0"/>
                  <a:t> negative. Con le </a:t>
                </a:r>
                <a:r>
                  <a:rPr lang="en-US" dirty="0" err="1" smtClean="0"/>
                  <a:t>etichette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della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matrice</a:t>
                </a:r>
                <a:r>
                  <a:rPr lang="en-US" dirty="0" smtClean="0"/>
                  <a:t> E </a:t>
                </a:r>
                <a:r>
                  <a:rPr lang="en-US" dirty="0" err="1" smtClean="0"/>
                  <a:t>possiamo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ricostruire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questo</a:t>
                </a:r>
                <a:r>
                  <a:rPr lang="en-US" dirty="0"/>
                  <a:t> </a:t>
                </a:r>
                <a:r>
                  <a:rPr lang="en-US" dirty="0" err="1" smtClean="0"/>
                  <a:t>ciclo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seguente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modo</a:t>
                </a:r>
                <a:r>
                  <a:rPr lang="en-US" dirty="0" smtClean="0"/>
                  <a:t>. </a:t>
                </a:r>
              </a:p>
              <a:p>
                <a:endParaRPr lang="en-US" dirty="0"/>
              </a:p>
              <a:p>
                <a:r>
                  <a:rPr lang="en-US" dirty="0" smtClean="0"/>
                  <a:t>Il </a:t>
                </a:r>
                <a:r>
                  <a:rPr lang="en-US" dirty="0" err="1" smtClean="0"/>
                  <a:t>ciclo</a:t>
                </a:r>
                <a:r>
                  <a:rPr lang="en-US" dirty="0" smtClean="0"/>
                  <a:t> parte dal </a:t>
                </a:r>
                <a:r>
                  <a:rPr lang="en-US" dirty="0" err="1" smtClean="0"/>
                  <a:t>nodo</a:t>
                </a:r>
                <a:r>
                  <a:rPr lang="en-US" dirty="0" smtClean="0"/>
                  <a:t> 3 e </a:t>
                </a:r>
                <a:r>
                  <a:rPr lang="en-US" dirty="0" err="1" smtClean="0"/>
                  <a:t>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chiude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ovviamente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nello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stesso</a:t>
                </a:r>
                <a:r>
                  <a:rPr lang="en-US" dirty="0"/>
                  <a:t> </a:t>
                </a:r>
                <a:r>
                  <a:rPr lang="en-US" dirty="0" err="1" smtClean="0"/>
                  <a:t>nodo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3</a:t>
                </a:r>
                <a:r>
                  <a:rPr lang="en-US" dirty="0" smtClean="0">
                    <a:sym typeface="Wingdings" panose="05000000000000000000" pitchFamily="2" charset="2"/>
                  </a:rPr>
                  <a:t>…3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Per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vedere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quali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sono</a:t>
                </a:r>
                <a:r>
                  <a:rPr lang="en-US" dirty="0" smtClean="0">
                    <a:sym typeface="Wingdings" panose="05000000000000000000" pitchFamily="2" charset="2"/>
                  </a:rPr>
                  <a:t> i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nodi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intermedi</a:t>
                </a:r>
                <a:r>
                  <a:rPr lang="en-US" dirty="0" smtClean="0">
                    <a:sym typeface="Wingdings" panose="05000000000000000000" pitchFamily="2" charset="2"/>
                  </a:rPr>
                  <a:t>,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prendiamo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l’etichetta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=2, </m:t>
                    </m:r>
                  </m:oMath>
                </a14:m>
                <a:r>
                  <a:rPr lang="it-IT" dirty="0" smtClean="0"/>
                  <a:t>che ci dice che 2 è nodo intermedio del ciclo</a:t>
                </a:r>
              </a:p>
              <a:p>
                <a:endParaRPr lang="en-US" dirty="0"/>
              </a:p>
              <a:p>
                <a:r>
                  <a:rPr lang="en-US" dirty="0"/>
                  <a:t>3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 smtClean="0">
                    <a:sym typeface="Wingdings" panose="05000000000000000000" pitchFamily="2" charset="2"/>
                  </a:rPr>
                  <a:t>…2…3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 err="1" smtClean="0">
                    <a:sym typeface="Wingdings" panose="05000000000000000000" pitchFamily="2" charset="2"/>
                  </a:rPr>
                  <a:t>Ora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guardiamo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l’etichetta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  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e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l’etichetta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=−.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</m:t>
                    </m:r>
                  </m:oMath>
                </a14:m>
                <a:r>
                  <a:rPr lang="en-US" dirty="0" err="1" smtClean="0">
                    <a:sym typeface="Wingdings" panose="05000000000000000000" pitchFamily="2" charset="2"/>
                  </a:rPr>
                  <a:t>Avremo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quindi</a:t>
                </a:r>
                <a:endParaRPr lang="en-US" dirty="0" smtClean="0">
                  <a:sym typeface="Wingdings" panose="05000000000000000000" pitchFamily="2" charset="2"/>
                </a:endParaRP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/>
                  <a:t>3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 smtClean="0">
                    <a:sym typeface="Wingdings" panose="05000000000000000000" pitchFamily="2" charset="2"/>
                  </a:rPr>
                  <a:t>…1…</a:t>
                </a:r>
                <a:r>
                  <a:rPr lang="en-US" dirty="0">
                    <a:sym typeface="Wingdings" panose="05000000000000000000" pitchFamily="2" charset="2"/>
                  </a:rPr>
                  <a:t>2</a:t>
                </a:r>
                <a:r>
                  <a:rPr lang="en-US" dirty="0" smtClean="0">
                    <a:sym typeface="Wingdings" panose="05000000000000000000" pitchFamily="2" charset="2"/>
                  </a:rPr>
                  <a:t>3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 smtClean="0">
                  <a:sym typeface="Wingdings" panose="05000000000000000000" pitchFamily="2" charset="2"/>
                </a:endParaRPr>
              </a:p>
              <a:p>
                <a:r>
                  <a:rPr lang="en-US" dirty="0" err="1" smtClean="0">
                    <a:sym typeface="Wingdings" panose="05000000000000000000" pitchFamily="2" charset="2"/>
                  </a:rPr>
                  <a:t>Infine</a:t>
                </a:r>
                <a:r>
                  <a:rPr lang="en-US" dirty="0" smtClean="0">
                    <a:sym typeface="Wingdings" panose="05000000000000000000" pitchFamily="2" charset="2"/>
                  </a:rPr>
                  <a:t>,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guardiamo</a:t>
                </a:r>
                <a:r>
                  <a:rPr lang="en-US" dirty="0" smtClean="0">
                    <a:sym typeface="Wingdings" panose="05000000000000000000" pitchFamily="2" charset="2"/>
                  </a:rPr>
                  <a:t> le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etichette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=−,   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da cui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concludiamo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che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il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ciclo</a:t>
                </a:r>
                <a:r>
                  <a:rPr lang="en-US" dirty="0" smtClean="0">
                    <a:sym typeface="Wingdings" panose="05000000000000000000" pitchFamily="2" charset="2"/>
                  </a:rPr>
                  <a:t> a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lunghezza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negativa</a:t>
                </a:r>
                <a:r>
                  <a:rPr lang="en-US" dirty="0" smtClean="0">
                    <a:sym typeface="Wingdings" panose="05000000000000000000" pitchFamily="2" charset="2"/>
                  </a:rPr>
                  <a:t> è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/>
                  <a:t>3</a:t>
                </a:r>
                <a:r>
                  <a:rPr lang="en-US" dirty="0" smtClean="0">
                    <a:sym typeface="Wingdings" panose="05000000000000000000" pitchFamily="2" charset="2"/>
                  </a:rPr>
                  <a:t>12</a:t>
                </a:r>
                <a:r>
                  <a:rPr lang="en-US" dirty="0">
                    <a:sym typeface="Wingdings" panose="05000000000000000000" pitchFamily="2" charset="2"/>
                  </a:rPr>
                  <a:t>3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345" y="245293"/>
                <a:ext cx="6862618" cy="6740307"/>
              </a:xfrm>
              <a:prstGeom prst="rect">
                <a:avLst/>
              </a:prstGeom>
              <a:blipFill>
                <a:blip r:embed="rId2"/>
                <a:stretch>
                  <a:fillRect l="-800" t="-4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8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2170545" y="212436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Ovale 2"/>
          <p:cNvSpPr/>
          <p:nvPr/>
        </p:nvSpPr>
        <p:spPr>
          <a:xfrm>
            <a:off x="5043055" y="39346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/>
          <p:cNvSpPr/>
          <p:nvPr/>
        </p:nvSpPr>
        <p:spPr>
          <a:xfrm>
            <a:off x="3274290" y="39346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5500255" y="197196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3731490" y="102523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3084945" y="1847273"/>
            <a:ext cx="646545" cy="434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/>
          <p:cNvCxnSpPr/>
          <p:nvPr/>
        </p:nvCxnSpPr>
        <p:spPr>
          <a:xfrm>
            <a:off x="4645890" y="1791855"/>
            <a:ext cx="785092" cy="4248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>
          <a:xfrm flipH="1">
            <a:off x="5500255" y="2987965"/>
            <a:ext cx="290945" cy="82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/>
          <p:cNvCxnSpPr/>
          <p:nvPr/>
        </p:nvCxnSpPr>
        <p:spPr>
          <a:xfrm flipH="1">
            <a:off x="4285673" y="4391892"/>
            <a:ext cx="60036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>
          <a:xfrm>
            <a:off x="2918691" y="3140364"/>
            <a:ext cx="489526" cy="7943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diritto 17"/>
          <p:cNvCxnSpPr/>
          <p:nvPr/>
        </p:nvCxnSpPr>
        <p:spPr>
          <a:xfrm flipH="1">
            <a:off x="3897157" y="1953476"/>
            <a:ext cx="157622" cy="1981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/>
          <p:cNvCxnSpPr>
            <a:endCxn id="3" idx="1"/>
          </p:cNvCxnSpPr>
          <p:nvPr/>
        </p:nvCxnSpPr>
        <p:spPr>
          <a:xfrm>
            <a:off x="3158836" y="2733965"/>
            <a:ext cx="2018130" cy="133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/>
          <p:cNvCxnSpPr/>
          <p:nvPr/>
        </p:nvCxnSpPr>
        <p:spPr>
          <a:xfrm>
            <a:off x="4405435" y="1971964"/>
            <a:ext cx="886985" cy="1962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ttore diritto 26"/>
          <p:cNvCxnSpPr/>
          <p:nvPr/>
        </p:nvCxnSpPr>
        <p:spPr>
          <a:xfrm>
            <a:off x="3158836" y="2581564"/>
            <a:ext cx="229926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63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6351582" y="246610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500" y="835164"/>
            <a:ext cx="926672" cy="926672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146" y="4263439"/>
            <a:ext cx="926672" cy="92667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146" y="835164"/>
            <a:ext cx="926672" cy="92667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500" y="4263439"/>
            <a:ext cx="926672" cy="92667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8428135" y="11138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351611" y="460530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0008441" y="11138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0018984" y="45683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>
          <a:xfrm flipV="1">
            <a:off x="7265982" y="1761836"/>
            <a:ext cx="763518" cy="838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>
          <a:xfrm>
            <a:off x="7176655" y="3380509"/>
            <a:ext cx="852845" cy="951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/>
          <p:cNvCxnSpPr/>
          <p:nvPr/>
        </p:nvCxnSpPr>
        <p:spPr>
          <a:xfrm>
            <a:off x="8492836" y="1967345"/>
            <a:ext cx="0" cy="2124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/>
          <p:cNvCxnSpPr>
            <a:endCxn id="5" idx="1"/>
          </p:cNvCxnSpPr>
          <p:nvPr/>
        </p:nvCxnSpPr>
        <p:spPr>
          <a:xfrm>
            <a:off x="9144000" y="1298500"/>
            <a:ext cx="551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>
          <a:xfrm>
            <a:off x="8734629" y="1891145"/>
            <a:ext cx="1092862" cy="2302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>
            <a:stCxn id="6" idx="3"/>
            <a:endCxn id="4" idx="1"/>
          </p:cNvCxnSpPr>
          <p:nvPr/>
        </p:nvCxnSpPr>
        <p:spPr>
          <a:xfrm>
            <a:off x="8956172" y="4726775"/>
            <a:ext cx="738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/>
              <p:cNvSpPr txBox="1"/>
              <p:nvPr/>
            </p:nvSpPr>
            <p:spPr>
              <a:xfrm>
                <a:off x="729673" y="1113834"/>
                <a:ext cx="5576911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Inizializzazione: W=(</a:t>
                </a:r>
                <a:r>
                  <a:rPr lang="en-US" dirty="0" err="1" smtClean="0"/>
                  <a:t>a,b,c,d,e</a:t>
                </a:r>
                <a:r>
                  <a:rPr lang="en-US" dirty="0" smtClean="0"/>
                  <a:t>)       r=1</a:t>
                </a:r>
              </a:p>
              <a:p>
                <a:r>
                  <a:rPr lang="en-US" dirty="0" err="1" smtClean="0"/>
                  <a:t>Passo</a:t>
                </a:r>
                <a:r>
                  <a:rPr lang="en-US" dirty="0" smtClean="0"/>
                  <a:t> 1: </a:t>
                </a:r>
                <a:r>
                  <a:rPr lang="en-US" dirty="0" err="1" smtClean="0"/>
                  <a:t>Seleziono</a:t>
                </a:r>
                <a:r>
                  <a:rPr lang="en-US" dirty="0" smtClean="0"/>
                  <a:t>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pongo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S=(a)   T1=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err="1" smtClean="0"/>
                  <a:t>Passo</a:t>
                </a:r>
                <a:r>
                  <a:rPr lang="en-US" dirty="0" smtClean="0"/>
                  <a:t> 2: </a:t>
                </a:r>
                <a:r>
                  <a:rPr lang="en-US" dirty="0" err="1" smtClean="0"/>
                  <a:t>Seleziono</a:t>
                </a:r>
                <a:r>
                  <a:rPr lang="en-US" dirty="0" smtClean="0"/>
                  <a:t> a e </a:t>
                </a:r>
                <a:r>
                  <a:rPr lang="en-US" dirty="0" err="1" smtClean="0"/>
                  <a:t>pongo</a:t>
                </a:r>
                <a:r>
                  <a:rPr lang="en-US" dirty="0" smtClean="0"/>
                  <a:t> S=(</a:t>
                </a:r>
                <a:r>
                  <a:rPr lang="en-US" dirty="0" err="1" smtClean="0"/>
                  <a:t>b,c</a:t>
                </a:r>
                <a:r>
                  <a:rPr lang="en-US" dirty="0" smtClean="0"/>
                  <a:t>), T1=(a)</a:t>
                </a:r>
              </a:p>
              <a:p>
                <a:r>
                  <a:rPr lang="en-US" dirty="0" err="1" smtClean="0"/>
                  <a:t>Ritorno</a:t>
                </a:r>
                <a:r>
                  <a:rPr lang="en-US" dirty="0" smtClean="0"/>
                  <a:t> al </a:t>
                </a:r>
                <a:r>
                  <a:rPr lang="en-US" dirty="0" err="1" smtClean="0"/>
                  <a:t>Passo</a:t>
                </a:r>
                <a:r>
                  <a:rPr lang="en-US" dirty="0" smtClean="0"/>
                  <a:t> 2 e </a:t>
                </a:r>
                <a:r>
                  <a:rPr lang="en-US" dirty="0" err="1" smtClean="0"/>
                  <a:t>seleziono</a:t>
                </a:r>
                <a:r>
                  <a:rPr lang="en-US" dirty="0" smtClean="0"/>
                  <a:t> b </a:t>
                </a:r>
                <a:r>
                  <a:rPr lang="en-US" dirty="0" err="1" smtClean="0"/>
                  <a:t>ponendo</a:t>
                </a:r>
                <a:endParaRPr lang="en-US" dirty="0" smtClean="0"/>
              </a:p>
              <a:p>
                <a:r>
                  <a:rPr lang="en-US" dirty="0" smtClean="0"/>
                  <a:t>S=(</a:t>
                </a:r>
                <a:r>
                  <a:rPr lang="en-US" dirty="0" err="1" smtClean="0"/>
                  <a:t>c,e,d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T1=(</a:t>
                </a:r>
                <a:r>
                  <a:rPr lang="en-US" dirty="0" err="1" smtClean="0"/>
                  <a:t>a,b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err="1" smtClean="0"/>
                  <a:t>Ora</a:t>
                </a:r>
                <a:r>
                  <a:rPr lang="en-US" dirty="0" smtClean="0"/>
                  <a:t> T1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𝑞𝑢𝑖𝑛𝑑𝑖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𝑝𝑎𝑠𝑠𝑜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4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T1=(</a:t>
                </a:r>
                <a:r>
                  <a:rPr lang="en-US" b="0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a,b,c,d,e</a:t>
                </a:r>
                <a:r>
                  <a:rPr lang="en-US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𝑞𝑢𝑖𝑛𝑑𝑖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𝑆𝑇𝑂𝑃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è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𝑢𝑛𝑖𝑐𝑎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𝑐𝑜𝑚𝑝𝑜𝑛𝑒𝑛𝑡𝑒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𝑐𝑜𝑛𝑛𝑒𝑠𝑠𝑎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73" y="1113834"/>
                <a:ext cx="5576911" cy="2862322"/>
              </a:xfrm>
              <a:prstGeom prst="rect">
                <a:avLst/>
              </a:prstGeom>
              <a:blipFill>
                <a:blip r:embed="rId3"/>
                <a:stretch>
                  <a:fillRect l="-984" t="-1279" r="-2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82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2438400" y="189345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4313381" y="4013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5200072" y="31726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4285672" y="1676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2225964" y="410094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1048328" y="28217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it-IT" dirty="0"/>
          </a:p>
        </p:txBody>
      </p:sp>
      <p:cxnSp>
        <p:nvCxnSpPr>
          <p:cNvPr id="9" name="Connettore diritto 8"/>
          <p:cNvCxnSpPr>
            <a:stCxn id="2" idx="4"/>
          </p:cNvCxnSpPr>
          <p:nvPr/>
        </p:nvCxnSpPr>
        <p:spPr>
          <a:xfrm>
            <a:off x="2895600" y="2807855"/>
            <a:ext cx="0" cy="1293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/>
          <p:cNvCxnSpPr>
            <a:endCxn id="3" idx="1"/>
          </p:cNvCxnSpPr>
          <p:nvPr/>
        </p:nvCxnSpPr>
        <p:spPr>
          <a:xfrm>
            <a:off x="3241964" y="2807855"/>
            <a:ext cx="1205328" cy="1339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/>
          <p:cNvCxnSpPr>
            <a:stCxn id="6" idx="6"/>
            <a:endCxn id="3" idx="2"/>
          </p:cNvCxnSpPr>
          <p:nvPr/>
        </p:nvCxnSpPr>
        <p:spPr>
          <a:xfrm flipV="1">
            <a:off x="3140364" y="4470400"/>
            <a:ext cx="1173017" cy="87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>
            <a:endCxn id="5" idx="3"/>
          </p:cNvCxnSpPr>
          <p:nvPr/>
        </p:nvCxnSpPr>
        <p:spPr>
          <a:xfrm flipV="1">
            <a:off x="2059709" y="2456889"/>
            <a:ext cx="2359874" cy="80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/>
          <p:cNvCxnSpPr>
            <a:endCxn id="4" idx="1"/>
          </p:cNvCxnSpPr>
          <p:nvPr/>
        </p:nvCxnSpPr>
        <p:spPr>
          <a:xfrm>
            <a:off x="5024582" y="2580426"/>
            <a:ext cx="309401" cy="726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/>
              <p:cNvSpPr txBox="1"/>
              <p:nvPr/>
            </p:nvSpPr>
            <p:spPr>
              <a:xfrm>
                <a:off x="7666182" y="1006764"/>
                <a:ext cx="4578305" cy="5632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Inizializzazione: W=(</a:t>
                </a:r>
                <a:r>
                  <a:rPr lang="en-US" dirty="0" err="1" smtClean="0"/>
                  <a:t>a,b,c,d,e,f</a:t>
                </a:r>
                <a:r>
                  <a:rPr lang="en-US" dirty="0" smtClean="0"/>
                  <a:t>) r=1</a:t>
                </a:r>
              </a:p>
              <a:p>
                <a:r>
                  <a:rPr lang="en-US" dirty="0" err="1" smtClean="0"/>
                  <a:t>Passo</a:t>
                </a:r>
                <a:r>
                  <a:rPr lang="en-US" dirty="0" smtClean="0"/>
                  <a:t> 1: </a:t>
                </a:r>
                <a:r>
                  <a:rPr lang="en-US" dirty="0" err="1" smtClean="0"/>
                  <a:t>seleziono</a:t>
                </a:r>
                <a:r>
                  <a:rPr lang="en-US" dirty="0" smtClean="0"/>
                  <a:t> a e </a:t>
                </a:r>
                <a:r>
                  <a:rPr lang="en-US" dirty="0" err="1" smtClean="0"/>
                  <a:t>pongo</a:t>
                </a:r>
                <a:r>
                  <a:rPr lang="en-US" dirty="0" smtClean="0"/>
                  <a:t> S=(a), T1=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err="1" smtClean="0"/>
                  <a:t>Passo</a:t>
                </a:r>
                <a:r>
                  <a:rPr lang="en-US" dirty="0" smtClean="0"/>
                  <a:t> 2: </a:t>
                </a:r>
                <a:r>
                  <a:rPr lang="en-US" dirty="0" err="1" smtClean="0"/>
                  <a:t>Pongo</a:t>
                </a:r>
                <a:endParaRPr lang="en-US" dirty="0" smtClean="0"/>
              </a:p>
              <a:p>
                <a:r>
                  <a:rPr lang="en-US" dirty="0" smtClean="0"/>
                  <a:t>S=(d), T1=(a)</a:t>
                </a:r>
              </a:p>
              <a:p>
                <a:r>
                  <a:rPr lang="en-US" dirty="0" err="1" smtClean="0"/>
                  <a:t>Passo</a:t>
                </a:r>
                <a:r>
                  <a:rPr lang="en-US" dirty="0" smtClean="0"/>
                  <a:t> 3: </a:t>
                </a:r>
                <a:r>
                  <a:rPr lang="en-US" dirty="0" err="1" smtClean="0"/>
                  <a:t>torna</a:t>
                </a:r>
                <a:r>
                  <a:rPr lang="en-US" dirty="0" smtClean="0"/>
                  <a:t> al </a:t>
                </a:r>
                <a:r>
                  <a:rPr lang="en-US" dirty="0" err="1" smtClean="0"/>
                  <a:t>passo</a:t>
                </a:r>
                <a:r>
                  <a:rPr lang="en-US" dirty="0" smtClean="0"/>
                  <a:t> 2</a:t>
                </a:r>
              </a:p>
              <a:p>
                <a:r>
                  <a:rPr lang="en-US" dirty="0" err="1" smtClean="0"/>
                  <a:t>Passo</a:t>
                </a:r>
                <a:r>
                  <a:rPr lang="en-US" dirty="0" smtClean="0"/>
                  <a:t> 2: </a:t>
                </a:r>
                <a:r>
                  <a:rPr lang="en-US" dirty="0" err="1" smtClean="0"/>
                  <a:t>Pongo</a:t>
                </a:r>
                <a:endParaRPr lang="en-US" dirty="0" smtClean="0"/>
              </a:p>
              <a:p>
                <a:r>
                  <a:rPr lang="en-US" dirty="0" smtClean="0"/>
                  <a:t>S=(e),  T1=(</a:t>
                </a:r>
                <a:r>
                  <a:rPr lang="en-US" dirty="0" err="1" smtClean="0"/>
                  <a:t>a,d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err="1" smtClean="0"/>
                  <a:t>Passo</a:t>
                </a:r>
                <a:r>
                  <a:rPr lang="en-US" dirty="0" smtClean="0"/>
                  <a:t> 3: </a:t>
                </a:r>
                <a:r>
                  <a:rPr lang="en-US" dirty="0" err="1" smtClean="0"/>
                  <a:t>torna</a:t>
                </a:r>
                <a:r>
                  <a:rPr lang="en-US" dirty="0" smtClean="0"/>
                  <a:t> al </a:t>
                </a:r>
                <a:r>
                  <a:rPr lang="en-US" dirty="0" err="1" smtClean="0"/>
                  <a:t>passo</a:t>
                </a:r>
                <a:r>
                  <a:rPr lang="en-US" dirty="0" smtClean="0"/>
                  <a:t> 2</a:t>
                </a:r>
              </a:p>
              <a:p>
                <a:r>
                  <a:rPr lang="en-US" dirty="0" err="1" smtClean="0"/>
                  <a:t>Passo</a:t>
                </a:r>
                <a:r>
                  <a:rPr lang="en-US" dirty="0" smtClean="0"/>
                  <a:t> 2:</a:t>
                </a:r>
                <a:r>
                  <a:rPr lang="it-IT" dirty="0" smtClean="0"/>
                  <a:t> Pongo</a:t>
                </a:r>
              </a:p>
              <a:p>
                <a:r>
                  <a:rPr lang="en-US" dirty="0" smtClean="0"/>
                  <a:t>S=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err="1" smtClean="0"/>
                  <a:t>Passo</a:t>
                </a:r>
                <a:r>
                  <a:rPr lang="en-US" dirty="0" smtClean="0"/>
                  <a:t> 3: </a:t>
                </a:r>
                <a:r>
                  <a:rPr lang="en-US" dirty="0" err="1" smtClean="0"/>
                  <a:t>Vai</a:t>
                </a:r>
                <a:r>
                  <a:rPr lang="en-US" dirty="0" smtClean="0"/>
                  <a:t> al </a:t>
                </a:r>
                <a:r>
                  <a:rPr lang="en-US" dirty="0" err="1" smtClean="0"/>
                  <a:t>Passo</a:t>
                </a:r>
                <a:r>
                  <a:rPr lang="en-US" dirty="0" smtClean="0"/>
                  <a:t> 4</a:t>
                </a:r>
              </a:p>
              <a:p>
                <a:r>
                  <a:rPr lang="en-US" dirty="0" err="1" smtClean="0"/>
                  <a:t>Passo</a:t>
                </a:r>
                <a:r>
                  <a:rPr lang="en-US" dirty="0" smtClean="0"/>
                  <a:t> 4: </a:t>
                </a:r>
                <a:r>
                  <a:rPr lang="en-US" dirty="0" err="1" smtClean="0"/>
                  <a:t>Poni</a:t>
                </a:r>
                <a:r>
                  <a:rPr lang="en-US" dirty="0" smtClean="0"/>
                  <a:t> W=(</a:t>
                </a:r>
                <a:r>
                  <a:rPr lang="en-US" dirty="0" err="1" smtClean="0"/>
                  <a:t>b,c,f</a:t>
                </a:r>
                <a:r>
                  <a:rPr lang="en-US" dirty="0" smtClean="0"/>
                  <a:t>), r=2, </a:t>
                </a:r>
                <a:r>
                  <a:rPr lang="en-US" dirty="0" err="1" smtClean="0"/>
                  <a:t>torna</a:t>
                </a:r>
                <a:r>
                  <a:rPr lang="en-US" dirty="0" smtClean="0"/>
                  <a:t> al </a:t>
                </a:r>
                <a:r>
                  <a:rPr lang="en-US" dirty="0" err="1" smtClean="0"/>
                  <a:t>Passo</a:t>
                </a:r>
                <a:r>
                  <a:rPr lang="en-US" dirty="0" smtClean="0"/>
                  <a:t> 1</a:t>
                </a:r>
              </a:p>
              <a:p>
                <a:r>
                  <a:rPr lang="en-US" dirty="0" err="1" smtClean="0"/>
                  <a:t>Passo</a:t>
                </a:r>
                <a:r>
                  <a:rPr lang="en-US" dirty="0" smtClean="0"/>
                  <a:t> 1: </a:t>
                </a:r>
                <a:r>
                  <a:rPr lang="en-US" dirty="0" err="1" smtClean="0"/>
                  <a:t>seleziono</a:t>
                </a:r>
                <a:r>
                  <a:rPr lang="en-US" dirty="0" smtClean="0"/>
                  <a:t> b e </a:t>
                </a:r>
                <a:r>
                  <a:rPr lang="en-US" dirty="0" err="1" smtClean="0"/>
                  <a:t>pongo</a:t>
                </a:r>
                <a:r>
                  <a:rPr lang="en-US" dirty="0" smtClean="0"/>
                  <a:t> S=(b), T2=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err="1" smtClean="0"/>
                  <a:t>Passo</a:t>
                </a:r>
                <a:r>
                  <a:rPr lang="en-US" dirty="0" smtClean="0"/>
                  <a:t> 2: </a:t>
                </a:r>
                <a:r>
                  <a:rPr lang="en-US" dirty="0" err="1" smtClean="0"/>
                  <a:t>Pongo</a:t>
                </a:r>
                <a:endParaRPr lang="en-US" dirty="0" smtClean="0"/>
              </a:p>
              <a:p>
                <a:r>
                  <a:rPr lang="en-US" dirty="0" smtClean="0"/>
                  <a:t>S=(</a:t>
                </a:r>
                <a:r>
                  <a:rPr lang="en-US" dirty="0" err="1" smtClean="0"/>
                  <a:t>c,f</a:t>
                </a:r>
                <a:r>
                  <a:rPr lang="en-US" dirty="0" smtClean="0"/>
                  <a:t>), T2=(b)</a:t>
                </a:r>
              </a:p>
              <a:p>
                <a:r>
                  <a:rPr lang="en-US" dirty="0" err="1" smtClean="0"/>
                  <a:t>Passo</a:t>
                </a:r>
                <a:r>
                  <a:rPr lang="en-US" dirty="0" smtClean="0"/>
                  <a:t> 3: T2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𝑞𝑢𝑖𝑛𝑑𝑖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𝑝𝑜𝑛𝑔𝑜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𝑝𝑎𝑠𝑠𝑜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err="1" smtClean="0"/>
                  <a:t>Passo</a:t>
                </a:r>
                <a:r>
                  <a:rPr lang="en-US" dirty="0" smtClean="0"/>
                  <a:t> 4: W=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𝑞𝑢𝑖𝑛𝑑𝑖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𝑠𝑡𝑜𝑝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𝑠𝑜𝑛𝑜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𝑑𝑢𝑒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𝑐𝑜𝑚𝑝𝑜𝑛𝑒𝑛𝑡𝑖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𝑐𝑜𝑛𝑛𝑒𝑠𝑠𝑒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T2=(</a:t>
                </a:r>
                <a:r>
                  <a:rPr lang="en-US" dirty="0" err="1" smtClean="0"/>
                  <a:t>b,c,f</a:t>
                </a:r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182" y="1006764"/>
                <a:ext cx="4578305" cy="5632311"/>
              </a:xfrm>
              <a:prstGeom prst="rect">
                <a:avLst/>
              </a:prstGeom>
              <a:blipFill>
                <a:blip r:embed="rId2"/>
                <a:stretch>
                  <a:fillRect l="-1198" t="-541" b="-7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35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477255" y="253076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73" y="899818"/>
            <a:ext cx="926672" cy="926672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819" y="4328093"/>
            <a:ext cx="926672" cy="92667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819" y="899818"/>
            <a:ext cx="926672" cy="92667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73" y="4328093"/>
            <a:ext cx="926672" cy="92667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553808" y="11784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477284" y="466996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34114" y="11784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144657" y="46330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>
          <a:xfrm flipV="1">
            <a:off x="1391655" y="1826490"/>
            <a:ext cx="763518" cy="838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/>
          <p:cNvCxnSpPr/>
          <p:nvPr/>
        </p:nvCxnSpPr>
        <p:spPr>
          <a:xfrm>
            <a:off x="2618509" y="2031999"/>
            <a:ext cx="0" cy="2124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/>
          <p:cNvCxnSpPr>
            <a:endCxn id="5" idx="1"/>
          </p:cNvCxnSpPr>
          <p:nvPr/>
        </p:nvCxnSpPr>
        <p:spPr>
          <a:xfrm>
            <a:off x="3269673" y="1363154"/>
            <a:ext cx="551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>
          <a:xfrm>
            <a:off x="2860302" y="1955799"/>
            <a:ext cx="1092862" cy="2302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>
            <a:stCxn id="6" idx="3"/>
            <a:endCxn id="4" idx="1"/>
          </p:cNvCxnSpPr>
          <p:nvPr/>
        </p:nvCxnSpPr>
        <p:spPr>
          <a:xfrm>
            <a:off x="3081845" y="4791429"/>
            <a:ext cx="738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6219237" y="11784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it-IT" dirty="0"/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466" y="88900"/>
            <a:ext cx="926672" cy="926672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704" y="2031999"/>
            <a:ext cx="926672" cy="926672"/>
          </a:xfrm>
          <a:prstGeom prst="rect">
            <a:avLst/>
          </a:prstGeom>
        </p:spPr>
      </p:pic>
      <p:sp>
        <p:nvSpPr>
          <p:cNvPr id="22" name="CasellaDiTesto 21"/>
          <p:cNvSpPr txBox="1"/>
          <p:nvPr/>
        </p:nvSpPr>
        <p:spPr>
          <a:xfrm>
            <a:off x="7656945" y="387927"/>
            <a:ext cx="28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9786793" y="23460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it-IT" dirty="0"/>
          </a:p>
        </p:txBody>
      </p:sp>
      <p:cxnSp>
        <p:nvCxnSpPr>
          <p:cNvPr id="26" name="Connettore diritto 25"/>
          <p:cNvCxnSpPr/>
          <p:nvPr/>
        </p:nvCxnSpPr>
        <p:spPr>
          <a:xfrm flipV="1">
            <a:off x="6996707" y="559223"/>
            <a:ext cx="763518" cy="838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858982" y="5948218"/>
            <a:ext cx="149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Grafo</a:t>
            </a:r>
            <a:r>
              <a:rPr lang="en-US" dirty="0" smtClean="0"/>
              <a:t> </a:t>
            </a:r>
            <a:r>
              <a:rPr lang="en-US" dirty="0" err="1" smtClean="0"/>
              <a:t>parziale</a:t>
            </a:r>
            <a:endParaRPr lang="it-IT" dirty="0"/>
          </a:p>
        </p:txBody>
      </p:sp>
      <p:sp>
        <p:nvSpPr>
          <p:cNvPr id="37" name="Ovale 36"/>
          <p:cNvSpPr/>
          <p:nvPr/>
        </p:nvSpPr>
        <p:spPr>
          <a:xfrm>
            <a:off x="6113182" y="508541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it-IT" dirty="0"/>
          </a:p>
        </p:txBody>
      </p:sp>
      <p:pic>
        <p:nvPicPr>
          <p:cNvPr id="38" name="Immagin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937" y="3401421"/>
            <a:ext cx="926672" cy="926672"/>
          </a:xfrm>
          <a:prstGeom prst="rect">
            <a:avLst/>
          </a:prstGeom>
        </p:spPr>
      </p:pic>
      <p:pic>
        <p:nvPicPr>
          <p:cNvPr id="39" name="Immagin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368" y="5669548"/>
            <a:ext cx="926672" cy="926672"/>
          </a:xfrm>
          <a:prstGeom prst="rect">
            <a:avLst/>
          </a:prstGeom>
        </p:spPr>
      </p:pic>
      <p:sp>
        <p:nvSpPr>
          <p:cNvPr id="40" name="CasellaDiTesto 39"/>
          <p:cNvSpPr txBox="1"/>
          <p:nvPr/>
        </p:nvSpPr>
        <p:spPr>
          <a:xfrm>
            <a:off x="7880395" y="36800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it-IT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9333299" y="59471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it-IT" dirty="0"/>
          </a:p>
        </p:txBody>
      </p:sp>
      <p:cxnSp>
        <p:nvCxnSpPr>
          <p:cNvPr id="42" name="Connettore diritto 41"/>
          <p:cNvCxnSpPr/>
          <p:nvPr/>
        </p:nvCxnSpPr>
        <p:spPr>
          <a:xfrm flipV="1">
            <a:off x="6820131" y="4389932"/>
            <a:ext cx="763518" cy="838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/>
          <p:cNvCxnSpPr/>
          <p:nvPr/>
        </p:nvCxnSpPr>
        <p:spPr>
          <a:xfrm>
            <a:off x="8213981" y="4257963"/>
            <a:ext cx="931602" cy="1411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/>
          <p:cNvSpPr txBox="1"/>
          <p:nvPr/>
        </p:nvSpPr>
        <p:spPr>
          <a:xfrm>
            <a:off x="9639793" y="899818"/>
            <a:ext cx="116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Sottografo</a:t>
            </a:r>
            <a:endParaRPr lang="it-IT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9786793" y="4669961"/>
            <a:ext cx="1905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Sottografo</a:t>
            </a:r>
            <a:r>
              <a:rPr lang="en-US" dirty="0" smtClean="0"/>
              <a:t> </a:t>
            </a:r>
            <a:r>
              <a:rPr lang="en-US" dirty="0" err="1" smtClean="0"/>
              <a:t>indotto</a:t>
            </a:r>
            <a:endParaRPr lang="en-US" dirty="0" smtClean="0"/>
          </a:p>
          <a:p>
            <a:r>
              <a:rPr lang="en-US" dirty="0" smtClean="0"/>
              <a:t>Da V’’=(</a:t>
            </a:r>
            <a:r>
              <a:rPr lang="en-US" dirty="0" err="1" smtClean="0"/>
              <a:t>a,b,d</a:t>
            </a:r>
            <a:r>
              <a:rPr lang="en-US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271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757382" y="16994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4687455" y="163945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918691" y="356523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803236" y="15470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757382" y="356523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it-IT" dirty="0"/>
          </a:p>
        </p:txBody>
      </p:sp>
      <p:cxnSp>
        <p:nvCxnSpPr>
          <p:cNvPr id="8" name="Connettore diritto 7"/>
          <p:cNvCxnSpPr>
            <a:endCxn id="5" idx="2"/>
          </p:cNvCxnSpPr>
          <p:nvPr/>
        </p:nvCxnSpPr>
        <p:spPr>
          <a:xfrm>
            <a:off x="1780309" y="2004291"/>
            <a:ext cx="1022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o 8"/>
          <p:cNvSpPr/>
          <p:nvPr/>
        </p:nvSpPr>
        <p:spPr>
          <a:xfrm>
            <a:off x="1459345" y="1639455"/>
            <a:ext cx="120073" cy="6003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igura a mano libera 10"/>
          <p:cNvSpPr/>
          <p:nvPr/>
        </p:nvSpPr>
        <p:spPr>
          <a:xfrm>
            <a:off x="1505527" y="655604"/>
            <a:ext cx="3491346" cy="1062360"/>
          </a:xfrm>
          <a:custGeom>
            <a:avLst/>
            <a:gdLst>
              <a:gd name="connsiteX0" fmla="*/ 0 w 3491346"/>
              <a:gd name="connsiteY0" fmla="*/ 1062360 h 1062360"/>
              <a:gd name="connsiteX1" fmla="*/ 1727200 w 3491346"/>
              <a:gd name="connsiteY1" fmla="*/ 178 h 1062360"/>
              <a:gd name="connsiteX2" fmla="*/ 3491346 w 3491346"/>
              <a:gd name="connsiteY2" fmla="*/ 969996 h 1062360"/>
              <a:gd name="connsiteX3" fmla="*/ 3491346 w 3491346"/>
              <a:gd name="connsiteY3" fmla="*/ 969996 h 1062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1346" h="1062360">
                <a:moveTo>
                  <a:pt x="0" y="1062360"/>
                </a:moveTo>
                <a:cubicBezTo>
                  <a:pt x="572654" y="538966"/>
                  <a:pt x="1145309" y="15572"/>
                  <a:pt x="1727200" y="178"/>
                </a:cubicBezTo>
                <a:cubicBezTo>
                  <a:pt x="2309091" y="-15216"/>
                  <a:pt x="3491346" y="969996"/>
                  <a:pt x="3491346" y="969996"/>
                </a:cubicBezTo>
                <a:lnTo>
                  <a:pt x="3491346" y="9699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diritto 12"/>
          <p:cNvCxnSpPr>
            <a:endCxn id="3" idx="3"/>
          </p:cNvCxnSpPr>
          <p:nvPr/>
        </p:nvCxnSpPr>
        <p:spPr>
          <a:xfrm flipV="1">
            <a:off x="3717636" y="2419944"/>
            <a:ext cx="1103730" cy="1431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>
          <a:xfrm flipV="1">
            <a:off x="1671782" y="2281382"/>
            <a:ext cx="3015673" cy="1570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/>
          <p:cNvCxnSpPr>
            <a:stCxn id="4" idx="0"/>
            <a:endCxn id="5" idx="4"/>
          </p:cNvCxnSpPr>
          <p:nvPr/>
        </p:nvCxnSpPr>
        <p:spPr>
          <a:xfrm flipH="1" flipV="1">
            <a:off x="3260436" y="2461491"/>
            <a:ext cx="115455" cy="110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/>
              <p:cNvSpPr txBox="1"/>
              <p:nvPr/>
            </p:nvSpPr>
            <p:spPr>
              <a:xfrm>
                <a:off x="7075055" y="517236"/>
                <a:ext cx="4879221" cy="3693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Passo 0: W=(</a:t>
                </a:r>
                <a:r>
                  <a:rPr lang="en-US" dirty="0" err="1" smtClean="0"/>
                  <a:t>a,b,c,d,e</a:t>
                </a:r>
                <a:r>
                  <a:rPr lang="en-US" dirty="0" smtClean="0"/>
                  <a:t>)  C1=C2=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err="1" smtClean="0"/>
                  <a:t>Passo</a:t>
                </a:r>
                <a:r>
                  <a:rPr lang="en-US" dirty="0" smtClean="0"/>
                  <a:t> 1: </a:t>
                </a:r>
                <a:r>
                  <a:rPr lang="en-US" dirty="0" err="1" smtClean="0"/>
                  <a:t>Seleziono</a:t>
                </a:r>
                <a:r>
                  <a:rPr lang="en-US" dirty="0" smtClean="0"/>
                  <a:t> a e </a:t>
                </a:r>
                <a:r>
                  <a:rPr lang="en-US" dirty="0" err="1" smtClean="0"/>
                  <a:t>pongo</a:t>
                </a:r>
                <a:r>
                  <a:rPr lang="en-US" dirty="0" smtClean="0"/>
                  <a:t> T1=(a), C1=(a)</a:t>
                </a:r>
              </a:p>
              <a:p>
                <a:r>
                  <a:rPr lang="en-US" dirty="0" err="1" smtClean="0"/>
                  <a:t>Passo</a:t>
                </a:r>
                <a:r>
                  <a:rPr lang="en-US" dirty="0" smtClean="0"/>
                  <a:t> 2: </a:t>
                </a:r>
                <a:r>
                  <a:rPr lang="en-US" dirty="0" err="1" smtClean="0"/>
                  <a:t>pongo</a:t>
                </a:r>
                <a:r>
                  <a:rPr lang="en-US" dirty="0" smtClean="0"/>
                  <a:t> T2=(d) e C2=(d)</a:t>
                </a:r>
              </a:p>
              <a:p>
                <a:r>
                  <a:rPr lang="en-US" dirty="0" err="1" smtClean="0"/>
                  <a:t>Passo</a:t>
                </a:r>
                <a:r>
                  <a:rPr lang="en-US" dirty="0" smtClean="0"/>
                  <a:t> 3: </a:t>
                </a:r>
                <a:r>
                  <a:rPr lang="en-US" dirty="0" err="1" smtClean="0"/>
                  <a:t>pongo</a:t>
                </a:r>
                <a:r>
                  <a:rPr lang="en-US" dirty="0" smtClean="0"/>
                  <a:t> T1=(</a:t>
                </a:r>
                <a:r>
                  <a:rPr lang="en-US" dirty="0" err="1" smtClean="0"/>
                  <a:t>b,e</a:t>
                </a:r>
                <a:r>
                  <a:rPr lang="en-US" dirty="0" smtClean="0"/>
                  <a:t>)  e  C1=(</a:t>
                </a:r>
                <a:r>
                  <a:rPr lang="en-US" dirty="0" err="1" smtClean="0"/>
                  <a:t>a,b,e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err="1" smtClean="0"/>
                  <a:t>Passo</a:t>
                </a:r>
                <a:r>
                  <a:rPr lang="en-US" dirty="0" smtClean="0"/>
                  <a:t> 4: C1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2=∅,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𝑞𝑢𝑖𝑛𝑑𝑖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𝑝𝑎𝑠𝑠𝑜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5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err="1" smtClean="0"/>
                  <a:t>Passo</a:t>
                </a:r>
                <a:r>
                  <a:rPr lang="en-US" dirty="0" smtClean="0"/>
                  <a:t> 5: W=(c). </a:t>
                </a:r>
                <a:r>
                  <a:rPr lang="en-US" dirty="0" err="1" smtClean="0"/>
                  <a:t>Siccome</a:t>
                </a:r>
                <a:r>
                  <a:rPr lang="en-US" dirty="0" smtClean="0"/>
                  <a:t> T1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𝑡𝑜𝑟𝑛𝑜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𝑃𝑎𝑠𝑠𝑜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err="1" smtClean="0"/>
                  <a:t>Passo</a:t>
                </a:r>
                <a:r>
                  <a:rPr lang="en-US" dirty="0" smtClean="0"/>
                  <a:t> 2: </a:t>
                </a:r>
                <a:r>
                  <a:rPr lang="en-US" dirty="0" err="1" smtClean="0"/>
                  <a:t>pongo</a:t>
                </a:r>
                <a:r>
                  <a:rPr lang="en-US" dirty="0" smtClean="0"/>
                  <a:t> T2=(c), C2=(</a:t>
                </a:r>
                <a:r>
                  <a:rPr lang="en-US" dirty="0" err="1" smtClean="0"/>
                  <a:t>d,c</a:t>
                </a:r>
                <a:r>
                  <a:rPr lang="en-US" dirty="0" smtClean="0"/>
                  <a:t>)</a:t>
                </a:r>
                <a:endParaRPr lang="en-US" dirty="0" smtClean="0"/>
              </a:p>
              <a:p>
                <a:r>
                  <a:rPr lang="en-US" dirty="0" err="1" smtClean="0"/>
                  <a:t>Passo</a:t>
                </a:r>
                <a:r>
                  <a:rPr lang="en-US" dirty="0" smtClean="0"/>
                  <a:t> 3: T1=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Passo 4: C1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2=∅,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𝑞𝑢𝑖𝑛𝑑𝑖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𝑝𝑎𝑠𝑠𝑜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5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err="1" smtClean="0"/>
                  <a:t>Passo</a:t>
                </a:r>
                <a:r>
                  <a:rPr lang="en-US" dirty="0" smtClean="0"/>
                  <a:t> 5: W=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1=∅,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𝑞𝑢𝑖𝑛𝑑𝑖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𝑆𝑇𝑂𝑃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Il </a:t>
                </a:r>
                <a:r>
                  <a:rPr lang="en-US" dirty="0" err="1" smtClean="0"/>
                  <a:t>grafo</a:t>
                </a:r>
                <a:r>
                  <a:rPr lang="en-US" dirty="0" smtClean="0"/>
                  <a:t> è </a:t>
                </a:r>
                <a:r>
                  <a:rPr lang="en-US" dirty="0" err="1" smtClean="0"/>
                  <a:t>bipartito</a:t>
                </a:r>
                <a:r>
                  <a:rPr lang="en-US" dirty="0" smtClean="0"/>
                  <a:t> con le due </a:t>
                </a:r>
                <a:r>
                  <a:rPr lang="en-US" dirty="0" err="1" smtClean="0"/>
                  <a:t>classi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bipartizione</a:t>
                </a:r>
                <a:endParaRPr lang="en-US" dirty="0" smtClean="0"/>
              </a:p>
              <a:p>
                <a:r>
                  <a:rPr lang="en-US" dirty="0" smtClean="0"/>
                  <a:t>V1=(</a:t>
                </a:r>
                <a:r>
                  <a:rPr lang="en-US" dirty="0" err="1" smtClean="0"/>
                  <a:t>a,b,e</a:t>
                </a:r>
                <a:r>
                  <a:rPr lang="en-US" dirty="0" smtClean="0"/>
                  <a:t>)    V2=(</a:t>
                </a:r>
                <a:r>
                  <a:rPr lang="en-US" dirty="0" err="1" smtClean="0"/>
                  <a:t>c,d</a:t>
                </a:r>
                <a:r>
                  <a:rPr lang="en-US" dirty="0" smtClean="0"/>
                  <a:t>)</a:t>
                </a:r>
                <a:endParaRPr lang="it-IT" dirty="0"/>
              </a:p>
            </p:txBody>
          </p:sp>
        </mc:Choice>
        <mc:Fallback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55" y="517236"/>
                <a:ext cx="4879221" cy="3693319"/>
              </a:xfrm>
              <a:prstGeom prst="rect">
                <a:avLst/>
              </a:prstGeom>
              <a:blipFill>
                <a:blip r:embed="rId2"/>
                <a:stretch>
                  <a:fillRect l="-1125" t="-990" b="-16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08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1283855" y="1366982"/>
            <a:ext cx="683490" cy="729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3519055" y="1366980"/>
            <a:ext cx="683490" cy="729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401455" y="1366979"/>
            <a:ext cx="683490" cy="729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272145" y="2842491"/>
            <a:ext cx="683490" cy="729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1256145" y="2863272"/>
            <a:ext cx="683490" cy="729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3519055" y="2842490"/>
            <a:ext cx="683490" cy="729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 flipV="1">
            <a:off x="1764145" y="2096653"/>
            <a:ext cx="849745" cy="76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/>
          <p:cNvCxnSpPr/>
          <p:nvPr/>
        </p:nvCxnSpPr>
        <p:spPr>
          <a:xfrm>
            <a:off x="3020290" y="2091458"/>
            <a:ext cx="628075" cy="751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/>
          <p:cNvCxnSpPr>
            <a:endCxn id="3" idx="4"/>
          </p:cNvCxnSpPr>
          <p:nvPr/>
        </p:nvCxnSpPr>
        <p:spPr>
          <a:xfrm flipV="1">
            <a:off x="3740727" y="2096653"/>
            <a:ext cx="120073" cy="646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>
            <a:stCxn id="3" idx="4"/>
            <a:endCxn id="5" idx="7"/>
          </p:cNvCxnSpPr>
          <p:nvPr/>
        </p:nvCxnSpPr>
        <p:spPr>
          <a:xfrm flipH="1">
            <a:off x="2855540" y="2096653"/>
            <a:ext cx="1005260" cy="852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/>
          <p:cNvCxnSpPr/>
          <p:nvPr/>
        </p:nvCxnSpPr>
        <p:spPr>
          <a:xfrm flipH="1">
            <a:off x="1967345" y="3343564"/>
            <a:ext cx="314788" cy="1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/>
          <p:cNvCxnSpPr>
            <a:stCxn id="2" idx="4"/>
            <a:endCxn id="6" idx="0"/>
          </p:cNvCxnSpPr>
          <p:nvPr/>
        </p:nvCxnSpPr>
        <p:spPr>
          <a:xfrm flipH="1">
            <a:off x="1597890" y="2096655"/>
            <a:ext cx="27710" cy="76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/>
              <p:cNvSpPr txBox="1"/>
              <p:nvPr/>
            </p:nvSpPr>
            <p:spPr>
              <a:xfrm>
                <a:off x="6816436" y="1228436"/>
                <a:ext cx="4307077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Passo 0: W=(1,2,3,4,5,6)  C1=C2=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Passo</a:t>
                </a:r>
                <a:r>
                  <a:rPr lang="en-US" dirty="0" smtClean="0"/>
                  <a:t> 1: T1=(1)  C1=(1)</a:t>
                </a:r>
              </a:p>
              <a:p>
                <a:r>
                  <a:rPr lang="en-US" dirty="0" err="1" smtClean="0"/>
                  <a:t>Passo</a:t>
                </a:r>
                <a:r>
                  <a:rPr lang="en-US" dirty="0" smtClean="0"/>
                  <a:t> 2: T2=(4)   C2=(4)</a:t>
                </a:r>
              </a:p>
              <a:p>
                <a:r>
                  <a:rPr lang="en-US" dirty="0" err="1" smtClean="0"/>
                  <a:t>Passo</a:t>
                </a:r>
                <a:r>
                  <a:rPr lang="en-US" dirty="0" smtClean="0"/>
                  <a:t> 3: T1=(2,5)  C1=(1,2,5)</a:t>
                </a:r>
              </a:p>
              <a:p>
                <a:r>
                  <a:rPr lang="en-US" dirty="0" err="1" smtClean="0"/>
                  <a:t>Passo</a:t>
                </a:r>
                <a:r>
                  <a:rPr lang="en-US" dirty="0" smtClean="0"/>
                  <a:t> 4: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2=∅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err="1" smtClean="0"/>
                  <a:t>Passo</a:t>
                </a:r>
                <a:r>
                  <a:rPr lang="en-US" dirty="0" smtClean="0"/>
                  <a:t> 5: W=(3,6) T1=(2,5)</a:t>
                </a:r>
              </a:p>
              <a:p>
                <a:r>
                  <a:rPr lang="en-US" dirty="0" err="1" smtClean="0"/>
                  <a:t>Passo</a:t>
                </a:r>
                <a:r>
                  <a:rPr lang="en-US" dirty="0" smtClean="0"/>
                  <a:t> 2: T2=(3,6)  C2=(3,4,6)</a:t>
                </a:r>
              </a:p>
              <a:p>
                <a:r>
                  <a:rPr lang="en-US" dirty="0" err="1" smtClean="0"/>
                  <a:t>Passo</a:t>
                </a:r>
                <a:r>
                  <a:rPr lang="en-US" dirty="0" smtClean="0"/>
                  <a:t> 3: T1=(3,6)  C1=(1,2,3,5,6)</a:t>
                </a:r>
              </a:p>
              <a:p>
                <a:r>
                  <a:rPr lang="en-US" dirty="0" err="1" smtClean="0"/>
                  <a:t>Passo</a:t>
                </a:r>
                <a:r>
                  <a:rPr lang="en-US" dirty="0" smtClean="0"/>
                  <a:t> 4: C1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2≠∅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Il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grafo</a:t>
                </a:r>
                <a:r>
                  <a:rPr lang="en-US" dirty="0" smtClean="0">
                    <a:ea typeface="Cambria Math" panose="02040503050406030204" pitchFamily="18" charset="0"/>
                  </a:rPr>
                  <a:t> non è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bipartito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1" name="CasellaDiTes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436" y="1228436"/>
                <a:ext cx="4307077" cy="3139321"/>
              </a:xfrm>
              <a:prstGeom prst="rect">
                <a:avLst/>
              </a:prstGeom>
              <a:blipFill>
                <a:blip r:embed="rId2"/>
                <a:stretch>
                  <a:fillRect l="-1132" t="-1167" r="-5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895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1919</Words>
  <Application>Microsoft Office PowerPoint</Application>
  <PresentationFormat>Widescreen</PresentationFormat>
  <Paragraphs>924</Paragraphs>
  <Slides>34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LOCATELLI</dc:creator>
  <cp:lastModifiedBy>Marco LOCATELLI</cp:lastModifiedBy>
  <cp:revision>83</cp:revision>
  <dcterms:created xsi:type="dcterms:W3CDTF">2020-02-29T12:34:04Z</dcterms:created>
  <dcterms:modified xsi:type="dcterms:W3CDTF">2023-02-20T08:29:35Z</dcterms:modified>
</cp:coreProperties>
</file>