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Light" charset="1" panose="020B0306030504020204"/>
      <p:regular r:id="rId20"/>
    </p:embeddedFont>
    <p:embeddedFont>
      <p:font typeface="Open Sans Light Italics" charset="1" panose="020B0306030504020204"/>
      <p:regular r:id="rId21"/>
    </p:embeddedFont>
    <p:embeddedFont>
      <p:font typeface="Open Sans Ultra-Bold" charset="1" panose="00000000000000000000"/>
      <p:regular r:id="rId22"/>
    </p:embeddedFont>
    <p:embeddedFont>
      <p:font typeface="Open Sans Ultra-Bold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45" Target="slides/slide22.xml" Type="http://schemas.openxmlformats.org/officeDocument/2006/relationships/slide"/><Relationship Id="rId46" Target="slides/slide23.xml" Type="http://schemas.openxmlformats.org/officeDocument/2006/relationships/slide"/><Relationship Id="rId47" Target="slides/slide24.xml" Type="http://schemas.openxmlformats.org/officeDocument/2006/relationships/slide"/><Relationship Id="rId48" Target="slides/slide2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5.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18.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3418877">
            <a:off x="537672" y="3664994"/>
            <a:ext cx="5717234" cy="16125027"/>
          </a:xfrm>
          <a:prstGeom prst="rect">
            <a:avLst/>
          </a:prstGeom>
          <a:solidFill>
            <a:srgbClr val="FFFFFF"/>
          </a:solidFill>
        </p:spPr>
      </p:sp>
      <p:sp>
        <p:nvSpPr>
          <p:cNvPr name="AutoShape 3" id="3"/>
          <p:cNvSpPr/>
          <p:nvPr/>
        </p:nvSpPr>
        <p:spPr>
          <a:xfrm rot="-2287810">
            <a:off x="6872726" y="4177689"/>
            <a:ext cx="18999489" cy="8313765"/>
          </a:xfrm>
          <a:prstGeom prst="rect">
            <a:avLst/>
          </a:prstGeom>
          <a:solidFill>
            <a:srgbClr val="FFBD59"/>
          </a:solidFill>
        </p:spPr>
      </p:sp>
      <p:grpSp>
        <p:nvGrpSpPr>
          <p:cNvPr name="Group 4" id="4"/>
          <p:cNvGrpSpPr/>
          <p:nvPr/>
        </p:nvGrpSpPr>
        <p:grpSpPr>
          <a:xfrm rot="0">
            <a:off x="1028700" y="1028700"/>
            <a:ext cx="10247371" cy="3908511"/>
            <a:chOff x="0" y="0"/>
            <a:chExt cx="13663161" cy="5211348"/>
          </a:xfrm>
        </p:grpSpPr>
        <p:sp>
          <p:nvSpPr>
            <p:cNvPr name="TextBox 5" id="5"/>
            <p:cNvSpPr txBox="true"/>
            <p:nvPr/>
          </p:nvSpPr>
          <p:spPr>
            <a:xfrm rot="0">
              <a:off x="0" y="0"/>
              <a:ext cx="13663161" cy="3966640"/>
            </a:xfrm>
            <a:prstGeom prst="rect">
              <a:avLst/>
            </a:prstGeom>
          </p:spPr>
          <p:txBody>
            <a:bodyPr anchor="t" rtlCol="false" tIns="0" lIns="0" bIns="0" rIns="0">
              <a:spAutoFit/>
            </a:bodyPr>
            <a:lstStyle/>
            <a:p>
              <a:pPr marL="0" indent="0" lvl="0">
                <a:lnSpc>
                  <a:spcPts val="11779"/>
                </a:lnSpc>
                <a:spcBef>
                  <a:spcPct val="0"/>
                </a:spcBef>
              </a:pPr>
              <a:r>
                <a:rPr lang="en-US" sz="9816">
                  <a:solidFill>
                    <a:srgbClr val="000000"/>
                  </a:solidFill>
                  <a:latin typeface="Open Sans Bold"/>
                </a:rPr>
                <a:t>Machine Failure Classifier</a:t>
              </a:r>
            </a:p>
          </p:txBody>
        </p:sp>
        <p:sp>
          <p:nvSpPr>
            <p:cNvPr name="TextBox 6" id="6"/>
            <p:cNvSpPr txBox="true"/>
            <p:nvPr/>
          </p:nvSpPr>
          <p:spPr>
            <a:xfrm rot="0">
              <a:off x="0" y="4402705"/>
              <a:ext cx="13663161" cy="808643"/>
            </a:xfrm>
            <a:prstGeom prst="rect">
              <a:avLst/>
            </a:prstGeom>
          </p:spPr>
          <p:txBody>
            <a:bodyPr anchor="t" rtlCol="false" tIns="0" lIns="0" bIns="0" rIns="0">
              <a:spAutoFit/>
            </a:bodyPr>
            <a:lstStyle/>
            <a:p>
              <a:pPr marL="0" indent="0" lvl="0">
                <a:lnSpc>
                  <a:spcPts val="5011"/>
                </a:lnSpc>
              </a:pPr>
              <a:r>
                <a:rPr lang="en-US" sz="3855">
                  <a:solidFill>
                    <a:srgbClr val="000000"/>
                  </a:solidFill>
                  <a:latin typeface="Open Sans Bold"/>
                </a:rPr>
                <a:t>Data Mining and Machine Learning</a:t>
              </a:r>
            </a:p>
          </p:txBody>
        </p:sp>
      </p:grpSp>
      <p:grpSp>
        <p:nvGrpSpPr>
          <p:cNvPr name="Group 7" id="7"/>
          <p:cNvGrpSpPr/>
          <p:nvPr/>
        </p:nvGrpSpPr>
        <p:grpSpPr>
          <a:xfrm rot="-10800000">
            <a:off x="10285983" y="-19050"/>
            <a:ext cx="8011542" cy="5411512"/>
            <a:chOff x="0" y="0"/>
            <a:chExt cx="8977243" cy="6063808"/>
          </a:xfrm>
        </p:grpSpPr>
        <p:sp>
          <p:nvSpPr>
            <p:cNvPr name="Freeform 8" id="8"/>
            <p:cNvSpPr/>
            <p:nvPr/>
          </p:nvSpPr>
          <p:spPr>
            <a:xfrm flipH="false" flipV="false" rot="0">
              <a:off x="0" y="0"/>
              <a:ext cx="8977244" cy="6063809"/>
            </a:xfrm>
            <a:custGeom>
              <a:avLst/>
              <a:gdLst/>
              <a:ahLst/>
              <a:cxnLst/>
              <a:rect r="r" b="b" t="t" l="l"/>
              <a:pathLst>
                <a:path h="6063809" w="8977244">
                  <a:moveTo>
                    <a:pt x="8977244" y="6063809"/>
                  </a:moveTo>
                  <a:lnTo>
                    <a:pt x="0" y="6063809"/>
                  </a:lnTo>
                  <a:lnTo>
                    <a:pt x="0" y="0"/>
                  </a:lnTo>
                  <a:lnTo>
                    <a:pt x="8977244" y="6063809"/>
                  </a:lnTo>
                  <a:close/>
                </a:path>
              </a:pathLst>
            </a:custGeom>
            <a:solidFill>
              <a:srgbClr val="000000">
                <a:alpha val="0"/>
              </a:srgbClr>
            </a:solidFill>
          </p:spPr>
        </p:sp>
      </p:grpSp>
      <p:sp>
        <p:nvSpPr>
          <p:cNvPr name="TextBox 9" id="9"/>
          <p:cNvSpPr txBox="true"/>
          <p:nvPr/>
        </p:nvSpPr>
        <p:spPr>
          <a:xfrm rot="0">
            <a:off x="1028700" y="8801100"/>
            <a:ext cx="11277132" cy="457200"/>
          </a:xfrm>
          <a:prstGeom prst="rect">
            <a:avLst/>
          </a:prstGeom>
        </p:spPr>
        <p:txBody>
          <a:bodyPr anchor="t" rtlCol="false" tIns="0" lIns="0" bIns="0" rIns="0">
            <a:spAutoFit/>
          </a:bodyPr>
          <a:lstStyle/>
          <a:p>
            <a:pPr>
              <a:lnSpc>
                <a:spcPts val="3600"/>
              </a:lnSpc>
              <a:spcBef>
                <a:spcPct val="0"/>
              </a:spcBef>
            </a:pPr>
            <a:r>
              <a:rPr lang="en-US" sz="3000">
                <a:solidFill>
                  <a:srgbClr val="000000"/>
                </a:solidFill>
                <a:latin typeface="Open Sans Bold"/>
              </a:rPr>
              <a:t>Francesco De Vita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10116825" y="4042159"/>
            <a:ext cx="7142475" cy="5867033"/>
          </a:xfrm>
          <a:custGeom>
            <a:avLst/>
            <a:gdLst/>
            <a:ahLst/>
            <a:cxnLst/>
            <a:rect r="r" b="b" t="t" l="l"/>
            <a:pathLst>
              <a:path h="5867033" w="7142475">
                <a:moveTo>
                  <a:pt x="0" y="0"/>
                </a:moveTo>
                <a:lnTo>
                  <a:pt x="7142475" y="0"/>
                </a:lnTo>
                <a:lnTo>
                  <a:pt x="7142475" y="5867033"/>
                </a:lnTo>
                <a:lnTo>
                  <a:pt x="0" y="5867033"/>
                </a:lnTo>
                <a:lnTo>
                  <a:pt x="0" y="0"/>
                </a:lnTo>
                <a:close/>
              </a:path>
            </a:pathLst>
          </a:custGeom>
          <a:blipFill>
            <a:blip r:embed="rId4"/>
            <a:stretch>
              <a:fillRect l="0" t="0" r="0" b="0"/>
            </a:stretch>
          </a:blipFill>
        </p:spPr>
      </p:sp>
      <p:sp>
        <p:nvSpPr>
          <p:cNvPr name="Freeform 6" id="6"/>
          <p:cNvSpPr/>
          <p:nvPr/>
        </p:nvSpPr>
        <p:spPr>
          <a:xfrm flipH="false" flipV="false" rot="0">
            <a:off x="922088" y="4713758"/>
            <a:ext cx="8221912" cy="3790301"/>
          </a:xfrm>
          <a:custGeom>
            <a:avLst/>
            <a:gdLst/>
            <a:ahLst/>
            <a:cxnLst/>
            <a:rect r="r" b="b" t="t" l="l"/>
            <a:pathLst>
              <a:path h="3790301" w="8221912">
                <a:moveTo>
                  <a:pt x="0" y="0"/>
                </a:moveTo>
                <a:lnTo>
                  <a:pt x="8221912" y="0"/>
                </a:lnTo>
                <a:lnTo>
                  <a:pt x="8221912" y="3790302"/>
                </a:lnTo>
                <a:lnTo>
                  <a:pt x="0" y="3790302"/>
                </a:lnTo>
                <a:lnTo>
                  <a:pt x="0" y="0"/>
                </a:lnTo>
                <a:close/>
              </a:path>
            </a:pathLst>
          </a:custGeom>
          <a:blipFill>
            <a:blip r:embed="rId5"/>
            <a:stretch>
              <a:fillRect l="0" t="0" r="0" b="0"/>
            </a:stretch>
          </a:blipFill>
        </p:spPr>
      </p:sp>
      <p:grpSp>
        <p:nvGrpSpPr>
          <p:cNvPr name="Group 7" id="7"/>
          <p:cNvGrpSpPr/>
          <p:nvPr/>
        </p:nvGrpSpPr>
        <p:grpSpPr>
          <a:xfrm rot="0">
            <a:off x="1028700" y="418074"/>
            <a:ext cx="16230600" cy="2668026"/>
            <a:chOff x="0" y="0"/>
            <a:chExt cx="21640800" cy="3557368"/>
          </a:xfrm>
        </p:grpSpPr>
        <p:sp>
          <p:nvSpPr>
            <p:cNvPr name="TextBox 8" id="8"/>
            <p:cNvSpPr txBox="true"/>
            <p:nvPr/>
          </p:nvSpPr>
          <p:spPr>
            <a:xfrm rot="0">
              <a:off x="0" y="-76200"/>
              <a:ext cx="21640800" cy="1745066"/>
            </a:xfrm>
            <a:prstGeom prst="rect">
              <a:avLst/>
            </a:prstGeom>
          </p:spPr>
          <p:txBody>
            <a:bodyPr anchor="t" rtlCol="false" tIns="0" lIns="0" bIns="0" rIns="0">
              <a:spAutoFit/>
            </a:bodyPr>
            <a:lstStyle/>
            <a:p>
              <a:pPr marL="0" indent="0" lvl="0">
                <a:lnSpc>
                  <a:spcPts val="10697"/>
                </a:lnSpc>
              </a:pPr>
              <a:r>
                <a:rPr lang="en-US" sz="8229">
                  <a:solidFill>
                    <a:srgbClr val="000000"/>
                  </a:solidFill>
                  <a:latin typeface="Canva Sans Bold"/>
                </a:rPr>
                <a:t>Oversampling</a:t>
              </a:r>
            </a:p>
          </p:txBody>
        </p:sp>
        <p:sp>
          <p:nvSpPr>
            <p:cNvPr name="TextBox 9" id="9"/>
            <p:cNvSpPr txBox="true"/>
            <p:nvPr/>
          </p:nvSpPr>
          <p:spPr>
            <a:xfrm rot="0">
              <a:off x="0" y="2154683"/>
              <a:ext cx="21640800" cy="1402685"/>
            </a:xfrm>
            <a:prstGeom prst="rect">
              <a:avLst/>
            </a:prstGeom>
          </p:spPr>
          <p:txBody>
            <a:bodyPr anchor="t" rtlCol="false" tIns="0" lIns="0" bIns="0" rIns="0">
              <a:spAutoFit/>
            </a:bodyPr>
            <a:lstStyle/>
            <a:p>
              <a:pPr>
                <a:lnSpc>
                  <a:spcPts val="4361"/>
                </a:lnSpc>
              </a:pPr>
              <a:r>
                <a:rPr lang="en-US" sz="2907">
                  <a:solidFill>
                    <a:srgbClr val="000000"/>
                  </a:solidFill>
                  <a:latin typeface="Canva Sans Bold"/>
                </a:rPr>
                <a:t>We use SMOTE oversampling to address the class imbalance problem during the training. This could prevent the model from being biased towards the class with more samples.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1288481" y="6788177"/>
            <a:ext cx="15711037" cy="1340675"/>
          </a:xfrm>
          <a:custGeom>
            <a:avLst/>
            <a:gdLst/>
            <a:ahLst/>
            <a:cxnLst/>
            <a:rect r="r" b="b" t="t" l="l"/>
            <a:pathLst>
              <a:path h="1340675" w="15711037">
                <a:moveTo>
                  <a:pt x="0" y="0"/>
                </a:moveTo>
                <a:lnTo>
                  <a:pt x="15711038" y="0"/>
                </a:lnTo>
                <a:lnTo>
                  <a:pt x="15711038" y="1340675"/>
                </a:lnTo>
                <a:lnTo>
                  <a:pt x="0" y="1340675"/>
                </a:lnTo>
                <a:lnTo>
                  <a:pt x="0" y="0"/>
                </a:lnTo>
                <a:close/>
              </a:path>
            </a:pathLst>
          </a:custGeom>
          <a:blipFill>
            <a:blip r:embed="rId4"/>
            <a:stretch>
              <a:fillRect l="0" t="0" r="0" b="0"/>
            </a:stretch>
          </a:blipFill>
        </p:spPr>
      </p:sp>
      <p:sp>
        <p:nvSpPr>
          <p:cNvPr name="Freeform 6" id="6"/>
          <p:cNvSpPr/>
          <p:nvPr/>
        </p:nvSpPr>
        <p:spPr>
          <a:xfrm flipH="false" flipV="false" rot="0">
            <a:off x="4647591" y="4113921"/>
            <a:ext cx="8186890" cy="2059157"/>
          </a:xfrm>
          <a:custGeom>
            <a:avLst/>
            <a:gdLst/>
            <a:ahLst/>
            <a:cxnLst/>
            <a:rect r="r" b="b" t="t" l="l"/>
            <a:pathLst>
              <a:path h="2059157" w="8186890">
                <a:moveTo>
                  <a:pt x="0" y="0"/>
                </a:moveTo>
                <a:lnTo>
                  <a:pt x="8186890" y="0"/>
                </a:lnTo>
                <a:lnTo>
                  <a:pt x="8186890" y="2059158"/>
                </a:lnTo>
                <a:lnTo>
                  <a:pt x="0" y="2059158"/>
                </a:lnTo>
                <a:lnTo>
                  <a:pt x="0" y="0"/>
                </a:lnTo>
                <a:close/>
              </a:path>
            </a:pathLst>
          </a:custGeom>
          <a:blipFill>
            <a:blip r:embed="rId5"/>
            <a:stretch>
              <a:fillRect l="0" t="0" r="0" b="0"/>
            </a:stretch>
          </a:blipFill>
        </p:spPr>
      </p:sp>
      <p:grpSp>
        <p:nvGrpSpPr>
          <p:cNvPr name="Group 7" id="7"/>
          <p:cNvGrpSpPr/>
          <p:nvPr/>
        </p:nvGrpSpPr>
        <p:grpSpPr>
          <a:xfrm rot="0">
            <a:off x="1028700" y="418074"/>
            <a:ext cx="16230600" cy="2668026"/>
            <a:chOff x="0" y="0"/>
            <a:chExt cx="21640800" cy="3557368"/>
          </a:xfrm>
        </p:grpSpPr>
        <p:sp>
          <p:nvSpPr>
            <p:cNvPr name="TextBox 8" id="8"/>
            <p:cNvSpPr txBox="true"/>
            <p:nvPr/>
          </p:nvSpPr>
          <p:spPr>
            <a:xfrm rot="0">
              <a:off x="0" y="-76200"/>
              <a:ext cx="21640800" cy="1745066"/>
            </a:xfrm>
            <a:prstGeom prst="rect">
              <a:avLst/>
            </a:prstGeom>
          </p:spPr>
          <p:txBody>
            <a:bodyPr anchor="t" rtlCol="false" tIns="0" lIns="0" bIns="0" rIns="0">
              <a:spAutoFit/>
            </a:bodyPr>
            <a:lstStyle/>
            <a:p>
              <a:pPr marL="0" indent="0" lvl="0">
                <a:lnSpc>
                  <a:spcPts val="10697"/>
                </a:lnSpc>
              </a:pPr>
              <a:r>
                <a:rPr lang="en-US" sz="8229">
                  <a:solidFill>
                    <a:srgbClr val="000000"/>
                  </a:solidFill>
                  <a:latin typeface="Canva Sans Bold"/>
                </a:rPr>
                <a:t>Normalization</a:t>
              </a:r>
            </a:p>
          </p:txBody>
        </p:sp>
        <p:sp>
          <p:nvSpPr>
            <p:cNvPr name="TextBox 9" id="9"/>
            <p:cNvSpPr txBox="true"/>
            <p:nvPr/>
          </p:nvSpPr>
          <p:spPr>
            <a:xfrm rot="0">
              <a:off x="0" y="2154683"/>
              <a:ext cx="21640800" cy="1402685"/>
            </a:xfrm>
            <a:prstGeom prst="rect">
              <a:avLst/>
            </a:prstGeom>
          </p:spPr>
          <p:txBody>
            <a:bodyPr anchor="t" rtlCol="false" tIns="0" lIns="0" bIns="0" rIns="0">
              <a:spAutoFit/>
            </a:bodyPr>
            <a:lstStyle/>
            <a:p>
              <a:pPr>
                <a:lnSpc>
                  <a:spcPts val="4361"/>
                </a:lnSpc>
              </a:pPr>
              <a:r>
                <a:rPr lang="en-US" sz="2907">
                  <a:solidFill>
                    <a:srgbClr val="000000"/>
                  </a:solidFill>
                  <a:latin typeface="Canva Sans Bold"/>
                </a:rPr>
                <a:t>Since there are no outliers, we can use MinMax Normalization to make the values of a variable homogeneous and to facilitate the use of the machine learning models.</a:t>
              </a: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363541"/>
            <a:ext cx="8562453" cy="3086100"/>
            <a:chOff x="0" y="0"/>
            <a:chExt cx="2255132" cy="812800"/>
          </a:xfrm>
        </p:grpSpPr>
        <p:sp>
          <p:nvSpPr>
            <p:cNvPr name="Freeform 3" id="3"/>
            <p:cNvSpPr/>
            <p:nvPr/>
          </p:nvSpPr>
          <p:spPr>
            <a:xfrm flipH="false" flipV="false" rot="0">
              <a:off x="0" y="0"/>
              <a:ext cx="2255132" cy="812800"/>
            </a:xfrm>
            <a:custGeom>
              <a:avLst/>
              <a:gdLst/>
              <a:ahLst/>
              <a:cxnLst/>
              <a:rect r="r" b="b" t="t" l="l"/>
              <a:pathLst>
                <a:path h="812800" w="2255132">
                  <a:moveTo>
                    <a:pt x="0" y="0"/>
                  </a:moveTo>
                  <a:lnTo>
                    <a:pt x="2255132" y="0"/>
                  </a:lnTo>
                  <a:lnTo>
                    <a:pt x="2255132" y="812800"/>
                  </a:lnTo>
                  <a:lnTo>
                    <a:pt x="0" y="812800"/>
                  </a:lnTo>
                  <a:close/>
                </a:path>
              </a:pathLst>
            </a:custGeom>
            <a:solidFill>
              <a:srgbClr val="FFBD59"/>
            </a:solidFill>
          </p:spPr>
        </p:sp>
        <p:sp>
          <p:nvSpPr>
            <p:cNvPr name="TextBox 4" id="4"/>
            <p:cNvSpPr txBox="true"/>
            <p:nvPr/>
          </p:nvSpPr>
          <p:spPr>
            <a:xfrm>
              <a:off x="0" y="-57150"/>
              <a:ext cx="2255132" cy="869950"/>
            </a:xfrm>
            <a:prstGeom prst="rect">
              <a:avLst/>
            </a:prstGeom>
          </p:spPr>
          <p:txBody>
            <a:bodyPr anchor="ctr" rtlCol="false" tIns="50800" lIns="50800" bIns="50800" rIns="50800"/>
            <a:lstStyle/>
            <a:p>
              <a:pPr algn="ctr">
                <a:lnSpc>
                  <a:spcPts val="3599"/>
                </a:lnSpc>
              </a:pPr>
            </a:p>
          </p:txBody>
        </p:sp>
      </p:grpSp>
      <p:sp>
        <p:nvSpPr>
          <p:cNvPr name="TextBox 5" id="5"/>
          <p:cNvSpPr txBox="true"/>
          <p:nvPr/>
        </p:nvSpPr>
        <p:spPr>
          <a:xfrm rot="0">
            <a:off x="9144000" y="3570451"/>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a:solidFill>
                  <a:srgbClr val="000000"/>
                </a:solidFill>
                <a:latin typeface="Canva Sans Bold"/>
              </a:rPr>
              <a:t>KNN</a:t>
            </a:r>
          </a:p>
        </p:txBody>
      </p:sp>
      <p:sp>
        <p:nvSpPr>
          <p:cNvPr name="TextBox 6" id="6"/>
          <p:cNvSpPr txBox="true"/>
          <p:nvPr/>
        </p:nvSpPr>
        <p:spPr>
          <a:xfrm rot="0">
            <a:off x="9144000" y="4472650"/>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a:solidFill>
                  <a:srgbClr val="000000"/>
                </a:solidFill>
                <a:latin typeface="Canva Sans Bold"/>
              </a:rPr>
              <a:t>Decision Tree</a:t>
            </a:r>
          </a:p>
        </p:txBody>
      </p:sp>
      <p:sp>
        <p:nvSpPr>
          <p:cNvPr name="TextBox 7" id="7"/>
          <p:cNvSpPr txBox="true"/>
          <p:nvPr/>
        </p:nvSpPr>
        <p:spPr>
          <a:xfrm rot="0">
            <a:off x="9144000" y="5374848"/>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a:solidFill>
                  <a:srgbClr val="000000"/>
                </a:solidFill>
                <a:latin typeface="Canva Sans Bold"/>
              </a:rPr>
              <a:t>Random Forest</a:t>
            </a:r>
          </a:p>
        </p:txBody>
      </p:sp>
      <p:sp>
        <p:nvSpPr>
          <p:cNvPr name="TextBox 8" id="8"/>
          <p:cNvSpPr txBox="true"/>
          <p:nvPr/>
        </p:nvSpPr>
        <p:spPr>
          <a:xfrm rot="0">
            <a:off x="9144000" y="6281075"/>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a:solidFill>
                  <a:srgbClr val="000000"/>
                </a:solidFill>
                <a:latin typeface="Canva Sans Bold"/>
              </a:rPr>
              <a:t>Naive Bayes</a:t>
            </a:r>
          </a:p>
        </p:txBody>
      </p:sp>
      <p:sp>
        <p:nvSpPr>
          <p:cNvPr name="TextBox 9" id="9"/>
          <p:cNvSpPr txBox="true"/>
          <p:nvPr/>
        </p:nvSpPr>
        <p:spPr>
          <a:xfrm rot="0">
            <a:off x="511617" y="4291046"/>
            <a:ext cx="8050836" cy="1104796"/>
          </a:xfrm>
          <a:prstGeom prst="rect">
            <a:avLst/>
          </a:prstGeom>
        </p:spPr>
        <p:txBody>
          <a:bodyPr anchor="t" rtlCol="false" tIns="0" lIns="0" bIns="0" rIns="0">
            <a:spAutoFit/>
          </a:bodyPr>
          <a:lstStyle/>
          <a:p>
            <a:pPr algn="l" marL="0" indent="0" lvl="0">
              <a:lnSpc>
                <a:spcPts val="8220"/>
              </a:lnSpc>
              <a:spcBef>
                <a:spcPct val="0"/>
              </a:spcBef>
            </a:pPr>
            <a:r>
              <a:rPr lang="en-US" sz="8474">
                <a:solidFill>
                  <a:srgbClr val="000000"/>
                </a:solidFill>
                <a:latin typeface="Canva Sans Bold"/>
              </a:rPr>
              <a:t>Classification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3086100" y="4225574"/>
            <a:ext cx="12919834" cy="5032726"/>
          </a:xfrm>
          <a:custGeom>
            <a:avLst/>
            <a:gdLst/>
            <a:ahLst/>
            <a:cxnLst/>
            <a:rect r="r" b="b" t="t" l="l"/>
            <a:pathLst>
              <a:path h="5032726" w="12919834">
                <a:moveTo>
                  <a:pt x="0" y="0"/>
                </a:moveTo>
                <a:lnTo>
                  <a:pt x="12919834" y="0"/>
                </a:lnTo>
                <a:lnTo>
                  <a:pt x="12919834" y="5032726"/>
                </a:lnTo>
                <a:lnTo>
                  <a:pt x="0" y="5032726"/>
                </a:lnTo>
                <a:lnTo>
                  <a:pt x="0" y="0"/>
                </a:lnTo>
                <a:close/>
              </a:path>
            </a:pathLst>
          </a:custGeom>
          <a:blipFill>
            <a:blip r:embed="rId4"/>
            <a:stretch>
              <a:fillRect l="0" t="0" r="0" b="0"/>
            </a:stretch>
          </a:blipFill>
        </p:spPr>
      </p:sp>
      <p:grpSp>
        <p:nvGrpSpPr>
          <p:cNvPr name="Group 6" id="6"/>
          <p:cNvGrpSpPr/>
          <p:nvPr/>
        </p:nvGrpSpPr>
        <p:grpSpPr>
          <a:xfrm rot="0">
            <a:off x="1028700" y="0"/>
            <a:ext cx="16230600" cy="3773664"/>
            <a:chOff x="0" y="0"/>
            <a:chExt cx="21640800" cy="5031552"/>
          </a:xfrm>
        </p:grpSpPr>
        <p:sp>
          <p:nvSpPr>
            <p:cNvPr name="TextBox 7" id="7"/>
            <p:cNvSpPr txBox="true"/>
            <p:nvPr/>
          </p:nvSpPr>
          <p:spPr>
            <a:xfrm rot="0">
              <a:off x="0" y="-76200"/>
              <a:ext cx="21640800" cy="1745066"/>
            </a:xfrm>
            <a:prstGeom prst="rect">
              <a:avLst/>
            </a:prstGeom>
          </p:spPr>
          <p:txBody>
            <a:bodyPr anchor="t" rtlCol="false" tIns="0" lIns="0" bIns="0" rIns="0">
              <a:spAutoFit/>
            </a:bodyPr>
            <a:lstStyle/>
            <a:p>
              <a:pPr marL="0" indent="0" lvl="0">
                <a:lnSpc>
                  <a:spcPts val="10697"/>
                </a:lnSpc>
              </a:pPr>
              <a:r>
                <a:rPr lang="en-US" sz="8229">
                  <a:solidFill>
                    <a:srgbClr val="000000"/>
                  </a:solidFill>
                  <a:latin typeface="Canva Sans Bold"/>
                </a:rPr>
                <a:t>KNN</a:t>
              </a:r>
            </a:p>
          </p:txBody>
        </p:sp>
        <p:sp>
          <p:nvSpPr>
            <p:cNvPr name="TextBox 8" id="8"/>
            <p:cNvSpPr txBox="true"/>
            <p:nvPr/>
          </p:nvSpPr>
          <p:spPr>
            <a:xfrm rot="0">
              <a:off x="0" y="2154683"/>
              <a:ext cx="21640800" cy="2876869"/>
            </a:xfrm>
            <a:prstGeom prst="rect">
              <a:avLst/>
            </a:prstGeom>
          </p:spPr>
          <p:txBody>
            <a:bodyPr anchor="t" rtlCol="false" tIns="0" lIns="0" bIns="0" rIns="0">
              <a:spAutoFit/>
            </a:bodyPr>
            <a:lstStyle/>
            <a:p>
              <a:pPr>
                <a:lnSpc>
                  <a:spcPts val="4361"/>
                </a:lnSpc>
              </a:pPr>
              <a:r>
                <a:rPr lang="en-US" sz="2907">
                  <a:solidFill>
                    <a:srgbClr val="000000"/>
                  </a:solidFill>
                  <a:latin typeface="Canva Sans Bold"/>
                </a:rPr>
                <a:t>We tried to perform the KNN with different k (from 1 to 20) to understand which was the best value</a:t>
              </a:r>
            </a:p>
            <a:p>
              <a:pPr>
                <a:lnSpc>
                  <a:spcPts val="4361"/>
                </a:lnSpc>
              </a:pPr>
              <a:r>
                <a:rPr lang="en-US" sz="2907">
                  <a:solidFill>
                    <a:srgbClr val="000000"/>
                  </a:solidFill>
                  <a:latin typeface="Canva Sans Bold"/>
                </a:rPr>
                <a:t>As we can see from the Image the best k is 3 because it gives us the best F1-Score and accuracy</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58016" y="163335"/>
            <a:ext cx="7201284" cy="9960331"/>
          </a:xfrm>
          <a:custGeom>
            <a:avLst/>
            <a:gdLst/>
            <a:ahLst/>
            <a:cxnLst/>
            <a:rect r="r" b="b" t="t" l="l"/>
            <a:pathLst>
              <a:path h="9960331" w="7201284">
                <a:moveTo>
                  <a:pt x="0" y="0"/>
                </a:moveTo>
                <a:lnTo>
                  <a:pt x="7201284" y="0"/>
                </a:lnTo>
                <a:lnTo>
                  <a:pt x="7201284" y="9960330"/>
                </a:lnTo>
                <a:lnTo>
                  <a:pt x="0" y="9960330"/>
                </a:lnTo>
                <a:lnTo>
                  <a:pt x="0" y="0"/>
                </a:lnTo>
                <a:close/>
              </a:path>
            </a:pathLst>
          </a:custGeom>
          <a:blipFill>
            <a:blip r:embed="rId2"/>
            <a:stretch>
              <a:fillRect l="0" t="0" r="0" b="0"/>
            </a:stretch>
          </a:blipFill>
        </p:spPr>
      </p:sp>
      <p:sp>
        <p:nvSpPr>
          <p:cNvPr name="TextBox 3" id="3"/>
          <p:cNvSpPr txBox="true"/>
          <p:nvPr/>
        </p:nvSpPr>
        <p:spPr>
          <a:xfrm rot="0">
            <a:off x="2981302" y="4274503"/>
            <a:ext cx="259984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KNN</a:t>
            </a:r>
          </a:p>
        </p:txBody>
      </p:sp>
      <p:grpSp>
        <p:nvGrpSpPr>
          <p:cNvPr name="Group 4" id="4"/>
          <p:cNvGrpSpPr/>
          <p:nvPr/>
        </p:nvGrpSpPr>
        <p:grpSpPr>
          <a:xfrm rot="0">
            <a:off x="0" y="8363541"/>
            <a:ext cx="8562453" cy="3086100"/>
            <a:chOff x="0" y="0"/>
            <a:chExt cx="2255132" cy="812800"/>
          </a:xfrm>
        </p:grpSpPr>
        <p:sp>
          <p:nvSpPr>
            <p:cNvPr name="Freeform 5" id="5"/>
            <p:cNvSpPr/>
            <p:nvPr/>
          </p:nvSpPr>
          <p:spPr>
            <a:xfrm flipH="false" flipV="false" rot="0">
              <a:off x="0" y="0"/>
              <a:ext cx="2255132" cy="812800"/>
            </a:xfrm>
            <a:custGeom>
              <a:avLst/>
              <a:gdLst/>
              <a:ahLst/>
              <a:cxnLst/>
              <a:rect r="r" b="b" t="t" l="l"/>
              <a:pathLst>
                <a:path h="812800" w="2255132">
                  <a:moveTo>
                    <a:pt x="0" y="0"/>
                  </a:moveTo>
                  <a:lnTo>
                    <a:pt x="2255132" y="0"/>
                  </a:lnTo>
                  <a:lnTo>
                    <a:pt x="2255132" y="812800"/>
                  </a:lnTo>
                  <a:lnTo>
                    <a:pt x="0" y="812800"/>
                  </a:lnTo>
                  <a:close/>
                </a:path>
              </a:pathLst>
            </a:custGeom>
            <a:solidFill>
              <a:srgbClr val="FFBD59"/>
            </a:solidFill>
          </p:spPr>
        </p:sp>
        <p:sp>
          <p:nvSpPr>
            <p:cNvPr name="TextBox 6" id="6"/>
            <p:cNvSpPr txBox="true"/>
            <p:nvPr/>
          </p:nvSpPr>
          <p:spPr>
            <a:xfrm>
              <a:off x="0" y="-57150"/>
              <a:ext cx="2255132" cy="869950"/>
            </a:xfrm>
            <a:prstGeom prst="rect">
              <a:avLst/>
            </a:prstGeom>
          </p:spPr>
          <p:txBody>
            <a:bodyPr anchor="ctr" rtlCol="false" tIns="50800" lIns="50800" bIns="50800" rIns="50800"/>
            <a:lstStyle/>
            <a:p>
              <a:pPr algn="ctr">
                <a:lnSpc>
                  <a:spcPts val="359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363541"/>
            <a:ext cx="8562453" cy="3086100"/>
            <a:chOff x="0" y="0"/>
            <a:chExt cx="2255132" cy="812800"/>
          </a:xfrm>
        </p:grpSpPr>
        <p:sp>
          <p:nvSpPr>
            <p:cNvPr name="Freeform 3" id="3"/>
            <p:cNvSpPr/>
            <p:nvPr/>
          </p:nvSpPr>
          <p:spPr>
            <a:xfrm flipH="false" flipV="false" rot="0">
              <a:off x="0" y="0"/>
              <a:ext cx="2255132" cy="812800"/>
            </a:xfrm>
            <a:custGeom>
              <a:avLst/>
              <a:gdLst/>
              <a:ahLst/>
              <a:cxnLst/>
              <a:rect r="r" b="b" t="t" l="l"/>
              <a:pathLst>
                <a:path h="812800" w="2255132">
                  <a:moveTo>
                    <a:pt x="0" y="0"/>
                  </a:moveTo>
                  <a:lnTo>
                    <a:pt x="2255132" y="0"/>
                  </a:lnTo>
                  <a:lnTo>
                    <a:pt x="2255132" y="812800"/>
                  </a:lnTo>
                  <a:lnTo>
                    <a:pt x="0" y="812800"/>
                  </a:lnTo>
                  <a:close/>
                </a:path>
              </a:pathLst>
            </a:custGeom>
            <a:solidFill>
              <a:srgbClr val="FFBD59"/>
            </a:solidFill>
          </p:spPr>
        </p:sp>
        <p:sp>
          <p:nvSpPr>
            <p:cNvPr name="TextBox 4" id="4"/>
            <p:cNvSpPr txBox="true"/>
            <p:nvPr/>
          </p:nvSpPr>
          <p:spPr>
            <a:xfrm>
              <a:off x="0" y="-57150"/>
              <a:ext cx="2255132" cy="869950"/>
            </a:xfrm>
            <a:prstGeom prst="rect">
              <a:avLst/>
            </a:prstGeom>
          </p:spPr>
          <p:txBody>
            <a:bodyPr anchor="ctr" rtlCol="false" tIns="50800" lIns="50800" bIns="50800" rIns="50800"/>
            <a:lstStyle/>
            <a:p>
              <a:pPr algn="ctr">
                <a:lnSpc>
                  <a:spcPts val="3599"/>
                </a:lnSpc>
              </a:pPr>
            </a:p>
          </p:txBody>
        </p:sp>
      </p:grpSp>
      <p:sp>
        <p:nvSpPr>
          <p:cNvPr name="Freeform 5" id="5"/>
          <p:cNvSpPr/>
          <p:nvPr/>
        </p:nvSpPr>
        <p:spPr>
          <a:xfrm flipH="false" flipV="false" rot="0">
            <a:off x="10791713" y="269101"/>
            <a:ext cx="6467587" cy="9748797"/>
          </a:xfrm>
          <a:custGeom>
            <a:avLst/>
            <a:gdLst/>
            <a:ahLst/>
            <a:cxnLst/>
            <a:rect r="r" b="b" t="t" l="l"/>
            <a:pathLst>
              <a:path h="9748797" w="6467587">
                <a:moveTo>
                  <a:pt x="0" y="0"/>
                </a:moveTo>
                <a:lnTo>
                  <a:pt x="6467587" y="0"/>
                </a:lnTo>
                <a:lnTo>
                  <a:pt x="6467587" y="9748798"/>
                </a:lnTo>
                <a:lnTo>
                  <a:pt x="0" y="9748798"/>
                </a:lnTo>
                <a:lnTo>
                  <a:pt x="0" y="0"/>
                </a:lnTo>
                <a:close/>
              </a:path>
            </a:pathLst>
          </a:custGeom>
          <a:blipFill>
            <a:blip r:embed="rId2"/>
            <a:stretch>
              <a:fillRect l="0" t="0" r="0" b="0"/>
            </a:stretch>
          </a:blipFill>
        </p:spPr>
      </p:sp>
      <p:sp>
        <p:nvSpPr>
          <p:cNvPr name="TextBox 6" id="6"/>
          <p:cNvSpPr txBox="true"/>
          <p:nvPr/>
        </p:nvSpPr>
        <p:spPr>
          <a:xfrm rot="0">
            <a:off x="391573" y="4274503"/>
            <a:ext cx="777930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Decision Tree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363541"/>
            <a:ext cx="8747567" cy="3086100"/>
            <a:chOff x="0" y="0"/>
            <a:chExt cx="2303886" cy="812800"/>
          </a:xfrm>
        </p:grpSpPr>
        <p:sp>
          <p:nvSpPr>
            <p:cNvPr name="Freeform 3" id="3"/>
            <p:cNvSpPr/>
            <p:nvPr/>
          </p:nvSpPr>
          <p:spPr>
            <a:xfrm flipH="false" flipV="false" rot="0">
              <a:off x="0" y="0"/>
              <a:ext cx="2303886" cy="812800"/>
            </a:xfrm>
            <a:custGeom>
              <a:avLst/>
              <a:gdLst/>
              <a:ahLst/>
              <a:cxnLst/>
              <a:rect r="r" b="b" t="t" l="l"/>
              <a:pathLst>
                <a:path h="812800" w="2303886">
                  <a:moveTo>
                    <a:pt x="0" y="0"/>
                  </a:moveTo>
                  <a:lnTo>
                    <a:pt x="2303886" y="0"/>
                  </a:lnTo>
                  <a:lnTo>
                    <a:pt x="2303886" y="812800"/>
                  </a:lnTo>
                  <a:lnTo>
                    <a:pt x="0" y="812800"/>
                  </a:lnTo>
                  <a:close/>
                </a:path>
              </a:pathLst>
            </a:custGeom>
            <a:solidFill>
              <a:srgbClr val="FFBD59"/>
            </a:solidFill>
          </p:spPr>
        </p:sp>
        <p:sp>
          <p:nvSpPr>
            <p:cNvPr name="TextBox 4" id="4"/>
            <p:cNvSpPr txBox="true"/>
            <p:nvPr/>
          </p:nvSpPr>
          <p:spPr>
            <a:xfrm>
              <a:off x="0" y="-57150"/>
              <a:ext cx="2303886" cy="869950"/>
            </a:xfrm>
            <a:prstGeom prst="rect">
              <a:avLst/>
            </a:prstGeom>
          </p:spPr>
          <p:txBody>
            <a:bodyPr anchor="ctr" rtlCol="false" tIns="50800" lIns="50800" bIns="50800" rIns="50800"/>
            <a:lstStyle/>
            <a:p>
              <a:pPr algn="ctr">
                <a:lnSpc>
                  <a:spcPts val="3599"/>
                </a:lnSpc>
              </a:pPr>
            </a:p>
          </p:txBody>
        </p:sp>
      </p:grpSp>
      <p:sp>
        <p:nvSpPr>
          <p:cNvPr name="Freeform 5" id="5"/>
          <p:cNvSpPr/>
          <p:nvPr/>
        </p:nvSpPr>
        <p:spPr>
          <a:xfrm flipH="false" flipV="false" rot="0">
            <a:off x="10473926" y="387855"/>
            <a:ext cx="6785374" cy="9511290"/>
          </a:xfrm>
          <a:custGeom>
            <a:avLst/>
            <a:gdLst/>
            <a:ahLst/>
            <a:cxnLst/>
            <a:rect r="r" b="b" t="t" l="l"/>
            <a:pathLst>
              <a:path h="9511290" w="6785374">
                <a:moveTo>
                  <a:pt x="0" y="0"/>
                </a:moveTo>
                <a:lnTo>
                  <a:pt x="6785374" y="0"/>
                </a:lnTo>
                <a:lnTo>
                  <a:pt x="6785374" y="9511290"/>
                </a:lnTo>
                <a:lnTo>
                  <a:pt x="0" y="9511290"/>
                </a:lnTo>
                <a:lnTo>
                  <a:pt x="0" y="0"/>
                </a:lnTo>
                <a:close/>
              </a:path>
            </a:pathLst>
          </a:custGeom>
          <a:blipFill>
            <a:blip r:embed="rId2"/>
            <a:stretch>
              <a:fillRect l="0" t="0" r="0" b="0"/>
            </a:stretch>
          </a:blipFill>
        </p:spPr>
      </p:sp>
      <p:sp>
        <p:nvSpPr>
          <p:cNvPr name="TextBox 6" id="6"/>
          <p:cNvSpPr txBox="true"/>
          <p:nvPr/>
        </p:nvSpPr>
        <p:spPr>
          <a:xfrm rot="0">
            <a:off x="0" y="4274503"/>
            <a:ext cx="8747567"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Random Forest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363541"/>
            <a:ext cx="8747567" cy="3086100"/>
            <a:chOff x="0" y="0"/>
            <a:chExt cx="2303886" cy="812800"/>
          </a:xfrm>
        </p:grpSpPr>
        <p:sp>
          <p:nvSpPr>
            <p:cNvPr name="Freeform 3" id="3"/>
            <p:cNvSpPr/>
            <p:nvPr/>
          </p:nvSpPr>
          <p:spPr>
            <a:xfrm flipH="false" flipV="false" rot="0">
              <a:off x="0" y="0"/>
              <a:ext cx="2303886" cy="812800"/>
            </a:xfrm>
            <a:custGeom>
              <a:avLst/>
              <a:gdLst/>
              <a:ahLst/>
              <a:cxnLst/>
              <a:rect r="r" b="b" t="t" l="l"/>
              <a:pathLst>
                <a:path h="812800" w="2303886">
                  <a:moveTo>
                    <a:pt x="0" y="0"/>
                  </a:moveTo>
                  <a:lnTo>
                    <a:pt x="2303886" y="0"/>
                  </a:lnTo>
                  <a:lnTo>
                    <a:pt x="2303886" y="812800"/>
                  </a:lnTo>
                  <a:lnTo>
                    <a:pt x="0" y="812800"/>
                  </a:lnTo>
                  <a:close/>
                </a:path>
              </a:pathLst>
            </a:custGeom>
            <a:solidFill>
              <a:srgbClr val="FFBD59"/>
            </a:solidFill>
          </p:spPr>
        </p:sp>
        <p:sp>
          <p:nvSpPr>
            <p:cNvPr name="TextBox 4" id="4"/>
            <p:cNvSpPr txBox="true"/>
            <p:nvPr/>
          </p:nvSpPr>
          <p:spPr>
            <a:xfrm>
              <a:off x="0" y="-57150"/>
              <a:ext cx="2303886" cy="869950"/>
            </a:xfrm>
            <a:prstGeom prst="rect">
              <a:avLst/>
            </a:prstGeom>
          </p:spPr>
          <p:txBody>
            <a:bodyPr anchor="ctr" rtlCol="false" tIns="50800" lIns="50800" bIns="50800" rIns="50800"/>
            <a:lstStyle/>
            <a:p>
              <a:pPr algn="ctr">
                <a:lnSpc>
                  <a:spcPts val="3599"/>
                </a:lnSpc>
              </a:pPr>
            </a:p>
          </p:txBody>
        </p:sp>
      </p:grpSp>
      <p:sp>
        <p:nvSpPr>
          <p:cNvPr name="TextBox 5" id="5"/>
          <p:cNvSpPr txBox="true"/>
          <p:nvPr/>
        </p:nvSpPr>
        <p:spPr>
          <a:xfrm rot="0">
            <a:off x="0" y="3460115"/>
            <a:ext cx="8747567"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Bayesian Classifier</a:t>
            </a:r>
          </a:p>
        </p:txBody>
      </p:sp>
      <p:sp>
        <p:nvSpPr>
          <p:cNvPr name="Freeform 6" id="6"/>
          <p:cNvSpPr/>
          <p:nvPr/>
        </p:nvSpPr>
        <p:spPr>
          <a:xfrm flipH="false" flipV="false" rot="0">
            <a:off x="10027317" y="523636"/>
            <a:ext cx="7231983" cy="9239729"/>
          </a:xfrm>
          <a:custGeom>
            <a:avLst/>
            <a:gdLst/>
            <a:ahLst/>
            <a:cxnLst/>
            <a:rect r="r" b="b" t="t" l="l"/>
            <a:pathLst>
              <a:path h="9239729" w="7231983">
                <a:moveTo>
                  <a:pt x="0" y="0"/>
                </a:moveTo>
                <a:lnTo>
                  <a:pt x="7231983" y="0"/>
                </a:lnTo>
                <a:lnTo>
                  <a:pt x="7231983" y="9239728"/>
                </a:lnTo>
                <a:lnTo>
                  <a:pt x="0" y="9239728"/>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1803270" y="3837279"/>
            <a:ext cx="14681461" cy="5678196"/>
          </a:xfrm>
          <a:custGeom>
            <a:avLst/>
            <a:gdLst/>
            <a:ahLst/>
            <a:cxnLst/>
            <a:rect r="r" b="b" t="t" l="l"/>
            <a:pathLst>
              <a:path h="5678196" w="14681461">
                <a:moveTo>
                  <a:pt x="0" y="0"/>
                </a:moveTo>
                <a:lnTo>
                  <a:pt x="14681460" y="0"/>
                </a:lnTo>
                <a:lnTo>
                  <a:pt x="14681460" y="5678196"/>
                </a:lnTo>
                <a:lnTo>
                  <a:pt x="0" y="5678196"/>
                </a:lnTo>
                <a:lnTo>
                  <a:pt x="0" y="0"/>
                </a:lnTo>
                <a:close/>
              </a:path>
            </a:pathLst>
          </a:custGeom>
          <a:blipFill>
            <a:blip r:embed="rId4"/>
            <a:stretch>
              <a:fillRect l="0" t="0" r="0" b="0"/>
            </a:stretch>
          </a:blipFill>
        </p:spPr>
      </p:sp>
      <p:grpSp>
        <p:nvGrpSpPr>
          <p:cNvPr name="Group 6" id="6"/>
          <p:cNvGrpSpPr/>
          <p:nvPr/>
        </p:nvGrpSpPr>
        <p:grpSpPr>
          <a:xfrm rot="0">
            <a:off x="1028700" y="0"/>
            <a:ext cx="16230600" cy="3220845"/>
            <a:chOff x="0" y="0"/>
            <a:chExt cx="21640800" cy="4294460"/>
          </a:xfrm>
        </p:grpSpPr>
        <p:sp>
          <p:nvSpPr>
            <p:cNvPr name="TextBox 7" id="7"/>
            <p:cNvSpPr txBox="true"/>
            <p:nvPr/>
          </p:nvSpPr>
          <p:spPr>
            <a:xfrm rot="0">
              <a:off x="0" y="-76200"/>
              <a:ext cx="21640800" cy="1745066"/>
            </a:xfrm>
            <a:prstGeom prst="rect">
              <a:avLst/>
            </a:prstGeom>
          </p:spPr>
          <p:txBody>
            <a:bodyPr anchor="t" rtlCol="false" tIns="0" lIns="0" bIns="0" rIns="0">
              <a:spAutoFit/>
            </a:bodyPr>
            <a:lstStyle/>
            <a:p>
              <a:pPr marL="0" indent="0" lvl="0">
                <a:lnSpc>
                  <a:spcPts val="10697"/>
                </a:lnSpc>
              </a:pPr>
              <a:r>
                <a:rPr lang="en-US" sz="8229">
                  <a:solidFill>
                    <a:srgbClr val="000000"/>
                  </a:solidFill>
                  <a:latin typeface="Canva Sans Bold"/>
                </a:rPr>
                <a:t>Results Comparison</a:t>
              </a:r>
            </a:p>
          </p:txBody>
        </p:sp>
        <p:sp>
          <p:nvSpPr>
            <p:cNvPr name="TextBox 8" id="8"/>
            <p:cNvSpPr txBox="true"/>
            <p:nvPr/>
          </p:nvSpPr>
          <p:spPr>
            <a:xfrm rot="0">
              <a:off x="0" y="2154683"/>
              <a:ext cx="21640800" cy="2139777"/>
            </a:xfrm>
            <a:prstGeom prst="rect">
              <a:avLst/>
            </a:prstGeom>
          </p:spPr>
          <p:txBody>
            <a:bodyPr anchor="t" rtlCol="false" tIns="0" lIns="0" bIns="0" rIns="0">
              <a:spAutoFit/>
            </a:bodyPr>
            <a:lstStyle/>
            <a:p>
              <a:pPr>
                <a:lnSpc>
                  <a:spcPts val="4361"/>
                </a:lnSpc>
              </a:pPr>
              <a:r>
                <a:rPr lang="en-US" sz="2907">
                  <a:solidFill>
                    <a:srgbClr val="000000"/>
                  </a:solidFill>
                  <a:latin typeface="Canva Sans Bold"/>
                </a:rPr>
                <a:t>From the results of the classification report and the confusion matrix, it emerges that the most performing classifier is the Random Forest, which achieved the highest values in all the metrics. </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379638" y="3025791"/>
            <a:ext cx="7601062" cy="4235417"/>
          </a:xfrm>
          <a:custGeom>
            <a:avLst/>
            <a:gdLst/>
            <a:ahLst/>
            <a:cxnLst/>
            <a:rect r="r" b="b" t="t" l="l"/>
            <a:pathLst>
              <a:path h="4235417" w="7601062">
                <a:moveTo>
                  <a:pt x="0" y="0"/>
                </a:moveTo>
                <a:lnTo>
                  <a:pt x="7601062" y="0"/>
                </a:lnTo>
                <a:lnTo>
                  <a:pt x="7601062" y="4235418"/>
                </a:lnTo>
                <a:lnTo>
                  <a:pt x="0" y="4235418"/>
                </a:lnTo>
                <a:lnTo>
                  <a:pt x="0" y="0"/>
                </a:lnTo>
                <a:close/>
              </a:path>
            </a:pathLst>
          </a:custGeom>
          <a:blipFill>
            <a:blip r:embed="rId2"/>
            <a:stretch>
              <a:fillRect l="0" t="0" r="0" b="0"/>
            </a:stretch>
          </a:blipFill>
        </p:spPr>
      </p:sp>
      <p:sp>
        <p:nvSpPr>
          <p:cNvPr name="TextBox 3" id="3"/>
          <p:cNvSpPr txBox="true"/>
          <p:nvPr/>
        </p:nvSpPr>
        <p:spPr>
          <a:xfrm rot="0">
            <a:off x="688360" y="159703"/>
            <a:ext cx="1691128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Comparison with other Works</a:t>
            </a:r>
          </a:p>
        </p:txBody>
      </p:sp>
      <p:sp>
        <p:nvSpPr>
          <p:cNvPr name="TextBox 4" id="4"/>
          <p:cNvSpPr txBox="true"/>
          <p:nvPr/>
        </p:nvSpPr>
        <p:spPr>
          <a:xfrm rot="0">
            <a:off x="688360" y="5095875"/>
            <a:ext cx="9454065" cy="3236220"/>
          </a:xfrm>
          <a:prstGeom prst="rect">
            <a:avLst/>
          </a:prstGeom>
        </p:spPr>
        <p:txBody>
          <a:bodyPr anchor="t" rtlCol="false" tIns="0" lIns="0" bIns="0" rIns="0">
            <a:spAutoFit/>
          </a:bodyPr>
          <a:lstStyle/>
          <a:p>
            <a:pPr>
              <a:lnSpc>
                <a:spcPts val="5108"/>
              </a:lnSpc>
              <a:spcBef>
                <a:spcPct val="0"/>
              </a:spcBef>
            </a:pPr>
            <a:r>
              <a:rPr lang="en-US" sz="3929">
                <a:solidFill>
                  <a:srgbClr val="000000"/>
                </a:solidFill>
                <a:latin typeface="Canva Sans Bold"/>
              </a:rPr>
              <a:t>In this paper they used a Bagged Tree Model composed by 15 Trees, each tree has built only on 4 different features to be more understandable from human</a:t>
            </a:r>
          </a:p>
        </p:txBody>
      </p:sp>
      <p:sp>
        <p:nvSpPr>
          <p:cNvPr name="TextBox 5" id="5"/>
          <p:cNvSpPr txBox="true"/>
          <p:nvPr/>
        </p:nvSpPr>
        <p:spPr>
          <a:xfrm rot="0">
            <a:off x="688360" y="2390168"/>
            <a:ext cx="9358425" cy="2060836"/>
          </a:xfrm>
          <a:prstGeom prst="rect">
            <a:avLst/>
          </a:prstGeom>
        </p:spPr>
        <p:txBody>
          <a:bodyPr anchor="t" rtlCol="false" tIns="0" lIns="0" bIns="0" rIns="0">
            <a:spAutoFit/>
          </a:bodyPr>
          <a:lstStyle/>
          <a:p>
            <a:pPr algn="ctr">
              <a:lnSpc>
                <a:spcPts val="5498"/>
              </a:lnSpc>
              <a:spcBef>
                <a:spcPct val="0"/>
              </a:spcBef>
            </a:pPr>
            <a:r>
              <a:rPr lang="en-US" sz="4229">
                <a:solidFill>
                  <a:srgbClr val="000000"/>
                </a:solidFill>
                <a:latin typeface="Canva Sans Bold"/>
              </a:rPr>
              <a:t>“</a:t>
            </a:r>
            <a:r>
              <a:rPr lang="en-US" sz="4229">
                <a:solidFill>
                  <a:srgbClr val="000000"/>
                </a:solidFill>
                <a:latin typeface="Canva Sans Bold"/>
              </a:rPr>
              <a:t>Explainable Artificial Intelligence </a:t>
            </a:r>
          </a:p>
          <a:p>
            <a:pPr algn="ctr">
              <a:lnSpc>
                <a:spcPts val="5498"/>
              </a:lnSpc>
              <a:spcBef>
                <a:spcPct val="0"/>
              </a:spcBef>
            </a:pPr>
            <a:r>
              <a:rPr lang="en-US" sz="4229">
                <a:solidFill>
                  <a:srgbClr val="000000"/>
                </a:solidFill>
                <a:latin typeface="Canva Sans Bold"/>
              </a:rPr>
              <a:t>for Predictive Maintenance Applications” by S. Matzka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638078" y="4448905"/>
            <a:ext cx="4722745" cy="1389189"/>
            <a:chOff x="0" y="0"/>
            <a:chExt cx="6296994" cy="1852253"/>
          </a:xfrm>
        </p:grpSpPr>
        <p:grpSp>
          <p:nvGrpSpPr>
            <p:cNvPr name="Group 3" id="3"/>
            <p:cNvGrpSpPr>
              <a:grpSpLocks noChangeAspect="true"/>
            </p:cNvGrpSpPr>
            <p:nvPr/>
          </p:nvGrpSpPr>
          <p:grpSpPr>
            <a:xfrm rot="-10800000">
              <a:off x="0" y="0"/>
              <a:ext cx="1848345" cy="1848345"/>
              <a:chOff x="0" y="0"/>
              <a:chExt cx="2653030" cy="2653030"/>
            </a:xfrm>
          </p:grpSpPr>
          <p:sp>
            <p:nvSpPr>
              <p:cNvPr name="Freeform 4" id="4"/>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FBD59"/>
              </a:solidFill>
            </p:spPr>
          </p:sp>
        </p:grpSp>
        <p:sp>
          <p:nvSpPr>
            <p:cNvPr name="AutoShape 5" id="5"/>
            <p:cNvSpPr/>
            <p:nvPr/>
          </p:nvSpPr>
          <p:spPr>
            <a:xfrm rot="-10800000">
              <a:off x="4448649" y="7814"/>
              <a:ext cx="1848345" cy="1840531"/>
            </a:xfrm>
            <a:prstGeom prst="rect">
              <a:avLst/>
            </a:prstGeom>
            <a:solidFill>
              <a:srgbClr val="FFBD59"/>
            </a:solidFill>
          </p:spPr>
        </p:sp>
        <p:grpSp>
          <p:nvGrpSpPr>
            <p:cNvPr name="Group 6" id="6"/>
            <p:cNvGrpSpPr>
              <a:grpSpLocks noChangeAspect="true"/>
            </p:cNvGrpSpPr>
            <p:nvPr/>
          </p:nvGrpSpPr>
          <p:grpSpPr>
            <a:xfrm rot="-10800000">
              <a:off x="2224324" y="3907"/>
              <a:ext cx="1848345" cy="1848345"/>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BD59"/>
              </a:solidFill>
            </p:spPr>
          </p:sp>
        </p:grpSp>
      </p:grpSp>
      <p:grpSp>
        <p:nvGrpSpPr>
          <p:cNvPr name="Group 8" id="8"/>
          <p:cNvGrpSpPr/>
          <p:nvPr/>
        </p:nvGrpSpPr>
        <p:grpSpPr>
          <a:xfrm rot="0">
            <a:off x="3512702" y="2267945"/>
            <a:ext cx="13557206" cy="5751110"/>
            <a:chOff x="0" y="0"/>
            <a:chExt cx="18076275" cy="7668146"/>
          </a:xfrm>
        </p:grpSpPr>
        <p:sp>
          <p:nvSpPr>
            <p:cNvPr name="TextBox 9" id="9"/>
            <p:cNvSpPr txBox="true"/>
            <p:nvPr/>
          </p:nvSpPr>
          <p:spPr>
            <a:xfrm rot="0">
              <a:off x="0" y="-85725"/>
              <a:ext cx="18076275" cy="3626485"/>
            </a:xfrm>
            <a:prstGeom prst="rect">
              <a:avLst/>
            </a:prstGeom>
          </p:spPr>
          <p:txBody>
            <a:bodyPr anchor="t" rtlCol="false" tIns="0" lIns="0" bIns="0" rIns="0">
              <a:spAutoFit/>
            </a:bodyPr>
            <a:lstStyle/>
            <a:p>
              <a:pPr marL="0" indent="0" lvl="0">
                <a:lnSpc>
                  <a:spcPts val="10920"/>
                </a:lnSpc>
              </a:pPr>
              <a:r>
                <a:rPr lang="en-US" sz="8400">
                  <a:solidFill>
                    <a:srgbClr val="000000"/>
                  </a:solidFill>
                  <a:latin typeface="Canva Sans Bold"/>
                </a:rPr>
                <a:t>Brief Introduction to the Work</a:t>
              </a:r>
            </a:p>
          </p:txBody>
        </p:sp>
        <p:sp>
          <p:nvSpPr>
            <p:cNvPr name="TextBox 10" id="10"/>
            <p:cNvSpPr txBox="true"/>
            <p:nvPr/>
          </p:nvSpPr>
          <p:spPr>
            <a:xfrm rot="0">
              <a:off x="0" y="4940186"/>
              <a:ext cx="18076275" cy="2727960"/>
            </a:xfrm>
            <a:prstGeom prst="rect">
              <a:avLst/>
            </a:prstGeom>
          </p:spPr>
          <p:txBody>
            <a:bodyPr anchor="t" rtlCol="false" tIns="0" lIns="0" bIns="0" rIns="0">
              <a:spAutoFit/>
            </a:bodyPr>
            <a:lstStyle/>
            <a:p>
              <a:pPr marL="0" indent="0" lvl="0">
                <a:lnSpc>
                  <a:spcPts val="4199"/>
                </a:lnSpc>
              </a:pPr>
              <a:r>
                <a:rPr lang="en-US" sz="2799" u="none">
                  <a:solidFill>
                    <a:srgbClr val="000000"/>
                  </a:solidFill>
                  <a:latin typeface="Open Sans Bold"/>
                </a:rPr>
                <a:t>This project aims to apply data analysis and machine learning techniques for fault prediction in industrial production, using a real dataset from a metal component manufacturing process. The dataset contains information on various physical and chemical parameters of the process.</a:t>
              </a:r>
            </a:p>
          </p:txBody>
        </p:sp>
        <p:sp>
          <p:nvSpPr>
            <p:cNvPr name="AutoShape 11" id="11"/>
            <p:cNvSpPr/>
            <p:nvPr/>
          </p:nvSpPr>
          <p:spPr>
            <a:xfrm rot="0">
              <a:off x="0" y="4031096"/>
              <a:ext cx="1324627" cy="223120"/>
            </a:xfrm>
            <a:prstGeom prst="rect">
              <a:avLst/>
            </a:prstGeom>
            <a:solidFill>
              <a:srgbClr val="FFBD59"/>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543381" y="3955909"/>
            <a:ext cx="5192525" cy="5512708"/>
          </a:xfrm>
          <a:custGeom>
            <a:avLst/>
            <a:gdLst/>
            <a:ahLst/>
            <a:cxnLst/>
            <a:rect r="r" b="b" t="t" l="l"/>
            <a:pathLst>
              <a:path h="5512708" w="5192525">
                <a:moveTo>
                  <a:pt x="0" y="0"/>
                </a:moveTo>
                <a:lnTo>
                  <a:pt x="5192526" y="0"/>
                </a:lnTo>
                <a:lnTo>
                  <a:pt x="5192526" y="5512708"/>
                </a:lnTo>
                <a:lnTo>
                  <a:pt x="0" y="5512708"/>
                </a:lnTo>
                <a:lnTo>
                  <a:pt x="0" y="0"/>
                </a:lnTo>
                <a:close/>
              </a:path>
            </a:pathLst>
          </a:custGeom>
          <a:blipFill>
            <a:blip r:embed="rId2"/>
            <a:stretch>
              <a:fillRect l="0" t="0" r="0" b="0"/>
            </a:stretch>
          </a:blipFill>
        </p:spPr>
      </p:sp>
      <p:sp>
        <p:nvSpPr>
          <p:cNvPr name="TextBox 3" id="3"/>
          <p:cNvSpPr txBox="true"/>
          <p:nvPr/>
        </p:nvSpPr>
        <p:spPr>
          <a:xfrm rot="0">
            <a:off x="688360" y="159703"/>
            <a:ext cx="1691128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Comparison with other Works</a:t>
            </a:r>
          </a:p>
        </p:txBody>
      </p:sp>
      <p:sp>
        <p:nvSpPr>
          <p:cNvPr name="TextBox 4" id="4"/>
          <p:cNvSpPr txBox="true"/>
          <p:nvPr/>
        </p:nvSpPr>
        <p:spPr>
          <a:xfrm rot="0">
            <a:off x="1028700" y="2048446"/>
            <a:ext cx="14707207" cy="1875415"/>
          </a:xfrm>
          <a:prstGeom prst="rect">
            <a:avLst/>
          </a:prstGeom>
        </p:spPr>
        <p:txBody>
          <a:bodyPr anchor="t" rtlCol="false" tIns="0" lIns="0" bIns="0" rIns="0">
            <a:spAutoFit/>
          </a:bodyPr>
          <a:lstStyle/>
          <a:p>
            <a:pPr>
              <a:lnSpc>
                <a:spcPts val="4978"/>
              </a:lnSpc>
              <a:spcBef>
                <a:spcPct val="0"/>
              </a:spcBef>
            </a:pPr>
            <a:r>
              <a:rPr lang="en-US" sz="3829">
                <a:solidFill>
                  <a:srgbClr val="000000"/>
                </a:solidFill>
                <a:latin typeface="Canva Sans Bold"/>
              </a:rPr>
              <a:t>We have quite the same result as this model but their has an advantage on the Understandability and the Simplicity of the Results</a:t>
            </a:r>
          </a:p>
        </p:txBody>
      </p:sp>
      <p:sp>
        <p:nvSpPr>
          <p:cNvPr name="Freeform 5" id="5"/>
          <p:cNvSpPr/>
          <p:nvPr/>
        </p:nvSpPr>
        <p:spPr>
          <a:xfrm flipH="false" flipV="false" rot="0">
            <a:off x="3148677" y="3955909"/>
            <a:ext cx="4168130" cy="5842610"/>
          </a:xfrm>
          <a:custGeom>
            <a:avLst/>
            <a:gdLst/>
            <a:ahLst/>
            <a:cxnLst/>
            <a:rect r="r" b="b" t="t" l="l"/>
            <a:pathLst>
              <a:path h="5842610" w="4168130">
                <a:moveTo>
                  <a:pt x="0" y="0"/>
                </a:moveTo>
                <a:lnTo>
                  <a:pt x="4168130" y="0"/>
                </a:lnTo>
                <a:lnTo>
                  <a:pt x="4168130" y="5842610"/>
                </a:lnTo>
                <a:lnTo>
                  <a:pt x="0" y="5842610"/>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80614" y="328481"/>
            <a:ext cx="15126772" cy="1324239"/>
          </a:xfrm>
          <a:prstGeom prst="rect">
            <a:avLst/>
          </a:prstGeom>
        </p:spPr>
        <p:txBody>
          <a:bodyPr anchor="t" rtlCol="false" tIns="0" lIns="0" bIns="0" rIns="0">
            <a:spAutoFit/>
          </a:bodyPr>
          <a:lstStyle/>
          <a:p>
            <a:pPr algn="ctr">
              <a:lnSpc>
                <a:spcPts val="10697"/>
              </a:lnSpc>
              <a:spcBef>
                <a:spcPct val="0"/>
              </a:spcBef>
            </a:pPr>
            <a:r>
              <a:rPr lang="en-US" sz="8229">
                <a:solidFill>
                  <a:srgbClr val="000000"/>
                </a:solidFill>
                <a:latin typeface="Canva Sans Bold"/>
              </a:rPr>
              <a:t>Comparison with other Works</a:t>
            </a:r>
          </a:p>
        </p:txBody>
      </p:sp>
      <p:sp>
        <p:nvSpPr>
          <p:cNvPr name="TextBox 3" id="3"/>
          <p:cNvSpPr txBox="true"/>
          <p:nvPr/>
        </p:nvSpPr>
        <p:spPr>
          <a:xfrm rot="0">
            <a:off x="1580614" y="2594508"/>
            <a:ext cx="13192507" cy="5924550"/>
          </a:xfrm>
          <a:prstGeom prst="rect">
            <a:avLst/>
          </a:prstGeom>
        </p:spPr>
        <p:txBody>
          <a:bodyPr anchor="t" rtlCol="false" tIns="0" lIns="0" bIns="0" rIns="0">
            <a:spAutoFit/>
          </a:bodyPr>
          <a:lstStyle/>
          <a:p>
            <a:pPr>
              <a:lnSpc>
                <a:spcPts val="5850"/>
              </a:lnSpc>
            </a:pPr>
            <a:r>
              <a:rPr lang="en-US" sz="4500">
                <a:solidFill>
                  <a:srgbClr val="000000"/>
                </a:solidFill>
                <a:latin typeface="Canva Sans Bold"/>
              </a:rPr>
              <a:t>In this domain, the explainability of the results is essential. That is why the paper’s evaluation focused on the model’s explanation rather than the classification results. </a:t>
            </a:r>
          </a:p>
          <a:p>
            <a:pPr>
              <a:lnSpc>
                <a:spcPts val="5850"/>
              </a:lnSpc>
              <a:spcBef>
                <a:spcPct val="0"/>
              </a:spcBef>
            </a:pPr>
            <a:r>
              <a:rPr lang="en-US" sz="4500">
                <a:solidFill>
                  <a:srgbClr val="000000"/>
                </a:solidFill>
                <a:latin typeface="Canva Sans Bold"/>
              </a:rPr>
              <a:t>To improve the explanation quality, they applied the Z-Score normalization and selected the best 2 Features in absolute value for explanation.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6878" y="1956666"/>
            <a:ext cx="4330508" cy="7958159"/>
          </a:xfrm>
          <a:custGeom>
            <a:avLst/>
            <a:gdLst/>
            <a:ahLst/>
            <a:cxnLst/>
            <a:rect r="r" b="b" t="t" l="l"/>
            <a:pathLst>
              <a:path h="7958159" w="4330508">
                <a:moveTo>
                  <a:pt x="0" y="0"/>
                </a:moveTo>
                <a:lnTo>
                  <a:pt x="4330508" y="0"/>
                </a:lnTo>
                <a:lnTo>
                  <a:pt x="4330508" y="7958159"/>
                </a:lnTo>
                <a:lnTo>
                  <a:pt x="0" y="7958159"/>
                </a:lnTo>
                <a:lnTo>
                  <a:pt x="0" y="0"/>
                </a:lnTo>
                <a:close/>
              </a:path>
            </a:pathLst>
          </a:custGeom>
          <a:blipFill>
            <a:blip r:embed="rId2"/>
            <a:stretch>
              <a:fillRect l="0" t="0" r="0" b="0"/>
            </a:stretch>
          </a:blipFill>
        </p:spPr>
      </p:sp>
      <p:sp>
        <p:nvSpPr>
          <p:cNvPr name="Freeform 3" id="3"/>
          <p:cNvSpPr/>
          <p:nvPr/>
        </p:nvSpPr>
        <p:spPr>
          <a:xfrm flipH="false" flipV="false" rot="0">
            <a:off x="1028700" y="3092557"/>
            <a:ext cx="9408228" cy="4629917"/>
          </a:xfrm>
          <a:custGeom>
            <a:avLst/>
            <a:gdLst/>
            <a:ahLst/>
            <a:cxnLst/>
            <a:rect r="r" b="b" t="t" l="l"/>
            <a:pathLst>
              <a:path h="4629917" w="9408228">
                <a:moveTo>
                  <a:pt x="0" y="0"/>
                </a:moveTo>
                <a:lnTo>
                  <a:pt x="9408228" y="0"/>
                </a:lnTo>
                <a:lnTo>
                  <a:pt x="9408228" y="4629917"/>
                </a:lnTo>
                <a:lnTo>
                  <a:pt x="0" y="4629917"/>
                </a:lnTo>
                <a:lnTo>
                  <a:pt x="0" y="0"/>
                </a:lnTo>
                <a:close/>
              </a:path>
            </a:pathLst>
          </a:custGeom>
          <a:blipFill>
            <a:blip r:embed="rId3"/>
            <a:stretch>
              <a:fillRect l="0" t="0" r="0" b="0"/>
            </a:stretch>
          </a:blipFill>
        </p:spPr>
      </p:sp>
      <p:sp>
        <p:nvSpPr>
          <p:cNvPr name="TextBox 4" id="4"/>
          <p:cNvSpPr txBox="true"/>
          <p:nvPr/>
        </p:nvSpPr>
        <p:spPr>
          <a:xfrm rot="0">
            <a:off x="1580614" y="328481"/>
            <a:ext cx="15126772" cy="1324239"/>
          </a:xfrm>
          <a:prstGeom prst="rect">
            <a:avLst/>
          </a:prstGeom>
        </p:spPr>
        <p:txBody>
          <a:bodyPr anchor="t" rtlCol="false" tIns="0" lIns="0" bIns="0" rIns="0">
            <a:spAutoFit/>
          </a:bodyPr>
          <a:lstStyle/>
          <a:p>
            <a:pPr algn="ctr">
              <a:lnSpc>
                <a:spcPts val="10697"/>
              </a:lnSpc>
              <a:spcBef>
                <a:spcPct val="0"/>
              </a:spcBef>
            </a:pPr>
            <a:r>
              <a:rPr lang="en-US" sz="8229">
                <a:solidFill>
                  <a:srgbClr val="000000"/>
                </a:solidFill>
                <a:latin typeface="Canva Sans Bold"/>
              </a:rPr>
              <a:t>Comparison with other Works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5149" y="2289144"/>
            <a:ext cx="14238700" cy="6122464"/>
          </a:xfrm>
          <a:custGeom>
            <a:avLst/>
            <a:gdLst/>
            <a:ahLst/>
            <a:cxnLst/>
            <a:rect r="r" b="b" t="t" l="l"/>
            <a:pathLst>
              <a:path h="6122464" w="14238700">
                <a:moveTo>
                  <a:pt x="0" y="0"/>
                </a:moveTo>
                <a:lnTo>
                  <a:pt x="14238699" y="0"/>
                </a:lnTo>
                <a:lnTo>
                  <a:pt x="14238699" y="6122465"/>
                </a:lnTo>
                <a:lnTo>
                  <a:pt x="0" y="6122465"/>
                </a:lnTo>
                <a:lnTo>
                  <a:pt x="0" y="0"/>
                </a:lnTo>
                <a:close/>
              </a:path>
            </a:pathLst>
          </a:custGeom>
          <a:blipFill>
            <a:blip r:embed="rId2"/>
            <a:stretch>
              <a:fillRect l="0" t="0" r="0" b="0"/>
            </a:stretch>
          </a:blipFill>
        </p:spPr>
      </p:sp>
      <p:sp>
        <p:nvSpPr>
          <p:cNvPr name="TextBox 3" id="3"/>
          <p:cNvSpPr txBox="true"/>
          <p:nvPr/>
        </p:nvSpPr>
        <p:spPr>
          <a:xfrm rot="0">
            <a:off x="2035149" y="328481"/>
            <a:ext cx="15224151" cy="1324239"/>
          </a:xfrm>
          <a:prstGeom prst="rect">
            <a:avLst/>
          </a:prstGeom>
        </p:spPr>
        <p:txBody>
          <a:bodyPr anchor="t" rtlCol="false" tIns="0" lIns="0" bIns="0" rIns="0">
            <a:spAutoFit/>
          </a:bodyPr>
          <a:lstStyle/>
          <a:p>
            <a:pPr>
              <a:lnSpc>
                <a:spcPts val="10697"/>
              </a:lnSpc>
              <a:spcBef>
                <a:spcPct val="0"/>
              </a:spcBef>
            </a:pPr>
            <a:r>
              <a:rPr lang="en-US" sz="8229">
                <a:solidFill>
                  <a:srgbClr val="000000"/>
                </a:solidFill>
                <a:latin typeface="Canva Sans Bold"/>
              </a:rPr>
              <a:t>User Interface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865353"/>
            <a:ext cx="12637892" cy="5392947"/>
          </a:xfrm>
          <a:custGeom>
            <a:avLst/>
            <a:gdLst/>
            <a:ahLst/>
            <a:cxnLst/>
            <a:rect r="r" b="b" t="t" l="l"/>
            <a:pathLst>
              <a:path h="5392947" w="12637892">
                <a:moveTo>
                  <a:pt x="0" y="0"/>
                </a:moveTo>
                <a:lnTo>
                  <a:pt x="12637892" y="0"/>
                </a:lnTo>
                <a:lnTo>
                  <a:pt x="12637892" y="5392947"/>
                </a:lnTo>
                <a:lnTo>
                  <a:pt x="0" y="5392947"/>
                </a:lnTo>
                <a:lnTo>
                  <a:pt x="0" y="0"/>
                </a:lnTo>
                <a:close/>
              </a:path>
            </a:pathLst>
          </a:custGeom>
          <a:blipFill>
            <a:blip r:embed="rId2"/>
            <a:stretch>
              <a:fillRect l="0" t="-7030" r="0" b="-3110"/>
            </a:stretch>
          </a:blipFill>
        </p:spPr>
      </p:sp>
      <p:sp>
        <p:nvSpPr>
          <p:cNvPr name="AutoShape 3" id="3"/>
          <p:cNvSpPr/>
          <p:nvPr/>
        </p:nvSpPr>
        <p:spPr>
          <a:xfrm rot="-5400000">
            <a:off x="-4119562" y="5138737"/>
            <a:ext cx="10287000" cy="0"/>
          </a:xfrm>
          <a:prstGeom prst="line">
            <a:avLst/>
          </a:prstGeom>
          <a:ln cap="rnd" w="9525">
            <a:solidFill>
              <a:srgbClr val="000000"/>
            </a:solidFill>
            <a:prstDash val="solid"/>
            <a:headEnd type="none" len="sm" w="sm"/>
            <a:tailEnd type="none" len="sm" w="sm"/>
          </a:ln>
        </p:spPr>
      </p:sp>
      <p:sp>
        <p:nvSpPr>
          <p:cNvPr name="TextBox 4" id="4"/>
          <p:cNvSpPr txBox="true"/>
          <p:nvPr/>
        </p:nvSpPr>
        <p:spPr>
          <a:xfrm rot="0">
            <a:off x="2106769" y="1621730"/>
            <a:ext cx="15152531" cy="1104900"/>
          </a:xfrm>
          <a:prstGeom prst="rect">
            <a:avLst/>
          </a:prstGeom>
        </p:spPr>
        <p:txBody>
          <a:bodyPr anchor="t" rtlCol="false" tIns="0" lIns="0" bIns="0" rIns="0">
            <a:spAutoFit/>
          </a:bodyPr>
          <a:lstStyle/>
          <a:p>
            <a:pPr marL="0" indent="0" lvl="0">
              <a:lnSpc>
                <a:spcPts val="8730"/>
              </a:lnSpc>
            </a:pPr>
            <a:r>
              <a:rPr lang="en-US" sz="7275">
                <a:solidFill>
                  <a:srgbClr val="000000"/>
                </a:solidFill>
                <a:latin typeface="Canva Sans Bold"/>
              </a:rPr>
              <a:t>Possible Improvements</a:t>
            </a:r>
          </a:p>
        </p:txBody>
      </p:sp>
      <p:sp>
        <p:nvSpPr>
          <p:cNvPr name="TextBox 5" id="5"/>
          <p:cNvSpPr txBox="true"/>
          <p:nvPr/>
        </p:nvSpPr>
        <p:spPr>
          <a:xfrm rot="0">
            <a:off x="12637892" y="3713117"/>
            <a:ext cx="5400392" cy="5640270"/>
          </a:xfrm>
          <a:prstGeom prst="rect">
            <a:avLst/>
          </a:prstGeom>
        </p:spPr>
        <p:txBody>
          <a:bodyPr anchor="t" rtlCol="false" tIns="0" lIns="0" bIns="0" rIns="0">
            <a:spAutoFit/>
          </a:bodyPr>
          <a:lstStyle/>
          <a:p>
            <a:pPr marL="635206" indent="-317603" lvl="1">
              <a:lnSpc>
                <a:spcPts val="4118"/>
              </a:lnSpc>
              <a:buFont typeface="Arial"/>
              <a:buChar char="•"/>
            </a:pPr>
            <a:r>
              <a:rPr lang="en-US" sz="2942">
                <a:solidFill>
                  <a:srgbClr val="000000"/>
                </a:solidFill>
                <a:latin typeface="Canva Sans Bold"/>
              </a:rPr>
              <a:t>Adding to the user Interface an Explanation of the Decision</a:t>
            </a:r>
          </a:p>
          <a:p>
            <a:pPr algn="r" marL="0" indent="0" lvl="0">
              <a:lnSpc>
                <a:spcPts val="4118"/>
              </a:lnSpc>
            </a:pPr>
          </a:p>
          <a:p>
            <a:pPr marL="635206" indent="-317603" lvl="1">
              <a:lnSpc>
                <a:spcPts val="4118"/>
              </a:lnSpc>
              <a:buFont typeface="Arial"/>
              <a:buChar char="•"/>
            </a:pPr>
            <a:r>
              <a:rPr lang="en-US" sz="2942">
                <a:solidFill>
                  <a:srgbClr val="000000"/>
                </a:solidFill>
                <a:latin typeface="Canva Sans Bold"/>
              </a:rPr>
              <a:t>Train the model on Dataset with better Data Quality</a:t>
            </a:r>
          </a:p>
          <a:p>
            <a:pPr algn="r" marL="0" indent="0" lvl="0">
              <a:lnSpc>
                <a:spcPts val="4118"/>
              </a:lnSpc>
            </a:pPr>
          </a:p>
          <a:p>
            <a:pPr marL="635206" indent="-317603" lvl="1">
              <a:lnSpc>
                <a:spcPts val="4118"/>
              </a:lnSpc>
              <a:buFont typeface="Arial"/>
              <a:buChar char="•"/>
            </a:pPr>
            <a:r>
              <a:rPr lang="en-US" sz="2942">
                <a:solidFill>
                  <a:srgbClr val="000000"/>
                </a:solidFill>
                <a:latin typeface="Canva Sans Bold"/>
              </a:rPr>
              <a:t>Implementation with sensors for a real-time Prediction</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6640" y="6319285"/>
            <a:ext cx="15674720" cy="3196190"/>
          </a:xfrm>
          <a:custGeom>
            <a:avLst/>
            <a:gdLst/>
            <a:ahLst/>
            <a:cxnLst/>
            <a:rect r="r" b="b" t="t" l="l"/>
            <a:pathLst>
              <a:path h="3196190" w="15674720">
                <a:moveTo>
                  <a:pt x="0" y="0"/>
                </a:moveTo>
                <a:lnTo>
                  <a:pt x="15674720" y="0"/>
                </a:lnTo>
                <a:lnTo>
                  <a:pt x="15674720" y="3196190"/>
                </a:lnTo>
                <a:lnTo>
                  <a:pt x="0" y="3196190"/>
                </a:lnTo>
                <a:lnTo>
                  <a:pt x="0" y="0"/>
                </a:lnTo>
                <a:close/>
              </a:path>
            </a:pathLst>
          </a:custGeom>
          <a:blipFill>
            <a:blip r:embed="rId2"/>
            <a:stretch>
              <a:fillRect l="0" t="-4884" r="0" b="-4884"/>
            </a:stretch>
          </a:blipFill>
        </p:spPr>
      </p:sp>
      <p:sp>
        <p:nvSpPr>
          <p:cNvPr name="Freeform 3" id="3"/>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744950" y="0"/>
            <a:ext cx="3086100" cy="308610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grpSp>
        <p:nvGrpSpPr>
          <p:cNvPr name="Group 6" id="6"/>
          <p:cNvGrpSpPr/>
          <p:nvPr/>
        </p:nvGrpSpPr>
        <p:grpSpPr>
          <a:xfrm rot="0">
            <a:off x="1070230" y="442120"/>
            <a:ext cx="15911129" cy="5287960"/>
            <a:chOff x="0" y="0"/>
            <a:chExt cx="21214839" cy="7050613"/>
          </a:xfrm>
        </p:grpSpPr>
        <p:sp>
          <p:nvSpPr>
            <p:cNvPr name="TextBox 7" id="7"/>
            <p:cNvSpPr txBox="true"/>
            <p:nvPr/>
          </p:nvSpPr>
          <p:spPr>
            <a:xfrm rot="0">
              <a:off x="0" y="-85725"/>
              <a:ext cx="21214839" cy="1808754"/>
            </a:xfrm>
            <a:prstGeom prst="rect">
              <a:avLst/>
            </a:prstGeom>
          </p:spPr>
          <p:txBody>
            <a:bodyPr anchor="t" rtlCol="false" tIns="0" lIns="0" bIns="0" rIns="0">
              <a:spAutoFit/>
            </a:bodyPr>
            <a:lstStyle/>
            <a:p>
              <a:pPr marL="0" indent="0" lvl="0">
                <a:lnSpc>
                  <a:spcPts val="11045"/>
                </a:lnSpc>
              </a:pPr>
              <a:r>
                <a:rPr lang="en-US" sz="8496">
                  <a:solidFill>
                    <a:srgbClr val="000000"/>
                  </a:solidFill>
                  <a:latin typeface="Canva Sans Bold"/>
                </a:rPr>
                <a:t>Dataset</a:t>
              </a:r>
            </a:p>
          </p:txBody>
        </p:sp>
        <p:sp>
          <p:nvSpPr>
            <p:cNvPr name="TextBox 8" id="8"/>
            <p:cNvSpPr txBox="true"/>
            <p:nvPr/>
          </p:nvSpPr>
          <p:spPr>
            <a:xfrm rot="0">
              <a:off x="0" y="2227087"/>
              <a:ext cx="21214839" cy="4823526"/>
            </a:xfrm>
            <a:prstGeom prst="rect">
              <a:avLst/>
            </a:prstGeom>
          </p:spPr>
          <p:txBody>
            <a:bodyPr anchor="t" rtlCol="false" tIns="0" lIns="0" bIns="0" rIns="0">
              <a:spAutoFit/>
            </a:bodyPr>
            <a:lstStyle/>
            <a:p>
              <a:pPr marL="0" indent="0" lvl="0">
                <a:lnSpc>
                  <a:spcPts val="4198"/>
                </a:lnSpc>
              </a:pPr>
              <a:r>
                <a:rPr lang="en-US" sz="2798">
                  <a:solidFill>
                    <a:srgbClr val="000000"/>
                  </a:solidFill>
                  <a:latin typeface="Canva Sans Bold"/>
                </a:rPr>
                <a:t>The dataset we are using is called ‘ai4i2020’ and comes from an industrial production process of metal</a:t>
              </a:r>
            </a:p>
            <a:p>
              <a:pPr marL="0" indent="0" lvl="0">
                <a:lnSpc>
                  <a:spcPts val="4198"/>
                </a:lnSpc>
              </a:pPr>
              <a:r>
                <a:rPr lang="en-US" sz="2798">
                  <a:solidFill>
                    <a:srgbClr val="000000"/>
                  </a:solidFill>
                  <a:latin typeface="Canva Sans Bold"/>
                </a:rPr>
                <a:t>components.</a:t>
              </a:r>
            </a:p>
            <a:p>
              <a:pPr marL="604238" indent="-302119" lvl="1">
                <a:lnSpc>
                  <a:spcPts val="4198"/>
                </a:lnSpc>
                <a:buFont typeface="Arial"/>
                <a:buChar char="•"/>
              </a:pPr>
              <a:r>
                <a:rPr lang="en-US" sz="2798">
                  <a:solidFill>
                    <a:srgbClr val="000000"/>
                  </a:solidFill>
                  <a:latin typeface="Canva Sans Bold"/>
                </a:rPr>
                <a:t>The dataset contains 10 000 rows and 14 columns, each of which represents a feature of the process.</a:t>
              </a:r>
            </a:p>
            <a:p>
              <a:pPr marL="604238" indent="-302119" lvl="1">
                <a:lnSpc>
                  <a:spcPts val="4198"/>
                </a:lnSpc>
                <a:buFont typeface="Arial"/>
                <a:buChar char="•"/>
              </a:pPr>
              <a:r>
                <a:rPr lang="en-US" sz="2798">
                  <a:solidFill>
                    <a:srgbClr val="000000"/>
                  </a:solidFill>
                  <a:latin typeface="Canva Sans Bold"/>
                </a:rPr>
                <a:t>Our goal is to use these features to predict failures and classify them into different types, such as tool wear, overheating, overvoltage, overload and random failures.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3558989" y="4108170"/>
            <a:ext cx="11170023" cy="4635780"/>
          </a:xfrm>
          <a:custGeom>
            <a:avLst/>
            <a:gdLst/>
            <a:ahLst/>
            <a:cxnLst/>
            <a:rect r="r" b="b" t="t" l="l"/>
            <a:pathLst>
              <a:path h="4635780" w="11170023">
                <a:moveTo>
                  <a:pt x="0" y="0"/>
                </a:moveTo>
                <a:lnTo>
                  <a:pt x="11170022" y="0"/>
                </a:lnTo>
                <a:lnTo>
                  <a:pt x="11170022" y="4635780"/>
                </a:lnTo>
                <a:lnTo>
                  <a:pt x="0" y="4635780"/>
                </a:lnTo>
                <a:lnTo>
                  <a:pt x="0" y="0"/>
                </a:lnTo>
                <a:close/>
              </a:path>
            </a:pathLst>
          </a:custGeom>
          <a:blipFill>
            <a:blip r:embed="rId4"/>
            <a:stretch>
              <a:fillRect l="0" t="0" r="0" b="0"/>
            </a:stretch>
          </a:blipFill>
        </p:spPr>
      </p:sp>
      <p:grpSp>
        <p:nvGrpSpPr>
          <p:cNvPr name="Group 6" id="6"/>
          <p:cNvGrpSpPr/>
          <p:nvPr/>
        </p:nvGrpSpPr>
        <p:grpSpPr>
          <a:xfrm rot="0">
            <a:off x="1028700" y="417515"/>
            <a:ext cx="15911129" cy="2668585"/>
            <a:chOff x="0" y="0"/>
            <a:chExt cx="21214839" cy="3558113"/>
          </a:xfrm>
        </p:grpSpPr>
        <p:sp>
          <p:nvSpPr>
            <p:cNvPr name="TextBox 7" id="7"/>
            <p:cNvSpPr txBox="true"/>
            <p:nvPr/>
          </p:nvSpPr>
          <p:spPr>
            <a:xfrm rot="0">
              <a:off x="0" y="-85725"/>
              <a:ext cx="21214839" cy="1808754"/>
            </a:xfrm>
            <a:prstGeom prst="rect">
              <a:avLst/>
            </a:prstGeom>
          </p:spPr>
          <p:txBody>
            <a:bodyPr anchor="t" rtlCol="false" tIns="0" lIns="0" bIns="0" rIns="0">
              <a:spAutoFit/>
            </a:bodyPr>
            <a:lstStyle/>
            <a:p>
              <a:pPr marL="0" indent="0" lvl="0">
                <a:lnSpc>
                  <a:spcPts val="11045"/>
                </a:lnSpc>
              </a:pPr>
              <a:r>
                <a:rPr lang="en-US" sz="8496">
                  <a:solidFill>
                    <a:srgbClr val="000000"/>
                  </a:solidFill>
                  <a:latin typeface="Canva Sans Bold"/>
                </a:rPr>
                <a:t>Dataset</a:t>
              </a:r>
            </a:p>
          </p:txBody>
        </p:sp>
        <p:sp>
          <p:nvSpPr>
            <p:cNvPr name="TextBox 8" id="8"/>
            <p:cNvSpPr txBox="true"/>
            <p:nvPr/>
          </p:nvSpPr>
          <p:spPr>
            <a:xfrm rot="0">
              <a:off x="0" y="2227087"/>
              <a:ext cx="21214839" cy="1331026"/>
            </a:xfrm>
            <a:prstGeom prst="rect">
              <a:avLst/>
            </a:prstGeom>
          </p:spPr>
          <p:txBody>
            <a:bodyPr anchor="t" rtlCol="false" tIns="0" lIns="0" bIns="0" rIns="0">
              <a:spAutoFit/>
            </a:bodyPr>
            <a:lstStyle/>
            <a:p>
              <a:pPr>
                <a:lnSpc>
                  <a:spcPts val="4198"/>
                </a:lnSpc>
              </a:pPr>
              <a:r>
                <a:rPr lang="en-US" sz="2798">
                  <a:solidFill>
                    <a:srgbClr val="000000"/>
                  </a:solidFill>
                  <a:latin typeface="Canva Sans Bold"/>
                </a:rPr>
                <a:t>The dataset is really unbalanced because the ‘no failure’ class has too much samples respect to the other classes, that’s why we are going to perform an OverSampling</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363541"/>
            <a:ext cx="8562453" cy="3086100"/>
            <a:chOff x="0" y="0"/>
            <a:chExt cx="2255132" cy="812800"/>
          </a:xfrm>
        </p:grpSpPr>
        <p:sp>
          <p:nvSpPr>
            <p:cNvPr name="Freeform 3" id="3"/>
            <p:cNvSpPr/>
            <p:nvPr/>
          </p:nvSpPr>
          <p:spPr>
            <a:xfrm flipH="false" flipV="false" rot="0">
              <a:off x="0" y="0"/>
              <a:ext cx="2255132" cy="812800"/>
            </a:xfrm>
            <a:custGeom>
              <a:avLst/>
              <a:gdLst/>
              <a:ahLst/>
              <a:cxnLst/>
              <a:rect r="r" b="b" t="t" l="l"/>
              <a:pathLst>
                <a:path h="812800" w="2255132">
                  <a:moveTo>
                    <a:pt x="0" y="0"/>
                  </a:moveTo>
                  <a:lnTo>
                    <a:pt x="2255132" y="0"/>
                  </a:lnTo>
                  <a:lnTo>
                    <a:pt x="2255132" y="812800"/>
                  </a:lnTo>
                  <a:lnTo>
                    <a:pt x="0" y="812800"/>
                  </a:lnTo>
                  <a:close/>
                </a:path>
              </a:pathLst>
            </a:custGeom>
            <a:solidFill>
              <a:srgbClr val="FFBD59"/>
            </a:solidFill>
          </p:spPr>
        </p:sp>
        <p:sp>
          <p:nvSpPr>
            <p:cNvPr name="TextBox 4" id="4"/>
            <p:cNvSpPr txBox="true"/>
            <p:nvPr/>
          </p:nvSpPr>
          <p:spPr>
            <a:xfrm>
              <a:off x="0" y="-57150"/>
              <a:ext cx="2255132" cy="869950"/>
            </a:xfrm>
            <a:prstGeom prst="rect">
              <a:avLst/>
            </a:prstGeom>
          </p:spPr>
          <p:txBody>
            <a:bodyPr anchor="ctr" rtlCol="false" tIns="50800" lIns="50800" bIns="50800" rIns="50800"/>
            <a:lstStyle/>
            <a:p>
              <a:pPr algn="ctr">
                <a:lnSpc>
                  <a:spcPts val="3599"/>
                </a:lnSpc>
              </a:pPr>
            </a:p>
          </p:txBody>
        </p:sp>
      </p:grpSp>
      <p:sp>
        <p:nvSpPr>
          <p:cNvPr name="TextBox 5" id="5"/>
          <p:cNvSpPr txBox="true"/>
          <p:nvPr/>
        </p:nvSpPr>
        <p:spPr>
          <a:xfrm rot="0">
            <a:off x="9255064" y="3121366"/>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strike="noStrike" u="none">
                <a:solidFill>
                  <a:srgbClr val="000000"/>
                </a:solidFill>
                <a:latin typeface="Canva Sans Bold"/>
              </a:rPr>
              <a:t>Attribute Creation</a:t>
            </a:r>
          </a:p>
        </p:txBody>
      </p:sp>
      <p:sp>
        <p:nvSpPr>
          <p:cNvPr name="TextBox 6" id="6"/>
          <p:cNvSpPr txBox="true"/>
          <p:nvPr/>
        </p:nvSpPr>
        <p:spPr>
          <a:xfrm rot="0">
            <a:off x="9255064" y="4023565"/>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strike="noStrike" u="none">
                <a:solidFill>
                  <a:srgbClr val="000000"/>
                </a:solidFill>
                <a:latin typeface="Canva Sans Bold"/>
              </a:rPr>
              <a:t>Train-Test Split</a:t>
            </a:r>
          </a:p>
        </p:txBody>
      </p:sp>
      <p:sp>
        <p:nvSpPr>
          <p:cNvPr name="TextBox 7" id="7"/>
          <p:cNvSpPr txBox="true"/>
          <p:nvPr/>
        </p:nvSpPr>
        <p:spPr>
          <a:xfrm rot="0">
            <a:off x="9255064" y="4925763"/>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strike="noStrike" u="none">
                <a:solidFill>
                  <a:srgbClr val="000000"/>
                </a:solidFill>
                <a:latin typeface="Canva Sans Bold"/>
              </a:rPr>
              <a:t>Outlier Detection</a:t>
            </a:r>
          </a:p>
        </p:txBody>
      </p:sp>
      <p:sp>
        <p:nvSpPr>
          <p:cNvPr name="TextBox 8" id="8"/>
          <p:cNvSpPr txBox="true"/>
          <p:nvPr/>
        </p:nvSpPr>
        <p:spPr>
          <a:xfrm rot="0">
            <a:off x="9255064" y="5831991"/>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strike="noStrike" u="none">
                <a:solidFill>
                  <a:srgbClr val="000000"/>
                </a:solidFill>
                <a:latin typeface="Canva Sans Bold"/>
              </a:rPr>
              <a:t>Feature Selection</a:t>
            </a:r>
          </a:p>
        </p:txBody>
      </p:sp>
      <p:sp>
        <p:nvSpPr>
          <p:cNvPr name="TextBox 9" id="9"/>
          <p:cNvSpPr txBox="true"/>
          <p:nvPr/>
        </p:nvSpPr>
        <p:spPr>
          <a:xfrm rot="0">
            <a:off x="9255064" y="7636387"/>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strike="noStrike" u="none">
                <a:solidFill>
                  <a:srgbClr val="000000"/>
                </a:solidFill>
                <a:latin typeface="Canva Sans Bold"/>
              </a:rPr>
              <a:t>Normalization</a:t>
            </a:r>
          </a:p>
        </p:txBody>
      </p:sp>
      <p:sp>
        <p:nvSpPr>
          <p:cNvPr name="TextBox 10" id="10"/>
          <p:cNvSpPr txBox="true"/>
          <p:nvPr/>
        </p:nvSpPr>
        <p:spPr>
          <a:xfrm rot="0">
            <a:off x="511617" y="4291046"/>
            <a:ext cx="8050836" cy="2143021"/>
          </a:xfrm>
          <a:prstGeom prst="rect">
            <a:avLst/>
          </a:prstGeom>
        </p:spPr>
        <p:txBody>
          <a:bodyPr anchor="t" rtlCol="false" tIns="0" lIns="0" bIns="0" rIns="0">
            <a:spAutoFit/>
          </a:bodyPr>
          <a:lstStyle/>
          <a:p>
            <a:pPr algn="l" marL="0" indent="0" lvl="0">
              <a:lnSpc>
                <a:spcPts val="8220"/>
              </a:lnSpc>
              <a:spcBef>
                <a:spcPct val="0"/>
              </a:spcBef>
            </a:pPr>
            <a:r>
              <a:rPr lang="en-US" sz="8474" u="none">
                <a:solidFill>
                  <a:srgbClr val="000000"/>
                </a:solidFill>
                <a:latin typeface="Canva Sans Bold"/>
              </a:rPr>
              <a:t>Data </a:t>
            </a:r>
          </a:p>
          <a:p>
            <a:pPr algn="l" marL="0" indent="0" lvl="0">
              <a:lnSpc>
                <a:spcPts val="8220"/>
              </a:lnSpc>
              <a:spcBef>
                <a:spcPct val="0"/>
              </a:spcBef>
            </a:pPr>
            <a:r>
              <a:rPr lang="en-US" sz="8474" u="none">
                <a:solidFill>
                  <a:srgbClr val="000000"/>
                </a:solidFill>
                <a:latin typeface="Canva Sans Bold"/>
              </a:rPr>
              <a:t>Pre-Processing</a:t>
            </a:r>
          </a:p>
        </p:txBody>
      </p:sp>
      <p:sp>
        <p:nvSpPr>
          <p:cNvPr name="TextBox 11" id="11"/>
          <p:cNvSpPr txBox="true"/>
          <p:nvPr/>
        </p:nvSpPr>
        <p:spPr>
          <a:xfrm rot="0">
            <a:off x="9255064" y="6734189"/>
            <a:ext cx="8346941" cy="530723"/>
          </a:xfrm>
          <a:prstGeom prst="rect">
            <a:avLst/>
          </a:prstGeom>
        </p:spPr>
        <p:txBody>
          <a:bodyPr anchor="t" rtlCol="false" tIns="0" lIns="0" bIns="0" rIns="0">
            <a:spAutoFit/>
          </a:bodyPr>
          <a:lstStyle/>
          <a:p>
            <a:pPr algn="l" marL="895445" indent="-447723" lvl="1">
              <a:lnSpc>
                <a:spcPts val="4023"/>
              </a:lnSpc>
              <a:spcBef>
                <a:spcPct val="0"/>
              </a:spcBef>
              <a:buFont typeface="Arial"/>
              <a:buChar char="•"/>
            </a:pPr>
            <a:r>
              <a:rPr lang="en-US" sz="4147">
                <a:solidFill>
                  <a:srgbClr val="000000"/>
                </a:solidFill>
                <a:latin typeface="Canva Sans Bold"/>
              </a:rPr>
              <a:t>Oversampling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grpSp>
        <p:nvGrpSpPr>
          <p:cNvPr name="Group 5" id="5"/>
          <p:cNvGrpSpPr/>
          <p:nvPr/>
        </p:nvGrpSpPr>
        <p:grpSpPr>
          <a:xfrm rot="0">
            <a:off x="867013" y="0"/>
            <a:ext cx="16757368" cy="7383460"/>
            <a:chOff x="0" y="0"/>
            <a:chExt cx="22343157" cy="9844613"/>
          </a:xfrm>
        </p:grpSpPr>
        <p:sp>
          <p:nvSpPr>
            <p:cNvPr name="TextBox 6" id="6"/>
            <p:cNvSpPr txBox="true"/>
            <p:nvPr/>
          </p:nvSpPr>
          <p:spPr>
            <a:xfrm rot="0">
              <a:off x="0" y="-85725"/>
              <a:ext cx="22343157" cy="1808754"/>
            </a:xfrm>
            <a:prstGeom prst="rect">
              <a:avLst/>
            </a:prstGeom>
          </p:spPr>
          <p:txBody>
            <a:bodyPr anchor="t" rtlCol="false" tIns="0" lIns="0" bIns="0" rIns="0">
              <a:spAutoFit/>
            </a:bodyPr>
            <a:lstStyle/>
            <a:p>
              <a:pPr marL="0" indent="0" lvl="0">
                <a:lnSpc>
                  <a:spcPts val="11045"/>
                </a:lnSpc>
              </a:pPr>
              <a:r>
                <a:rPr lang="en-US" sz="8496">
                  <a:solidFill>
                    <a:srgbClr val="000000"/>
                  </a:solidFill>
                  <a:latin typeface="Canva Sans Bold"/>
                </a:rPr>
                <a:t>Attribute Creation</a:t>
              </a:r>
            </a:p>
          </p:txBody>
        </p:sp>
        <p:sp>
          <p:nvSpPr>
            <p:cNvPr name="TextBox 7" id="7"/>
            <p:cNvSpPr txBox="true"/>
            <p:nvPr/>
          </p:nvSpPr>
          <p:spPr>
            <a:xfrm rot="0">
              <a:off x="0" y="2227087"/>
              <a:ext cx="22343157" cy="7617526"/>
            </a:xfrm>
            <a:prstGeom prst="rect">
              <a:avLst/>
            </a:prstGeom>
          </p:spPr>
          <p:txBody>
            <a:bodyPr anchor="t" rtlCol="false" tIns="0" lIns="0" bIns="0" rIns="0">
              <a:spAutoFit/>
            </a:bodyPr>
            <a:lstStyle/>
            <a:p>
              <a:pPr>
                <a:lnSpc>
                  <a:spcPts val="4198"/>
                </a:lnSpc>
              </a:pPr>
              <a:r>
                <a:rPr lang="en-US" sz="2798">
                  <a:solidFill>
                    <a:srgbClr val="000000"/>
                  </a:solidFill>
                  <a:latin typeface="Canva Sans Bold"/>
                </a:rPr>
                <a:t>Some of those feature were</a:t>
              </a:r>
              <a:r>
                <a:rPr lang="en-US" sz="2798">
                  <a:solidFill>
                    <a:srgbClr val="000000"/>
                  </a:solidFill>
                  <a:latin typeface="Canva Sans Bold"/>
                </a:rPr>
                <a:t> summarized into one to help the prediction of a specific type of  Failure.</a:t>
              </a:r>
            </a:p>
            <a:p>
              <a:pPr marL="604238" indent="-302119" lvl="1">
                <a:lnSpc>
                  <a:spcPts val="4198"/>
                </a:lnSpc>
                <a:buFont typeface="Arial"/>
                <a:buChar char="•"/>
              </a:pPr>
              <a:r>
                <a:rPr lang="en-US" sz="2798">
                  <a:solidFill>
                    <a:srgbClr val="000000"/>
                  </a:solidFill>
                  <a:latin typeface="Canva Sans Bold"/>
                </a:rPr>
                <a:t>power: is the power absorbed by the machine during the process, calculated as the product of the rotational speed and the torque. Usefull to predict power failure (PWF).</a:t>
              </a:r>
            </a:p>
            <a:p>
              <a:pPr marL="604238" indent="-302119" lvl="1">
                <a:lnSpc>
                  <a:spcPts val="4198"/>
                </a:lnSpc>
                <a:buFont typeface="Arial"/>
                <a:buChar char="•"/>
              </a:pPr>
              <a:r>
                <a:rPr lang="en-US" sz="2798">
                  <a:solidFill>
                    <a:srgbClr val="000000"/>
                  </a:solidFill>
                  <a:latin typeface="Canva Sans Bold"/>
                </a:rPr>
                <a:t>tool_torque: Is the product between the input torque and the output torque. Usefull to predict overstrain failure (OSF).</a:t>
              </a:r>
            </a:p>
            <a:p>
              <a:pPr marL="604238" indent="-302119" lvl="1">
                <a:lnSpc>
                  <a:spcPts val="4198"/>
                </a:lnSpc>
                <a:buFont typeface="Arial"/>
                <a:buChar char="•"/>
              </a:pPr>
              <a:r>
                <a:rPr lang="en-US" sz="2798">
                  <a:solidFill>
                    <a:srgbClr val="000000"/>
                  </a:solidFill>
                  <a:latin typeface="Canva Sans Bold"/>
                </a:rPr>
                <a:t>delta_temperature: is the temperature difference between the air and the metal component, calculated as the air temperature minus the process temperature. Usefull to predict heat dissipation failure (HDF)</a:t>
              </a:r>
            </a:p>
            <a:p>
              <a:pPr>
                <a:lnSpc>
                  <a:spcPts val="4198"/>
                </a:lnSpc>
              </a:pPr>
            </a:p>
            <a:p>
              <a:pPr>
                <a:lnSpc>
                  <a:spcPts val="4198"/>
                </a:lnSpc>
              </a:pPr>
            </a:p>
          </p:txBody>
        </p:sp>
      </p:grpSp>
      <p:sp>
        <p:nvSpPr>
          <p:cNvPr name="Freeform 8" id="8"/>
          <p:cNvSpPr/>
          <p:nvPr/>
        </p:nvSpPr>
        <p:spPr>
          <a:xfrm flipH="false" flipV="false" rot="0">
            <a:off x="1070230" y="6915138"/>
            <a:ext cx="16350933" cy="1828812"/>
          </a:xfrm>
          <a:custGeom>
            <a:avLst/>
            <a:gdLst/>
            <a:ahLst/>
            <a:cxnLst/>
            <a:rect r="r" b="b" t="t" l="l"/>
            <a:pathLst>
              <a:path h="1828812" w="16350933">
                <a:moveTo>
                  <a:pt x="0" y="0"/>
                </a:moveTo>
                <a:lnTo>
                  <a:pt x="16350933" y="0"/>
                </a:lnTo>
                <a:lnTo>
                  <a:pt x="16350933" y="1828812"/>
                </a:lnTo>
                <a:lnTo>
                  <a:pt x="0" y="1828812"/>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5596352" y="5143500"/>
            <a:ext cx="7095296" cy="4633443"/>
          </a:xfrm>
          <a:custGeom>
            <a:avLst/>
            <a:gdLst/>
            <a:ahLst/>
            <a:cxnLst/>
            <a:rect r="r" b="b" t="t" l="l"/>
            <a:pathLst>
              <a:path h="4633443" w="7095296">
                <a:moveTo>
                  <a:pt x="0" y="0"/>
                </a:moveTo>
                <a:lnTo>
                  <a:pt x="7095296" y="0"/>
                </a:lnTo>
                <a:lnTo>
                  <a:pt x="7095296" y="4633443"/>
                </a:lnTo>
                <a:lnTo>
                  <a:pt x="0" y="4633443"/>
                </a:lnTo>
                <a:lnTo>
                  <a:pt x="0" y="0"/>
                </a:lnTo>
                <a:close/>
              </a:path>
            </a:pathLst>
          </a:custGeom>
          <a:blipFill>
            <a:blip r:embed="rId4"/>
            <a:stretch>
              <a:fillRect l="0" t="0" r="0" b="0"/>
            </a:stretch>
          </a:blipFill>
        </p:spPr>
      </p:sp>
      <p:grpSp>
        <p:nvGrpSpPr>
          <p:cNvPr name="Group 6" id="6"/>
          <p:cNvGrpSpPr/>
          <p:nvPr/>
        </p:nvGrpSpPr>
        <p:grpSpPr>
          <a:xfrm rot="0">
            <a:off x="1028700" y="476009"/>
            <a:ext cx="16230600" cy="3773664"/>
            <a:chOff x="0" y="0"/>
            <a:chExt cx="21640800" cy="5031552"/>
          </a:xfrm>
        </p:grpSpPr>
        <p:sp>
          <p:nvSpPr>
            <p:cNvPr name="TextBox 7" id="7"/>
            <p:cNvSpPr txBox="true"/>
            <p:nvPr/>
          </p:nvSpPr>
          <p:spPr>
            <a:xfrm rot="0">
              <a:off x="0" y="-76200"/>
              <a:ext cx="21640800" cy="1745066"/>
            </a:xfrm>
            <a:prstGeom prst="rect">
              <a:avLst/>
            </a:prstGeom>
          </p:spPr>
          <p:txBody>
            <a:bodyPr anchor="t" rtlCol="false" tIns="0" lIns="0" bIns="0" rIns="0">
              <a:spAutoFit/>
            </a:bodyPr>
            <a:lstStyle/>
            <a:p>
              <a:pPr marL="0" indent="0" lvl="0">
                <a:lnSpc>
                  <a:spcPts val="10697"/>
                </a:lnSpc>
              </a:pPr>
              <a:r>
                <a:rPr lang="en-US" sz="8229">
                  <a:solidFill>
                    <a:srgbClr val="000000"/>
                  </a:solidFill>
                  <a:latin typeface="Canva Sans Bold"/>
                </a:rPr>
                <a:t>Train-Test Split</a:t>
              </a:r>
            </a:p>
          </p:txBody>
        </p:sp>
        <p:sp>
          <p:nvSpPr>
            <p:cNvPr name="TextBox 8" id="8"/>
            <p:cNvSpPr txBox="true"/>
            <p:nvPr/>
          </p:nvSpPr>
          <p:spPr>
            <a:xfrm rot="0">
              <a:off x="0" y="2154683"/>
              <a:ext cx="21640800" cy="2876869"/>
            </a:xfrm>
            <a:prstGeom prst="rect">
              <a:avLst/>
            </a:prstGeom>
          </p:spPr>
          <p:txBody>
            <a:bodyPr anchor="t" rtlCol="false" tIns="0" lIns="0" bIns="0" rIns="0">
              <a:spAutoFit/>
            </a:bodyPr>
            <a:lstStyle/>
            <a:p>
              <a:pPr>
                <a:lnSpc>
                  <a:spcPts val="4361"/>
                </a:lnSpc>
              </a:pPr>
              <a:r>
                <a:rPr lang="en-US" sz="2907">
                  <a:solidFill>
                    <a:srgbClr val="000000"/>
                  </a:solidFill>
                  <a:latin typeface="Canva Sans Bold"/>
                </a:rPr>
                <a:t>The first step after removing the null values and encode the features the dataset was divided into training and test sets. </a:t>
              </a:r>
            </a:p>
            <a:p>
              <a:pPr>
                <a:lnSpc>
                  <a:spcPts val="4361"/>
                </a:lnSpc>
              </a:pPr>
              <a:r>
                <a:rPr lang="en-US" sz="2907">
                  <a:solidFill>
                    <a:srgbClr val="000000"/>
                  </a:solidFill>
                  <a:latin typeface="Canva Sans Bold"/>
                </a:rPr>
                <a:t>We used 30% of the samples as test set with the Stratify option to maintain the same proportion of classes in both train and test set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396825" y="4124916"/>
            <a:ext cx="8747175" cy="3600450"/>
          </a:xfrm>
          <a:custGeom>
            <a:avLst/>
            <a:gdLst/>
            <a:ahLst/>
            <a:cxnLst/>
            <a:rect r="r" b="b" t="t" l="l"/>
            <a:pathLst>
              <a:path h="3600450" w="8747175">
                <a:moveTo>
                  <a:pt x="0" y="0"/>
                </a:moveTo>
                <a:lnTo>
                  <a:pt x="8747175" y="0"/>
                </a:lnTo>
                <a:lnTo>
                  <a:pt x="8747175" y="3600450"/>
                </a:lnTo>
                <a:lnTo>
                  <a:pt x="0" y="3600450"/>
                </a:lnTo>
                <a:lnTo>
                  <a:pt x="0" y="0"/>
                </a:lnTo>
                <a:close/>
              </a:path>
            </a:pathLst>
          </a:custGeom>
          <a:blipFill>
            <a:blip r:embed="rId4"/>
            <a:stretch>
              <a:fillRect l="0" t="0" r="0" b="0"/>
            </a:stretch>
          </a:blipFill>
        </p:spPr>
      </p:sp>
      <p:sp>
        <p:nvSpPr>
          <p:cNvPr name="Freeform 6" id="6"/>
          <p:cNvSpPr/>
          <p:nvPr/>
        </p:nvSpPr>
        <p:spPr>
          <a:xfrm flipH="false" flipV="false" rot="0">
            <a:off x="9465058" y="3067206"/>
            <a:ext cx="8084715" cy="5715870"/>
          </a:xfrm>
          <a:custGeom>
            <a:avLst/>
            <a:gdLst/>
            <a:ahLst/>
            <a:cxnLst/>
            <a:rect r="r" b="b" t="t" l="l"/>
            <a:pathLst>
              <a:path h="5715870" w="8084715">
                <a:moveTo>
                  <a:pt x="0" y="0"/>
                </a:moveTo>
                <a:lnTo>
                  <a:pt x="8084715" y="0"/>
                </a:lnTo>
                <a:lnTo>
                  <a:pt x="8084715" y="5715869"/>
                </a:lnTo>
                <a:lnTo>
                  <a:pt x="0" y="5715869"/>
                </a:lnTo>
                <a:lnTo>
                  <a:pt x="0" y="0"/>
                </a:lnTo>
                <a:close/>
              </a:path>
            </a:pathLst>
          </a:custGeom>
          <a:blipFill>
            <a:blip r:embed="rId5"/>
            <a:stretch>
              <a:fillRect l="0" t="0" r="0" b="0"/>
            </a:stretch>
          </a:blipFill>
        </p:spPr>
      </p:sp>
      <p:grpSp>
        <p:nvGrpSpPr>
          <p:cNvPr name="Group 7" id="7"/>
          <p:cNvGrpSpPr/>
          <p:nvPr/>
        </p:nvGrpSpPr>
        <p:grpSpPr>
          <a:xfrm rot="0">
            <a:off x="1028700" y="0"/>
            <a:ext cx="16230600" cy="2668026"/>
            <a:chOff x="0" y="0"/>
            <a:chExt cx="21640800" cy="3557368"/>
          </a:xfrm>
        </p:grpSpPr>
        <p:sp>
          <p:nvSpPr>
            <p:cNvPr name="TextBox 8" id="8"/>
            <p:cNvSpPr txBox="true"/>
            <p:nvPr/>
          </p:nvSpPr>
          <p:spPr>
            <a:xfrm rot="0">
              <a:off x="0" y="-76200"/>
              <a:ext cx="21640800" cy="1745066"/>
            </a:xfrm>
            <a:prstGeom prst="rect">
              <a:avLst/>
            </a:prstGeom>
          </p:spPr>
          <p:txBody>
            <a:bodyPr anchor="t" rtlCol="false" tIns="0" lIns="0" bIns="0" rIns="0">
              <a:spAutoFit/>
            </a:bodyPr>
            <a:lstStyle/>
            <a:p>
              <a:pPr marL="0" indent="0" lvl="0">
                <a:lnSpc>
                  <a:spcPts val="10697"/>
                </a:lnSpc>
              </a:pPr>
              <a:r>
                <a:rPr lang="en-US" sz="8229">
                  <a:solidFill>
                    <a:srgbClr val="000000"/>
                  </a:solidFill>
                  <a:latin typeface="Canva Sans Bold"/>
                </a:rPr>
                <a:t>Outlier Detection</a:t>
              </a:r>
            </a:p>
          </p:txBody>
        </p:sp>
        <p:sp>
          <p:nvSpPr>
            <p:cNvPr name="TextBox 9" id="9"/>
            <p:cNvSpPr txBox="true"/>
            <p:nvPr/>
          </p:nvSpPr>
          <p:spPr>
            <a:xfrm rot="0">
              <a:off x="0" y="2154683"/>
              <a:ext cx="21640800" cy="1402685"/>
            </a:xfrm>
            <a:prstGeom prst="rect">
              <a:avLst/>
            </a:prstGeom>
          </p:spPr>
          <p:txBody>
            <a:bodyPr anchor="t" rtlCol="false" tIns="0" lIns="0" bIns="0" rIns="0">
              <a:spAutoFit/>
            </a:bodyPr>
            <a:lstStyle/>
            <a:p>
              <a:pPr>
                <a:lnSpc>
                  <a:spcPts val="4361"/>
                </a:lnSpc>
              </a:pPr>
              <a:r>
                <a:rPr lang="en-US" sz="2907">
                  <a:solidFill>
                    <a:srgbClr val="000000"/>
                  </a:solidFill>
                  <a:latin typeface="Canva Sans Bold"/>
                </a:rPr>
                <a:t>We performed an analysis of the boxplots and the distribution plots of each variable for each Class and no outliers were found.</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8743950"/>
            <a:ext cx="3086100" cy="1543050"/>
          </a:xfrm>
          <a:custGeom>
            <a:avLst/>
            <a:gdLst/>
            <a:ahLst/>
            <a:cxnLst/>
            <a:rect r="r" b="b" t="t" l="l"/>
            <a:pathLst>
              <a:path h="1543050" w="3086100">
                <a:moveTo>
                  <a:pt x="0" y="0"/>
                </a:moveTo>
                <a:lnTo>
                  <a:pt x="3086100" y="0"/>
                </a:lnTo>
                <a:lnTo>
                  <a:pt x="3086100" y="1543050"/>
                </a:lnTo>
                <a:lnTo>
                  <a:pt x="0" y="15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44950" y="0"/>
            <a:ext cx="3086100" cy="30861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D59"/>
            </a:solidFill>
          </p:spPr>
        </p:sp>
      </p:grpSp>
      <p:sp>
        <p:nvSpPr>
          <p:cNvPr name="Freeform 5" id="5"/>
          <p:cNvSpPr/>
          <p:nvPr/>
        </p:nvSpPr>
        <p:spPr>
          <a:xfrm flipH="false" flipV="false" rot="0">
            <a:off x="11223926" y="4786993"/>
            <a:ext cx="4066552" cy="5225876"/>
          </a:xfrm>
          <a:custGeom>
            <a:avLst/>
            <a:gdLst/>
            <a:ahLst/>
            <a:cxnLst/>
            <a:rect r="r" b="b" t="t" l="l"/>
            <a:pathLst>
              <a:path h="5225876" w="4066552">
                <a:moveTo>
                  <a:pt x="0" y="0"/>
                </a:moveTo>
                <a:lnTo>
                  <a:pt x="4066552" y="0"/>
                </a:lnTo>
                <a:lnTo>
                  <a:pt x="4066552" y="5225877"/>
                </a:lnTo>
                <a:lnTo>
                  <a:pt x="0" y="5225877"/>
                </a:lnTo>
                <a:lnTo>
                  <a:pt x="0" y="0"/>
                </a:lnTo>
                <a:close/>
              </a:path>
            </a:pathLst>
          </a:custGeom>
          <a:blipFill>
            <a:blip r:embed="rId4"/>
            <a:stretch>
              <a:fillRect l="0" t="0" r="0" b="0"/>
            </a:stretch>
          </a:blipFill>
        </p:spPr>
      </p:sp>
      <p:sp>
        <p:nvSpPr>
          <p:cNvPr name="Freeform 6" id="6"/>
          <p:cNvSpPr/>
          <p:nvPr/>
        </p:nvSpPr>
        <p:spPr>
          <a:xfrm flipH="false" flipV="false" rot="0">
            <a:off x="2635590" y="4971611"/>
            <a:ext cx="6934483" cy="5041259"/>
          </a:xfrm>
          <a:custGeom>
            <a:avLst/>
            <a:gdLst/>
            <a:ahLst/>
            <a:cxnLst/>
            <a:rect r="r" b="b" t="t" l="l"/>
            <a:pathLst>
              <a:path h="5041259" w="6934483">
                <a:moveTo>
                  <a:pt x="0" y="0"/>
                </a:moveTo>
                <a:lnTo>
                  <a:pt x="6934483" y="0"/>
                </a:lnTo>
                <a:lnTo>
                  <a:pt x="6934483" y="5041259"/>
                </a:lnTo>
                <a:lnTo>
                  <a:pt x="0" y="5041259"/>
                </a:lnTo>
                <a:lnTo>
                  <a:pt x="0" y="0"/>
                </a:lnTo>
                <a:close/>
              </a:path>
            </a:pathLst>
          </a:custGeom>
          <a:blipFill>
            <a:blip r:embed="rId5"/>
            <a:stretch>
              <a:fillRect l="0" t="0" r="0" b="0"/>
            </a:stretch>
          </a:blipFill>
        </p:spPr>
      </p:sp>
      <p:grpSp>
        <p:nvGrpSpPr>
          <p:cNvPr name="Group 7" id="7"/>
          <p:cNvGrpSpPr/>
          <p:nvPr/>
        </p:nvGrpSpPr>
        <p:grpSpPr>
          <a:xfrm rot="0">
            <a:off x="1028700" y="0"/>
            <a:ext cx="16230600" cy="4879302"/>
            <a:chOff x="0" y="0"/>
            <a:chExt cx="21640800" cy="6505736"/>
          </a:xfrm>
        </p:grpSpPr>
        <p:sp>
          <p:nvSpPr>
            <p:cNvPr name="TextBox 8" id="8"/>
            <p:cNvSpPr txBox="true"/>
            <p:nvPr/>
          </p:nvSpPr>
          <p:spPr>
            <a:xfrm rot="0">
              <a:off x="0" y="-76200"/>
              <a:ext cx="21640800" cy="1745066"/>
            </a:xfrm>
            <a:prstGeom prst="rect">
              <a:avLst/>
            </a:prstGeom>
          </p:spPr>
          <p:txBody>
            <a:bodyPr anchor="t" rtlCol="false" tIns="0" lIns="0" bIns="0" rIns="0">
              <a:spAutoFit/>
            </a:bodyPr>
            <a:lstStyle/>
            <a:p>
              <a:pPr marL="0" indent="0" lvl="0">
                <a:lnSpc>
                  <a:spcPts val="10697"/>
                </a:lnSpc>
              </a:pPr>
              <a:r>
                <a:rPr lang="en-US" sz="8229">
                  <a:solidFill>
                    <a:srgbClr val="000000"/>
                  </a:solidFill>
                  <a:latin typeface="Canva Sans Bold"/>
                </a:rPr>
                <a:t>Features Selection</a:t>
              </a:r>
            </a:p>
          </p:txBody>
        </p:sp>
        <p:sp>
          <p:nvSpPr>
            <p:cNvPr name="TextBox 9" id="9"/>
            <p:cNvSpPr txBox="true"/>
            <p:nvPr/>
          </p:nvSpPr>
          <p:spPr>
            <a:xfrm rot="0">
              <a:off x="0" y="2154683"/>
              <a:ext cx="21640800" cy="4351053"/>
            </a:xfrm>
            <a:prstGeom prst="rect">
              <a:avLst/>
            </a:prstGeom>
          </p:spPr>
          <p:txBody>
            <a:bodyPr anchor="t" rtlCol="false" tIns="0" lIns="0" bIns="0" rIns="0">
              <a:spAutoFit/>
            </a:bodyPr>
            <a:lstStyle/>
            <a:p>
              <a:pPr>
                <a:lnSpc>
                  <a:spcPts val="4361"/>
                </a:lnSpc>
              </a:pPr>
              <a:r>
                <a:rPr lang="en-US" sz="2907">
                  <a:solidFill>
                    <a:srgbClr val="000000"/>
                  </a:solidFill>
                  <a:latin typeface="Canva Sans Bold"/>
                </a:rPr>
                <a:t>To select the most relevant features for the classification model, eliminating those that are useless, we used the mutual information criterion. In particular, we applied the “mutual_info_classif” method, which calculates the mutual information between each feature and the class variable, returning a value between 0 and 1.</a:t>
              </a:r>
            </a:p>
            <a:p>
              <a:pPr>
                <a:lnSpc>
                  <a:spcPts val="4361"/>
                </a:lnSpc>
              </a:pPr>
              <a:r>
                <a:rPr lang="en-US" sz="2907">
                  <a:solidFill>
                    <a:srgbClr val="000000"/>
                  </a:solidFill>
                  <a:latin typeface="Canva Sans Bold"/>
                </a:rPr>
                <a:t>Than the column with Mutual Information really close to 0 has been dropped from the DataFrame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DAF9Dt7NsUQ</dc:identifier>
  <dcterms:modified xsi:type="dcterms:W3CDTF">2011-08-01T06:04:30Z</dcterms:modified>
  <cp:revision>1</cp:revision>
  <dc:title>Presentation</dc:title>
</cp:coreProperties>
</file>