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27"/>
  </p:notesMasterIdLst>
  <p:handoutMasterIdLst>
    <p:handoutMasterId r:id="rId28"/>
  </p:handoutMasterIdLst>
  <p:sldIdLst>
    <p:sldId id="443" r:id="rId11"/>
    <p:sldId id="531" r:id="rId12"/>
    <p:sldId id="542" r:id="rId13"/>
    <p:sldId id="543" r:id="rId14"/>
    <p:sldId id="544" r:id="rId15"/>
    <p:sldId id="545" r:id="rId16"/>
    <p:sldId id="546" r:id="rId17"/>
    <p:sldId id="548" r:id="rId18"/>
    <p:sldId id="549" r:id="rId19"/>
    <p:sldId id="550" r:id="rId20"/>
    <p:sldId id="557" r:id="rId21"/>
    <p:sldId id="551" r:id="rId22"/>
    <p:sldId id="552" r:id="rId23"/>
    <p:sldId id="555" r:id="rId24"/>
    <p:sldId id="556" r:id="rId25"/>
    <p:sldId id="463" r:id="rId26"/>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64F416-6485-4813-BA2B-F499751069F4}">
          <p14:sldIdLst>
            <p14:sldId id="443"/>
            <p14:sldId id="531"/>
          </p14:sldIdLst>
        </p14:section>
        <p14:section name="Recap" id="{F762306D-EE89-4556-AE47-EEEDBF3CB0ED}">
          <p14:sldIdLst>
            <p14:sldId id="542"/>
            <p14:sldId id="543"/>
            <p14:sldId id="544"/>
            <p14:sldId id="545"/>
          </p14:sldIdLst>
        </p14:section>
        <p14:section name="Migrating SQL Server Workloads" id="{3B5F44DE-DA20-4941-8611-0C62A63B404F}">
          <p14:sldIdLst>
            <p14:sldId id="546"/>
            <p14:sldId id="548"/>
            <p14:sldId id="549"/>
            <p14:sldId id="550"/>
          </p14:sldIdLst>
        </p14:section>
        <p14:section name="SQL Server IaaS Best Practices" id="{F9606CD8-502E-41FC-B33A-6D09F67146CA}">
          <p14:sldIdLst>
            <p14:sldId id="557"/>
            <p14:sldId id="551"/>
            <p14:sldId id="552"/>
            <p14:sldId id="555"/>
          </p14:sldIdLst>
        </p14:section>
        <p14:section name="Summary" id="{B07C1445-2507-48BF-B4B2-2F3F991D120E}">
          <p14:sldIdLst>
            <p14:sldId id="556"/>
            <p14:sldId id="46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393">
          <p15:clr>
            <a:srgbClr val="A4A3A4"/>
          </p15:clr>
        </p15:guide>
        <p15:guide id="4" orient="horz" pos="3927">
          <p15:clr>
            <a:srgbClr val="A4A3A4"/>
          </p15:clr>
        </p15:guide>
        <p15:guide id="5" orient="horz" pos="1455">
          <p15:clr>
            <a:srgbClr val="A4A3A4"/>
          </p15:clr>
        </p15:guide>
        <p15:guide id="6" orient="horz" pos="912">
          <p15:clr>
            <a:srgbClr val="A4A3A4"/>
          </p15:clr>
        </p15:guide>
        <p15:guide id="7" orient="horz" pos="2997">
          <p15:clr>
            <a:srgbClr val="A4A3A4"/>
          </p15:clr>
        </p15:guide>
        <p15:guide id="8" pos="3830">
          <p15:clr>
            <a:srgbClr val="A4A3A4"/>
          </p15:clr>
        </p15:guide>
        <p15:guide id="9" pos="327">
          <p15:clr>
            <a:srgbClr val="A4A3A4"/>
          </p15:clr>
        </p15:guide>
        <p15:guide id="10" pos="1190">
          <p15:clr>
            <a:srgbClr val="A4A3A4"/>
          </p15:clr>
        </p15:guide>
        <p15:guide id="11" pos="7350">
          <p15:clr>
            <a:srgbClr val="A4A3A4"/>
          </p15:clr>
        </p15:guide>
        <p15:guide id="12" pos="7118">
          <p15:clr>
            <a:srgbClr val="A4A3A4"/>
          </p15:clr>
        </p15:guide>
        <p15:guide id="13" pos="611">
          <p15:clr>
            <a:srgbClr val="A4A3A4"/>
          </p15:clr>
        </p15:guide>
        <p15:guide id="14" pos="1994">
          <p15:clr>
            <a:srgbClr val="A4A3A4"/>
          </p15:clr>
        </p15:guide>
        <p15:guide id="15" pos="64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1" autoAdjust="0"/>
    <p:restoredTop sz="78530" autoAdjust="0"/>
  </p:normalViewPr>
  <p:slideViewPr>
    <p:cSldViewPr snapToGrid="0">
      <p:cViewPr varScale="1">
        <p:scale>
          <a:sx n="111" d="100"/>
          <a:sy n="111" d="100"/>
        </p:scale>
        <p:origin x="78" y="414"/>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8/15/2012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0040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24793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20465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77246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93841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4040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23707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973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9929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08591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6000" dirty="0"/>
              <a:t>Migrating </a:t>
            </a:r>
            <a:r>
              <a:rPr lang="en-US" sz="6000" dirty="0" smtClean="0"/>
              <a:t>SQL Server </a:t>
            </a:r>
            <a:r>
              <a:rPr lang="en-US" sz="6000" dirty="0"/>
              <a:t>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Provisioning SQL Server with a Stock Image</a:t>
            </a:r>
            <a:endParaRPr lang="en-US" dirty="0"/>
          </a:p>
        </p:txBody>
      </p:sp>
    </p:spTree>
    <p:extLst>
      <p:ext uri="{BB962C8B-B14F-4D97-AF65-F5344CB8AC3E}">
        <p14:creationId xmlns:p14="http://schemas.microsoft.com/office/powerpoint/2010/main" val="22995843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SQL Server on Virtual Machines</a:t>
            </a:r>
          </a:p>
          <a:p>
            <a:r>
              <a:rPr lang="en-US" sz="6600" dirty="0" smtClean="0"/>
              <a:t>Best Practices</a:t>
            </a:r>
            <a:endParaRPr lang="en-US" sz="6600" dirty="0"/>
          </a:p>
        </p:txBody>
      </p:sp>
    </p:spTree>
    <p:extLst>
      <p:ext uri="{BB962C8B-B14F-4D97-AF65-F5344CB8AC3E}">
        <p14:creationId xmlns:p14="http://schemas.microsoft.com/office/powerpoint/2010/main" val="1545133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smtClean="0"/>
              <a:t>Running SQL Server in a Windows Azure VM</a:t>
            </a:r>
            <a:endParaRPr lang="en-US" sz="4800" dirty="0"/>
          </a:p>
        </p:txBody>
      </p:sp>
      <p:sp>
        <p:nvSpPr>
          <p:cNvPr id="3" name="Text Placeholder 2"/>
          <p:cNvSpPr>
            <a:spLocks noGrp="1"/>
          </p:cNvSpPr>
          <p:nvPr>
            <p:ph type="body" sz="quarter" idx="10"/>
          </p:nvPr>
        </p:nvSpPr>
        <p:spPr>
          <a:xfrm>
            <a:off x="519113" y="1447800"/>
            <a:ext cx="11149013" cy="4912114"/>
          </a:xfrm>
        </p:spPr>
        <p:txBody>
          <a:bodyPr/>
          <a:lstStyle/>
          <a:p>
            <a:r>
              <a:rPr lang="en-US" dirty="0">
                <a:solidFill>
                  <a:schemeClr val="accent2"/>
                </a:solidFill>
              </a:rPr>
              <a:t>Storage </a:t>
            </a:r>
            <a:r>
              <a:rPr lang="en-US" dirty="0" smtClean="0">
                <a:solidFill>
                  <a:schemeClr val="accent2"/>
                </a:solidFill>
              </a:rPr>
              <a:t>Recommendations</a:t>
            </a:r>
            <a:endParaRPr lang="en-US" dirty="0">
              <a:solidFill>
                <a:schemeClr val="accent2"/>
              </a:solidFill>
            </a:endParaRPr>
          </a:p>
          <a:p>
            <a:r>
              <a:rPr lang="en-US" sz="2800" dirty="0">
                <a:solidFill>
                  <a:schemeClr val="tx2"/>
                </a:solidFill>
                <a:latin typeface="Segoe UI" pitchFamily="34" charset="0"/>
                <a:ea typeface="Segoe UI" pitchFamily="34" charset="0"/>
                <a:cs typeface="Segoe UI" pitchFamily="34" charset="0"/>
              </a:rPr>
              <a:t>Do not use write caching</a:t>
            </a:r>
          </a:p>
          <a:p>
            <a:r>
              <a:rPr lang="en-US" sz="2800" dirty="0">
                <a:solidFill>
                  <a:schemeClr val="tx2"/>
                </a:solidFill>
                <a:latin typeface="Segoe UI" pitchFamily="34" charset="0"/>
                <a:ea typeface="Segoe UI" pitchFamily="34" charset="0"/>
                <a:cs typeface="Segoe UI" pitchFamily="34" charset="0"/>
              </a:rPr>
              <a:t>Avoid using OS drive for large </a:t>
            </a:r>
            <a:r>
              <a:rPr lang="en-US" sz="2800" dirty="0" smtClean="0">
                <a:solidFill>
                  <a:schemeClr val="tx2"/>
                </a:solidFill>
                <a:latin typeface="Segoe UI" pitchFamily="34" charset="0"/>
                <a:ea typeface="Segoe UI" pitchFamily="34" charset="0"/>
                <a:cs typeface="Segoe UI" pitchFamily="34" charset="0"/>
              </a:rPr>
              <a:t>databases</a:t>
            </a:r>
            <a:endParaRPr lang="en-US" sz="2800" dirty="0">
              <a:solidFill>
                <a:schemeClr val="tx2"/>
              </a:solidFill>
              <a:latin typeface="Segoe UI" pitchFamily="34" charset="0"/>
              <a:ea typeface="Segoe UI" pitchFamily="34" charset="0"/>
              <a:cs typeface="Segoe UI" pitchFamily="34" charset="0"/>
            </a:endParaRPr>
          </a:p>
          <a:p>
            <a:r>
              <a:rPr lang="en-US" sz="2800" dirty="0" smtClean="0">
                <a:solidFill>
                  <a:schemeClr val="tx2"/>
                </a:solidFill>
                <a:latin typeface="Segoe UI" pitchFamily="34" charset="0"/>
                <a:ea typeface="Segoe UI" pitchFamily="34" charset="0"/>
                <a:cs typeface="Segoe UI" pitchFamily="34" charset="0"/>
              </a:rPr>
              <a:t>Consider putting database </a:t>
            </a:r>
            <a:r>
              <a:rPr lang="en-US" sz="2800" dirty="0">
                <a:solidFill>
                  <a:schemeClr val="tx2"/>
                </a:solidFill>
                <a:latin typeface="Segoe UI" pitchFamily="34" charset="0"/>
                <a:ea typeface="Segoe UI" pitchFamily="34" charset="0"/>
                <a:cs typeface="Segoe UI" pitchFamily="34" charset="0"/>
              </a:rPr>
              <a:t>and </a:t>
            </a:r>
            <a:r>
              <a:rPr lang="en-US" sz="2800" dirty="0" smtClean="0">
                <a:solidFill>
                  <a:schemeClr val="tx2"/>
                </a:solidFill>
                <a:latin typeface="Segoe UI" pitchFamily="34" charset="0"/>
                <a:ea typeface="Segoe UI" pitchFamily="34" charset="0"/>
                <a:cs typeface="Segoe UI" pitchFamily="34" charset="0"/>
              </a:rPr>
              <a:t>transaction log </a:t>
            </a:r>
            <a:r>
              <a:rPr lang="en-US" sz="2800" dirty="0">
                <a:solidFill>
                  <a:schemeClr val="tx2"/>
                </a:solidFill>
                <a:latin typeface="Segoe UI" pitchFamily="34" charset="0"/>
                <a:ea typeface="Segoe UI" pitchFamily="34" charset="0"/>
                <a:cs typeface="Segoe UI" pitchFamily="34" charset="0"/>
              </a:rPr>
              <a:t>files on separate drives</a:t>
            </a:r>
          </a:p>
          <a:p>
            <a:r>
              <a:rPr lang="en-US" sz="2800" dirty="0" smtClean="0">
                <a:solidFill>
                  <a:schemeClr val="tx2"/>
                </a:solidFill>
                <a:latin typeface="Segoe UI" pitchFamily="34" charset="0"/>
                <a:ea typeface="Segoe UI" pitchFamily="34" charset="0"/>
                <a:cs typeface="Segoe UI" pitchFamily="34" charset="0"/>
              </a:rPr>
              <a:t>Consider putting </a:t>
            </a:r>
            <a:r>
              <a:rPr lang="en-US" sz="2800" dirty="0" err="1">
                <a:solidFill>
                  <a:schemeClr val="tx2"/>
                </a:solidFill>
                <a:latin typeface="Segoe UI" pitchFamily="34" charset="0"/>
                <a:ea typeface="Segoe UI" pitchFamily="34" charset="0"/>
                <a:cs typeface="Segoe UI" pitchFamily="34" charset="0"/>
              </a:rPr>
              <a:t>tempdb</a:t>
            </a:r>
            <a:r>
              <a:rPr lang="en-US" sz="2800" dirty="0">
                <a:solidFill>
                  <a:schemeClr val="tx2"/>
                </a:solidFill>
                <a:latin typeface="Segoe UI" pitchFamily="34" charset="0"/>
                <a:ea typeface="Segoe UI" pitchFamily="34" charset="0"/>
                <a:cs typeface="Segoe UI" pitchFamily="34" charset="0"/>
              </a:rPr>
              <a:t> </a:t>
            </a:r>
            <a:r>
              <a:rPr lang="en-US" sz="2800" dirty="0" smtClean="0">
                <a:solidFill>
                  <a:schemeClr val="tx2"/>
                </a:solidFill>
                <a:latin typeface="Segoe UI" pitchFamily="34" charset="0"/>
                <a:ea typeface="Segoe UI" pitchFamily="34" charset="0"/>
                <a:cs typeface="Segoe UI" pitchFamily="34" charset="0"/>
              </a:rPr>
              <a:t>on the </a:t>
            </a:r>
            <a:r>
              <a:rPr lang="en-US" sz="2800" dirty="0">
                <a:solidFill>
                  <a:schemeClr val="accent5"/>
                </a:solidFill>
                <a:latin typeface="Segoe UI" pitchFamily="34" charset="0"/>
                <a:ea typeface="Segoe UI" pitchFamily="34" charset="0"/>
                <a:cs typeface="Segoe UI" pitchFamily="34" charset="0"/>
              </a:rPr>
              <a:t>non-persistent cache disk (D:\)</a:t>
            </a:r>
          </a:p>
          <a:p>
            <a:r>
              <a:rPr lang="en-US" dirty="0" smtClean="0">
                <a:solidFill>
                  <a:schemeClr val="accent2"/>
                </a:solidFill>
              </a:rPr>
              <a:t>Database Recommendations</a:t>
            </a:r>
          </a:p>
          <a:p>
            <a:r>
              <a:rPr lang="en-US" sz="2800" dirty="0" smtClean="0">
                <a:solidFill>
                  <a:schemeClr val="tx2"/>
                </a:solidFill>
                <a:latin typeface="Segoe UI" pitchFamily="34" charset="0"/>
                <a:ea typeface="Segoe UI" pitchFamily="34" charset="0"/>
                <a:cs typeface="Segoe UI" pitchFamily="34" charset="0"/>
              </a:rPr>
              <a:t>Consider using database page compression to reduce I/O</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High Availability Recommendations</a:t>
            </a:r>
          </a:p>
          <a:p>
            <a:r>
              <a:rPr lang="en-US" sz="2800" dirty="0" smtClean="0">
                <a:solidFill>
                  <a:schemeClr val="tx2"/>
                </a:solidFill>
                <a:latin typeface="Segoe UI" pitchFamily="34" charset="0"/>
                <a:ea typeface="Segoe UI" pitchFamily="34" charset="0"/>
                <a:cs typeface="Segoe UI" pitchFamily="34" charset="0"/>
              </a:rPr>
              <a:t>Consider latency between primary and replica when choosing sync mode</a:t>
            </a:r>
            <a:endParaRPr lang="en-US" sz="2800" dirty="0">
              <a:solidFill>
                <a:schemeClr val="tx2"/>
              </a:solidFill>
              <a:latin typeface="Segoe UI" pitchFamily="34" charset="0"/>
              <a:ea typeface="Segoe UI" pitchFamily="34" charset="0"/>
              <a:cs typeface="Segoe UI" pitchFamily="34" charset="0"/>
            </a:endParaRPr>
          </a:p>
        </p:txBody>
      </p:sp>
      <p:grpSp>
        <p:nvGrpSpPr>
          <p:cNvPr id="4" name="Group 3"/>
          <p:cNvGrpSpPr>
            <a:grpSpLocks noChangeAspect="1"/>
          </p:cNvGrpSpPr>
          <p:nvPr>
            <p:custDataLst>
              <p:tags r:id="rId1"/>
            </p:custDataLst>
          </p:nvPr>
        </p:nvGrpSpPr>
        <p:grpSpPr>
          <a:xfrm>
            <a:off x="10198755" y="1169601"/>
            <a:ext cx="1553607" cy="1667608"/>
            <a:chOff x="377825" y="1184276"/>
            <a:chExt cx="1020763" cy="1325563"/>
          </a:xfrm>
          <a:solidFill>
            <a:schemeClr val="accent2"/>
          </a:solidFill>
          <a:effectLst>
            <a:outerShdw blurRad="12700" dist="25400" sx="102000" sy="102000" algn="ctr" rotWithShape="0">
              <a:prstClr val="black">
                <a:alpha val="40000"/>
              </a:prstClr>
            </a:outerShdw>
          </a:effectLst>
        </p:grpSpPr>
        <p:sp>
          <p:nvSpPr>
            <p:cNvPr id="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Tree>
    <p:extLst>
      <p:ext uri="{BB962C8B-B14F-4D97-AF65-F5344CB8AC3E}">
        <p14:creationId xmlns:p14="http://schemas.microsoft.com/office/powerpoint/2010/main" val="14686682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Using Windows Azure for SQL Server Disaster Recovery</a:t>
            </a:r>
            <a:endParaRPr lang="en-US" dirty="0"/>
          </a:p>
        </p:txBody>
      </p:sp>
    </p:spTree>
    <p:extLst>
      <p:ext uri="{BB962C8B-B14F-4D97-AF65-F5344CB8AC3E}">
        <p14:creationId xmlns:p14="http://schemas.microsoft.com/office/powerpoint/2010/main" val="10936211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sz="5400" dirty="0"/>
              <a:t>SQL Server or Windows Azure SQL </a:t>
            </a:r>
            <a:r>
              <a:rPr lang="en-US" sz="5400" dirty="0" err="1"/>
              <a:t>Db</a:t>
            </a:r>
            <a:r>
              <a:rPr lang="en-US" sz="5400" dirty="0"/>
              <a:t>?</a:t>
            </a:r>
          </a:p>
        </p:txBody>
      </p:sp>
      <p:graphicFrame>
        <p:nvGraphicFramePr>
          <p:cNvPr id="6" name="Table 5"/>
          <p:cNvGraphicFramePr>
            <a:graphicFrameLocks noGrp="1"/>
          </p:cNvGraphicFramePr>
          <p:nvPr>
            <p:extLst>
              <p:ext uri="{D42A27DB-BD31-4B8C-83A1-F6EECF244321}">
                <p14:modId xmlns:p14="http://schemas.microsoft.com/office/powerpoint/2010/main" val="1714746603"/>
              </p:ext>
            </p:extLst>
          </p:nvPr>
        </p:nvGraphicFramePr>
        <p:xfrm>
          <a:off x="1051179" y="1172541"/>
          <a:ext cx="10086467" cy="1813560"/>
        </p:xfrm>
        <a:graphic>
          <a:graphicData uri="http://schemas.openxmlformats.org/drawingml/2006/table">
            <a:tbl>
              <a:tblPr firstRow="1" firstCol="1" bandRow="1">
                <a:tableStyleId>{21E4AEA4-8DFA-4A89-87EB-49C32662AFE0}</a:tableStyleId>
              </a:tblPr>
              <a:tblGrid>
                <a:gridCol w="1856867"/>
                <a:gridCol w="4114800"/>
                <a:gridCol w="4114800"/>
              </a:tblGrid>
              <a:tr h="0">
                <a:tc>
                  <a:txBody>
                    <a:bodyPr/>
                    <a:lstStyle/>
                    <a:p>
                      <a:endParaRPr lang="en-US" dirty="0"/>
                    </a:p>
                  </a:txBody>
                  <a:tcPr/>
                </a:tc>
                <a:tc>
                  <a:txBody>
                    <a:bodyPr/>
                    <a:lstStyle/>
                    <a:p>
                      <a:pPr algn="ctr"/>
                      <a:r>
                        <a:rPr lang="en-US" dirty="0" smtClean="0"/>
                        <a:t>SQL Server </a:t>
                      </a:r>
                      <a:br>
                        <a:rPr lang="en-US" dirty="0" smtClean="0"/>
                      </a:br>
                      <a:r>
                        <a:rPr lang="en-US" dirty="0" smtClean="0"/>
                        <a:t>(</a:t>
                      </a:r>
                      <a:r>
                        <a:rPr lang="en-US" dirty="0" err="1" smtClean="0"/>
                        <a:t>IaaS</a:t>
                      </a:r>
                      <a:r>
                        <a:rPr lang="en-US" dirty="0" smtClean="0"/>
                        <a:t>)</a:t>
                      </a:r>
                      <a:endParaRPr lang="en-US" dirty="0"/>
                    </a:p>
                  </a:txBody>
                  <a:tcPr/>
                </a:tc>
                <a:tc>
                  <a:txBody>
                    <a:bodyPr/>
                    <a:lstStyle/>
                    <a:p>
                      <a:pPr algn="ctr"/>
                      <a:r>
                        <a:rPr lang="en-US" dirty="0" smtClean="0"/>
                        <a:t>Windows</a:t>
                      </a:r>
                      <a:r>
                        <a:rPr lang="en-US" baseline="0" dirty="0" smtClean="0"/>
                        <a:t> Azure SQL Database </a:t>
                      </a:r>
                      <a:br>
                        <a:rPr lang="en-US" baseline="0" dirty="0" smtClean="0"/>
                      </a:br>
                      <a:r>
                        <a:rPr lang="en-US" baseline="0" dirty="0" smtClean="0"/>
                        <a:t>(</a:t>
                      </a:r>
                      <a:r>
                        <a:rPr lang="en-US" baseline="0" dirty="0" err="1" smtClean="0"/>
                        <a:t>PaaS</a:t>
                      </a:r>
                      <a:r>
                        <a:rPr lang="en-US" baseline="0" dirty="0" smtClean="0"/>
                        <a:t>)</a:t>
                      </a:r>
                      <a:endParaRPr lang="en-US" dirty="0"/>
                    </a:p>
                  </a:txBody>
                  <a:tcPr/>
                </a:tc>
              </a:tr>
              <a:tr h="370840">
                <a:tc>
                  <a:txBody>
                    <a:bodyPr/>
                    <a:lstStyle/>
                    <a:p>
                      <a:r>
                        <a:rPr lang="en-US" dirty="0" smtClean="0"/>
                        <a:t>Development</a:t>
                      </a:r>
                      <a:endParaRPr lang="en-US" dirty="0"/>
                    </a:p>
                  </a:txBody>
                  <a:tcPr/>
                </a:tc>
                <a:tc>
                  <a:txBody>
                    <a:bodyPr/>
                    <a:lstStyle/>
                    <a:p>
                      <a:r>
                        <a:rPr lang="en-US" dirty="0" smtClean="0"/>
                        <a:t>Migrate Existing Apps</a:t>
                      </a:r>
                      <a:endParaRPr lang="en-US" dirty="0"/>
                    </a:p>
                  </a:txBody>
                  <a:tcPr/>
                </a:tc>
                <a:tc>
                  <a:txBody>
                    <a:bodyPr/>
                    <a:lstStyle/>
                    <a:p>
                      <a:r>
                        <a:rPr lang="en-US" dirty="0" smtClean="0"/>
                        <a:t>Develop</a:t>
                      </a:r>
                      <a:r>
                        <a:rPr lang="en-US" baseline="0" dirty="0" smtClean="0"/>
                        <a:t> New Apps</a:t>
                      </a:r>
                      <a:endParaRPr lang="en-US" dirty="0"/>
                    </a:p>
                  </a:txBody>
                  <a:tcPr/>
                </a:tc>
              </a:tr>
              <a:tr h="370840">
                <a:tc>
                  <a:txBody>
                    <a:bodyPr/>
                    <a:lstStyle/>
                    <a:p>
                      <a:r>
                        <a:rPr lang="en-US" dirty="0" smtClean="0"/>
                        <a:t>Management</a:t>
                      </a:r>
                      <a:endParaRPr lang="en-US" dirty="0"/>
                    </a:p>
                  </a:txBody>
                  <a:tcPr/>
                </a:tc>
                <a:tc>
                  <a:txBody>
                    <a:bodyPr/>
                    <a:lstStyle/>
                    <a:p>
                      <a:r>
                        <a:rPr lang="en-US" dirty="0" smtClean="0"/>
                        <a:t>Full Control</a:t>
                      </a:r>
                      <a:endParaRPr lang="en-US" dirty="0"/>
                    </a:p>
                  </a:txBody>
                  <a:tcPr/>
                </a:tc>
                <a:tc>
                  <a:txBody>
                    <a:bodyPr/>
                    <a:lstStyle/>
                    <a:p>
                      <a:r>
                        <a:rPr lang="en-US" dirty="0" smtClean="0"/>
                        <a:t>Managed Service</a:t>
                      </a:r>
                      <a:endParaRPr lang="en-US" dirty="0"/>
                    </a:p>
                  </a:txBody>
                  <a:tcPr/>
                </a:tc>
              </a:tr>
              <a:tr h="370840">
                <a:tc>
                  <a:txBody>
                    <a:bodyPr/>
                    <a:lstStyle/>
                    <a:p>
                      <a:r>
                        <a:rPr lang="en-US" dirty="0" smtClean="0"/>
                        <a:t>Compatibility</a:t>
                      </a:r>
                      <a:endParaRPr lang="en-US" dirty="0"/>
                    </a:p>
                  </a:txBody>
                  <a:tcPr/>
                </a:tc>
                <a:tc>
                  <a:txBody>
                    <a:bodyPr/>
                    <a:lstStyle/>
                    <a:p>
                      <a:r>
                        <a:rPr lang="en-US" dirty="0" smtClean="0"/>
                        <a:t>Full</a:t>
                      </a:r>
                      <a:r>
                        <a:rPr lang="en-US" baseline="0" dirty="0" smtClean="0"/>
                        <a:t> SQL Server Capabilities</a:t>
                      </a:r>
                      <a:endParaRPr lang="en-US" dirty="0"/>
                    </a:p>
                  </a:txBody>
                  <a:tcPr/>
                </a:tc>
                <a:tc>
                  <a:txBody>
                    <a:bodyPr/>
                    <a:lstStyle/>
                    <a:p>
                      <a:r>
                        <a:rPr lang="en-US" dirty="0" smtClean="0"/>
                        <a:t>Based on SQL Server Technology</a:t>
                      </a:r>
                      <a:endParaRPr lang="en-US" dirty="0"/>
                    </a:p>
                  </a:txBody>
                  <a:tcPr/>
                </a:tc>
              </a:tr>
            </a:tbl>
          </a:graphicData>
        </a:graphic>
      </p:graphicFrame>
      <p:sp>
        <p:nvSpPr>
          <p:cNvPr id="9" name="Left-Right Arrow 8"/>
          <p:cNvSpPr/>
          <p:nvPr/>
        </p:nvSpPr>
        <p:spPr bwMode="auto">
          <a:xfrm>
            <a:off x="2905570" y="3008123"/>
            <a:ext cx="8229600" cy="1179320"/>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 Placeholder 2"/>
          <p:cNvSpPr>
            <a:spLocks noGrp="1"/>
          </p:cNvSpPr>
          <p:nvPr>
            <p:ph type="body" sz="quarter" idx="10"/>
          </p:nvPr>
        </p:nvSpPr>
        <p:spPr>
          <a:xfrm>
            <a:off x="3091398" y="3319354"/>
            <a:ext cx="7838674" cy="3070071"/>
          </a:xfrm>
        </p:spPr>
        <p:txBody>
          <a:bodyPr/>
          <a:lstStyle/>
          <a:p>
            <a:pPr algn="ctr"/>
            <a:r>
              <a:rPr lang="en-US" b="1" dirty="0">
                <a:solidFill>
                  <a:schemeClr val="bg1"/>
                </a:solidFill>
              </a:rPr>
              <a:t>Shared </a:t>
            </a:r>
            <a:r>
              <a:rPr lang="en-US" b="1" dirty="0" smtClean="0">
                <a:solidFill>
                  <a:schemeClr val="bg1"/>
                </a:solidFill>
              </a:rPr>
              <a:t>Technology</a:t>
            </a:r>
            <a:endParaRPr lang="en-US" b="1" dirty="0">
              <a:solidFill>
                <a:schemeClr val="bg1"/>
              </a:solidFill>
            </a:endParaRP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Network transport (Tabular Data Stream)</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SQL dialect (Transact-SQL)</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Data </a:t>
            </a:r>
            <a:r>
              <a:rPr lang="en-US" sz="2800" spc="-100" dirty="0" smtClean="0">
                <a:solidFill>
                  <a:schemeClr val="tx2"/>
                </a:solidFill>
                <a:latin typeface="Segoe UI" pitchFamily="34" charset="0"/>
                <a:ea typeface="Segoe UI" pitchFamily="34" charset="0"/>
                <a:cs typeface="Segoe UI" pitchFamily="34" charset="0"/>
              </a:rPr>
              <a:t>access </a:t>
            </a:r>
            <a:r>
              <a:rPr lang="en-US" sz="2800" spc="-100" dirty="0">
                <a:solidFill>
                  <a:schemeClr val="tx2"/>
                </a:solidFill>
                <a:latin typeface="Segoe UI" pitchFamily="34" charset="0"/>
                <a:ea typeface="Segoe UI" pitchFamily="34" charset="0"/>
                <a:cs typeface="Segoe UI" pitchFamily="34" charset="0"/>
              </a:rPr>
              <a:t>APIs (ADO.NET, ODBC, JDBC)</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Development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Data Tools)</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Management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Management Studio</a:t>
            </a:r>
            <a:r>
              <a:rPr lang="en-US" sz="2800" spc="-100" dirty="0" smtClean="0">
                <a:solidFill>
                  <a:schemeClr val="tx2"/>
                </a:solidFill>
                <a:latin typeface="Segoe UI" pitchFamily="34" charset="0"/>
                <a:ea typeface="Segoe UI" pitchFamily="34" charset="0"/>
                <a:cs typeface="Segoe UI" pitchFamily="34" charset="0"/>
              </a:rPr>
              <a:t>)</a:t>
            </a:r>
            <a:endParaRPr lang="en-US" sz="2800" spc="-1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72774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519113" y="1447800"/>
            <a:ext cx="11149013" cy="4224233"/>
          </a:xfrm>
        </p:spPr>
        <p:txBody>
          <a:bodyPr/>
          <a:lstStyle/>
          <a:p>
            <a:r>
              <a:rPr lang="en-US" dirty="0" smtClean="0">
                <a:solidFill>
                  <a:schemeClr val="accent2"/>
                </a:solidFill>
              </a:rPr>
              <a:t>Microsoft has a continuous offering from private to public cloud</a:t>
            </a:r>
            <a:endParaRPr lang="en-US" dirty="0">
              <a:solidFill>
                <a:schemeClr val="accent2"/>
              </a:solidFill>
            </a:endParaRPr>
          </a:p>
          <a:p>
            <a:r>
              <a:rPr lang="en-US" dirty="0">
                <a:solidFill>
                  <a:schemeClr val="accent2"/>
                </a:solidFill>
              </a:rPr>
              <a:t>Windows Azure now supports </a:t>
            </a:r>
            <a:r>
              <a:rPr lang="en-US" dirty="0" err="1">
                <a:solidFill>
                  <a:schemeClr val="accent2"/>
                </a:solidFill>
              </a:rPr>
              <a:t>IaaS</a:t>
            </a:r>
            <a:r>
              <a:rPr lang="en-US" dirty="0">
                <a:solidFill>
                  <a:schemeClr val="accent2"/>
                </a:solidFill>
              </a:rPr>
              <a:t> workloads</a:t>
            </a:r>
          </a:p>
          <a:p>
            <a:r>
              <a:rPr lang="en-US" dirty="0">
                <a:solidFill>
                  <a:schemeClr val="accent2"/>
                </a:solidFill>
              </a:rPr>
              <a:t>SQL Server is fully supported on Windows Azure Virtual Machine</a:t>
            </a:r>
          </a:p>
          <a:p>
            <a:r>
              <a:rPr lang="en-US" dirty="0" err="1" smtClean="0">
                <a:solidFill>
                  <a:schemeClr val="accent2"/>
                </a:solidFill>
              </a:rPr>
              <a:t>IaaS</a:t>
            </a:r>
            <a:r>
              <a:rPr lang="en-US" dirty="0" smtClean="0">
                <a:solidFill>
                  <a:schemeClr val="accent2"/>
                </a:solidFill>
              </a:rPr>
              <a:t> is about </a:t>
            </a:r>
            <a:r>
              <a:rPr lang="en-US" dirty="0">
                <a:solidFill>
                  <a:schemeClr val="accent2"/>
                </a:solidFill>
              </a:rPr>
              <a:t>migration, </a:t>
            </a:r>
            <a:r>
              <a:rPr lang="en-US" dirty="0" err="1" smtClean="0">
                <a:solidFill>
                  <a:schemeClr val="accent2"/>
                </a:solidFill>
              </a:rPr>
              <a:t>PaaS</a:t>
            </a:r>
            <a:r>
              <a:rPr lang="en-US" dirty="0" smtClean="0">
                <a:solidFill>
                  <a:schemeClr val="accent2"/>
                </a:solidFill>
              </a:rPr>
              <a:t> is about </a:t>
            </a:r>
            <a:r>
              <a:rPr lang="en-US" dirty="0">
                <a:solidFill>
                  <a:schemeClr val="accent2"/>
                </a:solidFill>
              </a:rPr>
              <a:t>new development</a:t>
            </a:r>
          </a:p>
        </p:txBody>
      </p:sp>
    </p:spTree>
    <p:extLst>
      <p:ext uri="{BB962C8B-B14F-4D97-AF65-F5344CB8AC3E}">
        <p14:creationId xmlns:p14="http://schemas.microsoft.com/office/powerpoint/2010/main" val="32500797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225801" y="2463507"/>
            <a:ext cx="8263466" cy="2972968"/>
          </a:xfrm>
        </p:spPr>
        <p:txBody>
          <a:bodyPr/>
          <a:lstStyle/>
          <a:p>
            <a:r>
              <a:rPr lang="en-US" sz="3600" dirty="0" smtClean="0"/>
              <a:t>Recap</a:t>
            </a:r>
          </a:p>
          <a:p>
            <a:r>
              <a:rPr lang="en-US" sz="3600" dirty="0" smtClean="0"/>
              <a:t>Migrating SQL Server Workloads</a:t>
            </a:r>
          </a:p>
          <a:p>
            <a:r>
              <a:rPr lang="en-US" sz="3600" dirty="0" smtClean="0"/>
              <a:t>SQL Server </a:t>
            </a:r>
            <a:r>
              <a:rPr lang="en-US" sz="3600" dirty="0" err="1" smtClean="0"/>
              <a:t>IaaS</a:t>
            </a:r>
            <a:r>
              <a:rPr lang="en-US" sz="3600" dirty="0" smtClean="0"/>
              <a:t> Best Practices</a:t>
            </a:r>
          </a:p>
          <a:p>
            <a:r>
              <a:rPr lang="en-US" sz="3600" dirty="0" smtClean="0"/>
              <a:t>Summary</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Recap</a:t>
            </a:r>
            <a:endParaRPr lang="en-US" sz="6600" dirty="0"/>
          </a:p>
        </p:txBody>
      </p:sp>
    </p:spTree>
    <p:extLst>
      <p:ext uri="{BB962C8B-B14F-4D97-AF65-F5344CB8AC3E}">
        <p14:creationId xmlns:p14="http://schemas.microsoft.com/office/powerpoint/2010/main" val="4198160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Check Out These Presentations First</a:t>
            </a:r>
            <a:endParaRPr lang="en-US" dirty="0"/>
          </a:p>
        </p:txBody>
      </p:sp>
      <p:sp>
        <p:nvSpPr>
          <p:cNvPr id="3" name="Text Placeholder 2"/>
          <p:cNvSpPr>
            <a:spLocks noGrp="1"/>
          </p:cNvSpPr>
          <p:nvPr>
            <p:ph type="body" sz="quarter" idx="10"/>
          </p:nvPr>
        </p:nvSpPr>
        <p:spPr>
          <a:xfrm>
            <a:off x="519113" y="1447801"/>
            <a:ext cx="11149013" cy="2502223"/>
          </a:xfrm>
        </p:spPr>
        <p:txBody>
          <a:bodyPr/>
          <a:lstStyle/>
          <a:p>
            <a:r>
              <a:rPr lang="en-US" dirty="0" smtClean="0">
                <a:solidFill>
                  <a:schemeClr val="accent2"/>
                </a:solidFill>
              </a:rPr>
              <a:t>Windows Azure Infrastructure as a Service</a:t>
            </a:r>
          </a:p>
          <a:p>
            <a:r>
              <a:rPr lang="en-US" sz="2800" dirty="0" smtClean="0">
                <a:solidFill>
                  <a:schemeClr val="tx2"/>
                </a:solidFill>
                <a:latin typeface="Segoe UI" pitchFamily="34" charset="0"/>
                <a:ea typeface="Segoe UI" pitchFamily="34" charset="0"/>
                <a:cs typeface="Segoe UI" pitchFamily="34" charset="0"/>
              </a:rPr>
              <a:t>Overview of Windows Azure Virtual Machine, Storage and Networking</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cs typeface="Segoe UI Light" pitchFamily="34" charset="0"/>
              </a:rPr>
              <a:t>Windows Azure - Migrating Apps and Workloads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Overview of what kinds of apps and workloads to migrate and how to get started</a:t>
            </a:r>
            <a:endParaRPr lang="en-US" sz="2800" dirty="0">
              <a:solidFill>
                <a:schemeClr val="tx2"/>
              </a:solidFill>
              <a:ea typeface="Segoe UI" pitchFamily="34" charset="0"/>
              <a:cs typeface="Segoe UI Light" pitchFamily="34" charset="0"/>
            </a:endParaRPr>
          </a:p>
        </p:txBody>
      </p:sp>
      <p:sp>
        <p:nvSpPr>
          <p:cNvPr id="4" name="Freeform 18"/>
          <p:cNvSpPr>
            <a:spLocks noEditPoints="1"/>
          </p:cNvSpPr>
          <p:nvPr/>
        </p:nvSpPr>
        <p:spPr bwMode="black">
          <a:xfrm>
            <a:off x="9686259" y="3866755"/>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287" tIns="41143" rIns="82287" bIns="4114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16350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8108"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6476587" y="0"/>
            <a:ext cx="1549840" cy="6858000"/>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59" name="Rectangle 58"/>
          <p:cNvSpPr/>
          <p:nvPr/>
        </p:nvSpPr>
        <p:spPr bwMode="auto">
          <a:xfrm>
            <a:off x="8072246"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9666384"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8070725"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2" name="Rectangle 61"/>
          <p:cNvSpPr/>
          <p:nvPr/>
        </p:nvSpPr>
        <p:spPr bwMode="auto">
          <a:xfrm>
            <a:off x="9664863"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3288316"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7560" y="2611080"/>
            <a:ext cx="1107256" cy="1107253"/>
          </a:xfrm>
          <a:prstGeom prst="rect">
            <a:avLst/>
          </a:prstGeom>
          <a:noFill/>
        </p:spPr>
      </p:pic>
      <p:sp>
        <p:nvSpPr>
          <p:cNvPr id="68" name="Isosceles Triangle 67"/>
          <p:cNvSpPr/>
          <p:nvPr/>
        </p:nvSpPr>
        <p:spPr bwMode="auto">
          <a:xfrm rot="10800000">
            <a:off x="8435420" y="2893970"/>
            <a:ext cx="582163" cy="72924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72" tIns="60936" rIns="121872" bIns="60936"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8297737" y="3322520"/>
            <a:ext cx="1159181" cy="69086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7742" y="2185880"/>
            <a:ext cx="857527" cy="857304"/>
          </a:xfrm>
          <a:prstGeom prst="rect">
            <a:avLst/>
          </a:prstGeom>
          <a:noFill/>
        </p:spPr>
      </p:pic>
      <p:grpSp>
        <p:nvGrpSpPr>
          <p:cNvPr id="71" name="Group 70"/>
          <p:cNvGrpSpPr/>
          <p:nvPr/>
        </p:nvGrpSpPr>
        <p:grpSpPr>
          <a:xfrm>
            <a:off x="9870470" y="2292025"/>
            <a:ext cx="1159181" cy="172136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2451" y="2203866"/>
            <a:ext cx="1551361" cy="2475267"/>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8109" y="4160219"/>
            <a:ext cx="1549840" cy="518916"/>
          </a:xfrm>
          <a:prstGeom prst="rect">
            <a:avLst/>
          </a:prstGeom>
          <a:no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6451472" y="2178874"/>
            <a:ext cx="1522938" cy="1834511"/>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519113" y="228606"/>
            <a:ext cx="11149013" cy="2659191"/>
          </a:xfrm>
        </p:spPr>
        <p:txBody>
          <a:bodyPr/>
          <a:lstStyle/>
          <a:p>
            <a:r>
              <a:rPr lang="en-US" sz="4800" dirty="0"/>
              <a:t>A Continuous Offering </a:t>
            </a:r>
            <a:br>
              <a:rPr lang="en-US" sz="4800" dirty="0"/>
            </a:br>
            <a:r>
              <a:rPr lang="en-US" sz="4800" dirty="0"/>
              <a:t>		From Private to </a:t>
            </a:r>
            <a:br>
              <a:rPr lang="en-US" sz="4800" dirty="0"/>
            </a:br>
            <a:r>
              <a:rPr lang="en-US" sz="4800" dirty="0"/>
              <a:t>			Public Cloud</a:t>
            </a:r>
            <a:br>
              <a:rPr lang="en-US" sz="4800" dirty="0"/>
            </a:br>
            <a:endParaRPr lang="en-US" sz="4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5515" y="4769263"/>
            <a:ext cx="2626077" cy="667232"/>
          </a:xfrm>
          <a:prstGeom prst="rect">
            <a:avLst/>
          </a:prstGeom>
        </p:spPr>
      </p:pic>
      <p:sp>
        <p:nvSpPr>
          <p:cNvPr id="3" name="Rectangle 2"/>
          <p:cNvSpPr/>
          <p:nvPr/>
        </p:nvSpPr>
        <p:spPr bwMode="auto">
          <a:xfrm>
            <a:off x="3289837" y="2203867"/>
            <a:ext cx="4684573" cy="3392600"/>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8084463" y="2203867"/>
            <a:ext cx="1499804" cy="338413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TextBox 31"/>
          <p:cNvSpPr txBox="1"/>
          <p:nvPr/>
        </p:nvSpPr>
        <p:spPr>
          <a:xfrm>
            <a:off x="8333160" y="4779713"/>
            <a:ext cx="1002409"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smtClean="0"/>
              <a:t>Windows Azure SQL Database</a:t>
            </a:r>
            <a:endParaRPr lang="en-US" dirty="0"/>
          </a:p>
        </p:txBody>
      </p:sp>
    </p:spTree>
    <p:extLst>
      <p:ext uri="{BB962C8B-B14F-4D97-AF65-F5344CB8AC3E}">
        <p14:creationId xmlns:p14="http://schemas.microsoft.com/office/powerpoint/2010/main" val="26609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3" grpId="0" animBg="1"/>
      <p:bldP spid="31"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931802" y="4078430"/>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7045832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Migrating SQL Server Workloads</a:t>
            </a:r>
            <a:endParaRPr lang="en-US" sz="6600" dirty="0"/>
          </a:p>
        </p:txBody>
      </p:sp>
    </p:spTree>
    <p:extLst>
      <p:ext uri="{BB962C8B-B14F-4D97-AF65-F5344CB8AC3E}">
        <p14:creationId xmlns:p14="http://schemas.microsoft.com/office/powerpoint/2010/main" val="5719294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SQL Server and Windows Azure VM</a:t>
            </a:r>
            <a:endParaRPr lang="en-US" dirty="0"/>
          </a:p>
        </p:txBody>
      </p:sp>
      <p:sp>
        <p:nvSpPr>
          <p:cNvPr id="3" name="Text Placeholder 2"/>
          <p:cNvSpPr>
            <a:spLocks noGrp="1"/>
          </p:cNvSpPr>
          <p:nvPr>
            <p:ph type="body" sz="quarter" idx="10"/>
          </p:nvPr>
        </p:nvSpPr>
        <p:spPr>
          <a:xfrm>
            <a:off x="519113" y="1447800"/>
            <a:ext cx="11149013" cy="4847481"/>
          </a:xfrm>
        </p:spPr>
        <p:txBody>
          <a:bodyPr/>
          <a:lstStyle/>
          <a:p>
            <a:r>
              <a:rPr lang="en-US" dirty="0" smtClean="0">
                <a:solidFill>
                  <a:schemeClr val="accent2"/>
                </a:solidFill>
              </a:rPr>
              <a:t>Supported Versions</a:t>
            </a:r>
          </a:p>
          <a:p>
            <a:r>
              <a:rPr lang="en-US" sz="2800" dirty="0" smtClean="0">
                <a:solidFill>
                  <a:schemeClr val="tx2"/>
                </a:solidFill>
                <a:latin typeface="Segoe UI" pitchFamily="34" charset="0"/>
                <a:ea typeface="Segoe UI" pitchFamily="34" charset="0"/>
                <a:cs typeface="Segoe UI" pitchFamily="34" charset="0"/>
              </a:rPr>
              <a:t>SQL Server 2012, 2008 R2, 2008</a:t>
            </a:r>
          </a:p>
          <a:p>
            <a:r>
              <a:rPr lang="en-US" dirty="0" smtClean="0">
                <a:solidFill>
                  <a:schemeClr val="accent2"/>
                </a:solidFill>
                <a:cs typeface="Segoe UI Light" pitchFamily="34" charset="0"/>
              </a:rPr>
              <a:t>Supported Features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All SQL Server features supported except failover clustering *</a:t>
            </a:r>
          </a:p>
          <a:p>
            <a:r>
              <a:rPr lang="en-US" dirty="0" smtClean="0">
                <a:solidFill>
                  <a:schemeClr val="accent2"/>
                </a:solidFill>
                <a:cs typeface="Segoe UI Light" pitchFamily="34" charset="0"/>
              </a:rPr>
              <a:t>SQL Server Provisioning</a:t>
            </a:r>
            <a:endParaRPr lang="en-US" dirty="0">
              <a:solidFill>
                <a:schemeClr val="accent2"/>
              </a:solidFill>
              <a:cs typeface="Segoe UI Light" pitchFamily="34" charset="0"/>
            </a:endParaRPr>
          </a:p>
          <a:p>
            <a:r>
              <a:rPr lang="en-US" sz="2800" dirty="0">
                <a:solidFill>
                  <a:schemeClr val="tx2"/>
                </a:solidFill>
                <a:latin typeface="Segoe UI" pitchFamily="34" charset="0"/>
                <a:ea typeface="Segoe UI" pitchFamily="34" charset="0"/>
                <a:cs typeface="Segoe UI" pitchFamily="34" charset="0"/>
              </a:rPr>
              <a:t>Cloud-first using stock </a:t>
            </a:r>
            <a:r>
              <a:rPr lang="en-US" sz="2800" dirty="0" smtClean="0">
                <a:solidFill>
                  <a:schemeClr val="tx2"/>
                </a:solidFill>
                <a:latin typeface="Segoe UI" pitchFamily="34" charset="0"/>
                <a:ea typeface="Segoe UI" pitchFamily="34" charset="0"/>
                <a:cs typeface="Segoe UI" pitchFamily="34" charset="0"/>
              </a:rPr>
              <a:t>images, bring </a:t>
            </a:r>
            <a:r>
              <a:rPr lang="en-US" sz="2800" dirty="0">
                <a:solidFill>
                  <a:schemeClr val="tx2"/>
                </a:solidFill>
                <a:latin typeface="Segoe UI" pitchFamily="34" charset="0"/>
                <a:ea typeface="Segoe UI" pitchFamily="34" charset="0"/>
                <a:cs typeface="Segoe UI" pitchFamily="34" charset="0"/>
              </a:rPr>
              <a:t>your own server / </a:t>
            </a:r>
            <a:r>
              <a:rPr lang="en-US" sz="2800" dirty="0" smtClean="0">
                <a:solidFill>
                  <a:schemeClr val="tx2"/>
                </a:solidFill>
                <a:latin typeface="Segoe UI" pitchFamily="34" charset="0"/>
                <a:ea typeface="Segoe UI" pitchFamily="34" charset="0"/>
                <a:cs typeface="Segoe UI" pitchFamily="34" charset="0"/>
              </a:rPr>
              <a:t>VHD, capture cloud images</a:t>
            </a:r>
          </a:p>
          <a:p>
            <a:r>
              <a:rPr lang="en-US" dirty="0" smtClean="0">
                <a:solidFill>
                  <a:schemeClr val="accent2"/>
                </a:solidFill>
                <a:cs typeface="Segoe UI Light" pitchFamily="34" charset="0"/>
              </a:rPr>
              <a:t>SQL Server Licensing</a:t>
            </a:r>
            <a:endParaRPr lang="en-US" dirty="0">
              <a:solidFill>
                <a:schemeClr val="accent2"/>
              </a:solidFill>
              <a:cs typeface="Segoe UI Light" pitchFamily="34" charset="0"/>
            </a:endParaRPr>
          </a:p>
          <a:p>
            <a:r>
              <a:rPr lang="en-US" sz="2800" dirty="0" smtClean="0">
                <a:solidFill>
                  <a:schemeClr val="tx2"/>
                </a:solidFill>
                <a:latin typeface="Segoe UI" pitchFamily="34" charset="0"/>
                <a:ea typeface="Segoe UI" pitchFamily="34" charset="0"/>
                <a:cs typeface="Segoe UI" pitchFamily="34" charset="0"/>
              </a:rPr>
              <a:t>Pay by the hour or migrate your own license via Software Assurance **</a:t>
            </a:r>
            <a:endParaRPr lang="en-US" sz="2800" dirty="0">
              <a:solidFill>
                <a:schemeClr val="tx2"/>
              </a:solidFill>
              <a:latin typeface="Segoe UI" pitchFamily="34" charset="0"/>
              <a:ea typeface="Segoe UI" pitchFamily="34" charset="0"/>
              <a:cs typeface="Segoe UI" pitchFamily="34" charset="0"/>
            </a:endParaRPr>
          </a:p>
        </p:txBody>
      </p:sp>
      <p:sp>
        <p:nvSpPr>
          <p:cNvPr id="8" name="TextBox 7"/>
          <p:cNvSpPr txBox="1"/>
          <p:nvPr/>
        </p:nvSpPr>
        <p:spPr>
          <a:xfrm>
            <a:off x="6611302" y="6293694"/>
            <a:ext cx="5486400"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a:t>
            </a:r>
            <a:r>
              <a:rPr lang="en-US" sz="1600" dirty="0" err="1" smtClean="0">
                <a:gradFill>
                  <a:gsLst>
                    <a:gs pos="0">
                      <a:srgbClr val="292929">
                        <a:lumMod val="90000"/>
                        <a:lumOff val="10000"/>
                      </a:srgbClr>
                    </a:gs>
                    <a:gs pos="86000">
                      <a:srgbClr val="292929">
                        <a:lumMod val="90000"/>
                        <a:lumOff val="10000"/>
                      </a:srgbClr>
                    </a:gs>
                  </a:gsLst>
                  <a:lin ang="5400000" scaled="0"/>
                </a:gradFill>
              </a:rPr>
              <a:t>AlwaysOn</a:t>
            </a:r>
            <a:r>
              <a:rPr lang="en-US" sz="1600" dirty="0" smtClean="0">
                <a:gradFill>
                  <a:gsLst>
                    <a:gs pos="0">
                      <a:srgbClr val="292929">
                        <a:lumMod val="90000"/>
                        <a:lumOff val="10000"/>
                      </a:srgbClr>
                    </a:gs>
                    <a:gs pos="86000">
                      <a:srgbClr val="292929">
                        <a:lumMod val="90000"/>
                        <a:lumOff val="10000"/>
                      </a:srgbClr>
                    </a:gs>
                  </a:gsLst>
                  <a:lin ang="5400000" scaled="0"/>
                </a:gradFill>
              </a:rPr>
              <a:t> Availability Groups not supported until GA</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Windows Azure Compute and Storage charges also apply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012" y="1441284"/>
            <a:ext cx="3268980" cy="830580"/>
          </a:xfrm>
          <a:prstGeom prst="rect">
            <a:avLst/>
          </a:prstGeom>
        </p:spPr>
      </p:pic>
    </p:spTree>
    <p:extLst>
      <p:ext uri="{BB962C8B-B14F-4D97-AF65-F5344CB8AC3E}">
        <p14:creationId xmlns:p14="http://schemas.microsoft.com/office/powerpoint/2010/main" val="41747595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a:t>Virtual Machine </a:t>
            </a:r>
            <a:r>
              <a:rPr lang="en-US" sz="4800" dirty="0" smtClean="0"/>
              <a:t>Sizes and SQL Editions</a:t>
            </a:r>
            <a:endParaRPr lang="en-US" sz="4800" dirty="0"/>
          </a:p>
        </p:txBody>
      </p:sp>
      <p:sp>
        <p:nvSpPr>
          <p:cNvPr id="3" name="TextBox 2"/>
          <p:cNvSpPr txBox="1"/>
          <p:nvPr/>
        </p:nvSpPr>
        <p:spPr>
          <a:xfrm>
            <a:off x="423333" y="5306537"/>
            <a:ext cx="11074400" cy="615553"/>
          </a:xfrm>
          <a:prstGeom prst="rect">
            <a:avLst/>
          </a:prstGeom>
          <a:solidFill>
            <a:schemeClr val="accent2">
              <a:lumMod val="20000"/>
              <a:lumOff val="80000"/>
            </a:schemeClr>
          </a:solidFill>
          <a:ln w="38100">
            <a:solidFill>
              <a:schemeClr val="bg1"/>
            </a:solidFill>
          </a:ln>
        </p:spPr>
        <p:txBody>
          <a:bodyPr wrap="square" lIns="121899" tIns="121899" rIns="121899" bIns="121899" rtlCol="0">
            <a:spAutoFit/>
          </a:bodyPr>
          <a:lstStyle/>
          <a:p>
            <a:pPr algn="ctr">
              <a:lnSpc>
                <a:spcPct val="90000"/>
              </a:lnSpc>
              <a:spcBef>
                <a:spcPct val="20000"/>
              </a:spcBef>
              <a:buSzPct val="80000"/>
            </a:pPr>
            <a:r>
              <a:rPr lang="en-US" sz="2700" dirty="0">
                <a:gradFill>
                  <a:gsLst>
                    <a:gs pos="0">
                      <a:srgbClr val="292929">
                        <a:lumMod val="90000"/>
                        <a:lumOff val="10000"/>
                      </a:srgbClr>
                    </a:gs>
                    <a:gs pos="86000">
                      <a:srgbClr val="292929">
                        <a:lumMod val="90000"/>
                        <a:lumOff val="10000"/>
                      </a:srgbClr>
                    </a:gs>
                  </a:gsLst>
                  <a:lin ang="5400000" scaled="0"/>
                </a:gradFill>
              </a:rPr>
              <a:t>Each Persistent Data Disk Can be up to 1 TB</a:t>
            </a:r>
          </a:p>
        </p:txBody>
      </p:sp>
      <p:graphicFrame>
        <p:nvGraphicFramePr>
          <p:cNvPr id="4" name="Table 3"/>
          <p:cNvGraphicFramePr>
            <a:graphicFrameLocks noGrp="1"/>
          </p:cNvGraphicFramePr>
          <p:nvPr>
            <p:extLst>
              <p:ext uri="{D42A27DB-BD31-4B8C-83A1-F6EECF244321}">
                <p14:modId xmlns:p14="http://schemas.microsoft.com/office/powerpoint/2010/main" val="380895626"/>
              </p:ext>
            </p:extLst>
          </p:nvPr>
        </p:nvGraphicFramePr>
        <p:xfrm>
          <a:off x="423029" y="914393"/>
          <a:ext cx="11083170" cy="4287521"/>
        </p:xfrm>
        <a:graphic>
          <a:graphicData uri="http://schemas.openxmlformats.org/drawingml/2006/table">
            <a:tbl>
              <a:tblPr firstRow="1" bandRow="1">
                <a:tableStyleId>{2D5ABB26-0587-4C30-8999-92F81FD0307C}</a:tableStyleId>
              </a:tblPr>
              <a:tblGrid>
                <a:gridCol w="1891326"/>
                <a:gridCol w="1891326"/>
                <a:gridCol w="2004807"/>
                <a:gridCol w="2042631"/>
                <a:gridCol w="1271881"/>
                <a:gridCol w="1981199"/>
              </a:tblGrid>
              <a:tr h="894080">
                <a:tc>
                  <a:txBody>
                    <a:bodyPr/>
                    <a:lstStyle/>
                    <a:p>
                      <a:r>
                        <a:rPr lang="en-US" sz="2000" b="1" dirty="0" smtClean="0">
                          <a:solidFill>
                            <a:schemeClr val="bg1">
                              <a:alpha val="99000"/>
                            </a:schemeClr>
                          </a:solidFill>
                        </a:rPr>
                        <a:t>VM</a:t>
                      </a:r>
                      <a:r>
                        <a:rPr lang="en-US" sz="2000" b="1" baseline="0" dirty="0" smtClean="0">
                          <a:solidFill>
                            <a:schemeClr val="bg1">
                              <a:alpha val="99000"/>
                            </a:schemeClr>
                          </a:solidFill>
                        </a:rPr>
                        <a:t> </a:t>
                      </a:r>
                      <a:r>
                        <a:rPr lang="en-US" sz="2000" b="1" dirty="0" smtClean="0">
                          <a:solidFill>
                            <a:schemeClr val="bg1">
                              <a:alpha val="99000"/>
                            </a:schemeClr>
                          </a:solidFill>
                        </a:rPr>
                        <a:t>Size</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CPU Cores</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Memory</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Bandwidth</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a:t>
                      </a:r>
                      <a:r>
                        <a:rPr lang="en-US" sz="2000" b="1" baseline="0" dirty="0" smtClean="0">
                          <a:solidFill>
                            <a:schemeClr val="bg1">
                              <a:alpha val="99000"/>
                            </a:schemeClr>
                          </a:solidFill>
                        </a:rPr>
                        <a:t> Data Disks</a:t>
                      </a:r>
                      <a:endParaRPr lang="en-US" sz="2000" b="1" dirty="0" smtClean="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SQL Edition</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643467">
                <a:tc>
                  <a:txBody>
                    <a:bodyPr/>
                    <a:lstStyle/>
                    <a:p>
                      <a:r>
                        <a:rPr lang="en-US" sz="2000" dirty="0" smtClean="0">
                          <a:solidFill>
                            <a:schemeClr val="tx2">
                              <a:lumMod val="75000"/>
                              <a:alpha val="99000"/>
                            </a:schemeClr>
                          </a:solidFill>
                        </a:rPr>
                        <a:t>Extra 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Shared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768 MB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5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smtClean="0">
                          <a:solidFill>
                            <a:schemeClr val="tx2">
                              <a:lumMod val="75000"/>
                              <a:alpha val="99000"/>
                            </a:schemeClr>
                          </a:solidFill>
                        </a:rPr>
                        <a:t>Express</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1.75</a:t>
                      </a:r>
                      <a:r>
                        <a:rPr lang="en-US" sz="2000" baseline="0" dirty="0" smtClean="0">
                          <a:solidFill>
                            <a:schemeClr val="tx2">
                              <a:lumMod val="75000"/>
                              <a:alpha val="99000"/>
                            </a:schemeClr>
                          </a:solidFill>
                        </a:rPr>
                        <a:t>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100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Medium</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3.5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200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400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Extra 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14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800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16</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smtClean="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76837709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uQYS1Wdoki_L1RlnVbbM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http://schemas.microsoft.com/office/2006/documentManagement/types"/>
    <ds:schemaRef ds:uri="http://www.w3.org/XML/1998/namespace"/>
    <ds:schemaRef ds:uri="http://purl.org/dc/elements/1.1/"/>
    <ds:schemaRef ds:uri="f847e7ad-bfae-49c8-aedd-39ec05321f40"/>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12677</TotalTime>
  <Words>620</Words>
  <Application>Microsoft Office PowerPoint</Application>
  <PresentationFormat>Custom</PresentationFormat>
  <Paragraphs>146</Paragraphs>
  <Slides>16</Slides>
  <Notes>16</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16</vt:i4>
      </vt:variant>
    </vt:vector>
  </HeadingPairs>
  <TitlesOfParts>
    <vt:vector size="31" baseType="lpstr">
      <vt:lpstr>Arial</vt:lpstr>
      <vt:lpstr>Calibri</vt:lpstr>
      <vt:lpstr>Consolas</vt:lpstr>
      <vt:lpstr>Segoe</vt:lpstr>
      <vt:lpstr>Segoe Semibold</vt:lpstr>
      <vt:lpstr>Segoe UI</vt:lpstr>
      <vt:lpstr>Segoe UI Light</vt:lpstr>
      <vt:lpstr>Wingdings</vt: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SQL Server Workloads</vt:lpstr>
      <vt:lpstr>Agenda </vt:lpstr>
      <vt:lpstr>PowerPoint Presentation</vt:lpstr>
      <vt:lpstr>Check Out These Presentations First</vt:lpstr>
      <vt:lpstr>A Continuous Offering    From Private to     Public Cloud </vt:lpstr>
      <vt:lpstr>IaaS Workloads – all about the app</vt:lpstr>
      <vt:lpstr>PowerPoint Presentation</vt:lpstr>
      <vt:lpstr>SQL Server and Windows Azure VM</vt:lpstr>
      <vt:lpstr>Virtual Machine Sizes and SQL Editions</vt:lpstr>
      <vt:lpstr>Demo</vt:lpstr>
      <vt:lpstr>PowerPoint Presentation</vt:lpstr>
      <vt:lpstr>Running SQL Server in a Windows Azure VM</vt:lpstr>
      <vt:lpstr>Demo</vt:lpstr>
      <vt:lpstr>SQL Server or Windows Azure SQL Db?</vt:lpstr>
      <vt:lpstr>Summary</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roger.doherty@microsoft.com</dc:creator>
  <dc:description>Template: Greg Flowers, Artitudes Design
Formatting:
Event Date:
Event Location:
Audience Type:</dc:description>
  <cp:lastModifiedBy>Scott Klein</cp:lastModifiedBy>
  <cp:revision>470</cp:revision>
  <dcterms:created xsi:type="dcterms:W3CDTF">2012-02-06T18:28:07Z</dcterms:created>
  <dcterms:modified xsi:type="dcterms:W3CDTF">2012-08-15T16:49:19Z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