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4447749-1B56-4957-9E29-EEE108EDFCF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EBB57-62D5-4EB5-B75B-05530DE0552A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2CE0A-ED31-44FD-B0CF-F100343C7D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43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0F8C6-B340-42A4-98BD-1741E4F55F3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52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0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40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61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8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9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80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6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48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36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6D8A5F-5822-4976-9839-9EA1653C8148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FD2A547-6BA7-4ABF-AC62-BDB6A0FE370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3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0E8C91A-1647-68CE-A3EF-26370FD97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01" y="0"/>
            <a:ext cx="1870866" cy="172402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B63D78-0E05-0FAE-ED67-7B32E76FE94E}"/>
              </a:ext>
            </a:extLst>
          </p:cNvPr>
          <p:cNvSpPr txBox="1"/>
          <p:nvPr/>
        </p:nvSpPr>
        <p:spPr>
          <a:xfrm>
            <a:off x="2546901" y="1724024"/>
            <a:ext cx="7098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POLITECNICO DI TORINO</a:t>
            </a:r>
          </a:p>
          <a:p>
            <a:pPr algn="ctr"/>
            <a:r>
              <a:rPr lang="it-IT" sz="2400" dirty="0"/>
              <a:t>Corso di Laurea Magistrale in Ingegneria Aerospaziale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30A5AA-4A25-86A1-834C-739A4BA831A0}"/>
              </a:ext>
            </a:extLst>
          </p:cNvPr>
          <p:cNvSpPr txBox="1"/>
          <p:nvPr/>
        </p:nvSpPr>
        <p:spPr>
          <a:xfrm>
            <a:off x="1432707" y="3110430"/>
            <a:ext cx="9326581" cy="78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4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Costruzione di motori per aeromobili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A6275A-7ED2-BDC1-FE09-D86930E4EA22}"/>
              </a:ext>
            </a:extLst>
          </p:cNvPr>
          <p:cNvSpPr txBox="1"/>
          <p:nvPr/>
        </p:nvSpPr>
        <p:spPr>
          <a:xfrm>
            <a:off x="394470" y="5074635"/>
            <a:ext cx="2779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Docenti:</a:t>
            </a:r>
          </a:p>
          <a:p>
            <a:r>
              <a:rPr lang="it-IT" dirty="0"/>
              <a:t>Prof. Daniele Botto</a:t>
            </a:r>
          </a:p>
          <a:p>
            <a:r>
              <a:rPr lang="it-IT" dirty="0"/>
              <a:t>Prof. Christian Maria </a:t>
            </a:r>
            <a:r>
              <a:rPr lang="it-IT" dirty="0" err="1"/>
              <a:t>Firrone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7A258D-7EF7-14D8-8865-2440FDF09769}"/>
              </a:ext>
            </a:extLst>
          </p:cNvPr>
          <p:cNvSpPr txBox="1"/>
          <p:nvPr/>
        </p:nvSpPr>
        <p:spPr>
          <a:xfrm>
            <a:off x="8573617" y="5074635"/>
            <a:ext cx="189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Studenti:</a:t>
            </a:r>
          </a:p>
          <a:p>
            <a:r>
              <a:rPr lang="it-IT" dirty="0"/>
              <a:t>Francesco Doronzo</a:t>
            </a:r>
          </a:p>
          <a:p>
            <a:r>
              <a:rPr lang="it-IT" dirty="0"/>
              <a:t>Francesco Messina</a:t>
            </a:r>
          </a:p>
          <a:p>
            <a:r>
              <a:rPr lang="it-IT" dirty="0"/>
              <a:t>Maria Laura Uva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D48F8B-2148-BC75-E446-D6D16840955D}"/>
              </a:ext>
            </a:extLst>
          </p:cNvPr>
          <p:cNvSpPr txBox="1"/>
          <p:nvPr/>
        </p:nvSpPr>
        <p:spPr>
          <a:xfrm>
            <a:off x="3037911" y="3891028"/>
            <a:ext cx="611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Collegamenti Filettati – Esercizio 2</a:t>
            </a:r>
          </a:p>
        </p:txBody>
      </p:sp>
    </p:spTree>
    <p:extLst>
      <p:ext uri="{BB962C8B-B14F-4D97-AF65-F5344CB8AC3E}">
        <p14:creationId xmlns:p14="http://schemas.microsoft.com/office/powerpoint/2010/main" val="293812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6456-DC58-B823-03FD-89E83179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42B15-81D0-9A2D-CB0A-46335634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766476" cy="640080"/>
          </a:xfrm>
        </p:spPr>
        <p:txBody>
          <a:bodyPr/>
          <a:lstStyle/>
          <a:p>
            <a:r>
              <a:rPr lang="it-IT" dirty="0"/>
              <a:t>Diagramma di </a:t>
            </a:r>
            <a:r>
              <a:rPr lang="it-IT" dirty="0" err="1"/>
              <a:t>Haigh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680CE13-3346-A2C9-BC7E-24B083F1792A}"/>
              </a:ext>
            </a:extLst>
          </p:cNvPr>
          <p:cNvSpPr txBox="1">
            <a:spLocks/>
          </p:cNvSpPr>
          <p:nvPr/>
        </p:nvSpPr>
        <p:spPr>
          <a:xfrm>
            <a:off x="1024128" y="4608022"/>
            <a:ext cx="3356680" cy="6400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Carico minimo in esercizio</a:t>
            </a:r>
          </a:p>
        </p:txBody>
      </p:sp>
    </p:spTree>
    <p:extLst>
      <p:ext uri="{BB962C8B-B14F-4D97-AF65-F5344CB8AC3E}">
        <p14:creationId xmlns:p14="http://schemas.microsoft.com/office/powerpoint/2010/main" val="109002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D0A2263-3CCF-0F58-FA48-64842B29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864" y="1873686"/>
            <a:ext cx="9720071" cy="4242634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it-IT" sz="2300" dirty="0"/>
              <a:t> Dimensionamento del collegamento filettato:</a:t>
            </a:r>
          </a:p>
          <a:p>
            <a:pPr marL="396000" lvl="1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900" dirty="0"/>
              <a:t>Scelta della vite;</a:t>
            </a:r>
          </a:p>
          <a:p>
            <a:pPr marL="396000" lvl="1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900" dirty="0"/>
              <a:t>Numero di </a:t>
            </a:r>
            <a:r>
              <a:rPr lang="it-IT" sz="1900" dirty="0">
                <a:latin typeface="Tw Cen MT" panose="020B0602020104020603" pitchFamily="34" charset="0"/>
              </a:rPr>
              <a:t>viti, Z</a:t>
            </a:r>
            <a:r>
              <a:rPr lang="it-IT" sz="1900" dirty="0"/>
              <a:t>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it-IT" sz="2300" dirty="0"/>
              <a:t> Rispetto dei vincoli:</a:t>
            </a:r>
          </a:p>
          <a:p>
            <a:pPr marL="396000" lvl="1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900" dirty="0"/>
              <a:t>Dimensione massima testa della vite = 14 mm;</a:t>
            </a:r>
          </a:p>
          <a:p>
            <a:pPr marL="396000" lvl="1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900" dirty="0"/>
              <a:t>Passo bullonatura </a:t>
            </a:r>
            <a:r>
              <a:rPr lang="it-IT" sz="1900" dirty="0">
                <a:latin typeface="Tw Cen MT" panose="020B0602020104020603" pitchFamily="34" charset="0"/>
              </a:rPr>
              <a:t>≥ 2.5 ∙ d</a:t>
            </a:r>
            <a:r>
              <a:rPr lang="it-IT" sz="1900" baseline="-25000" dirty="0">
                <a:latin typeface="Tw Cen MT" panose="020B0602020104020603" pitchFamily="34" charset="0"/>
              </a:rPr>
              <a:t>fori</a:t>
            </a:r>
            <a:r>
              <a:rPr lang="it-IT" sz="1900" dirty="0"/>
              <a:t>;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it-IT" sz="2300" dirty="0"/>
              <a:t> Diagramma di forzamento e confronto a temperature diverse.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it-IT" sz="2300" dirty="0"/>
              <a:t> Verifica:</a:t>
            </a:r>
          </a:p>
          <a:p>
            <a:pPr marL="396000" lvl="1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900" dirty="0"/>
              <a:t>Statica;</a:t>
            </a:r>
          </a:p>
          <a:p>
            <a:pPr marL="396000" lvl="1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900" dirty="0"/>
              <a:t>A fatica;</a:t>
            </a:r>
          </a:p>
          <a:p>
            <a:pPr marL="396000" lvl="1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900" dirty="0"/>
              <a:t>A carico minimo.</a:t>
            </a:r>
            <a:endParaRPr lang="it-IT" sz="2300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it-IT" sz="2300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it-IT" sz="2300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it-IT" sz="23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C047CF-B6DD-A0D9-C275-5CD9A5DF6DC8}"/>
              </a:ext>
            </a:extLst>
          </p:cNvPr>
          <p:cNvSpPr txBox="1"/>
          <p:nvPr/>
        </p:nvSpPr>
        <p:spPr>
          <a:xfrm>
            <a:off x="816863" y="846207"/>
            <a:ext cx="20088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>
                <a:latin typeface="+mj-lt"/>
              </a:rPr>
              <a:t>OBIETTIVI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3C3C53-DC28-CA1B-E44E-444AEE5B3C15}"/>
              </a:ext>
            </a:extLst>
          </p:cNvPr>
          <p:cNvSpPr txBox="1"/>
          <p:nvPr/>
        </p:nvSpPr>
        <p:spPr>
          <a:xfrm>
            <a:off x="11633200" y="6519446"/>
            <a:ext cx="55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42187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43D07-BEE8-E6A9-0FE6-889FD5867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2A0117-EA25-B00B-4E06-FE03090F985B}"/>
              </a:ext>
            </a:extLst>
          </p:cNvPr>
          <p:cNvSpPr txBox="1"/>
          <p:nvPr/>
        </p:nvSpPr>
        <p:spPr>
          <a:xfrm>
            <a:off x="759713" y="872417"/>
            <a:ext cx="39338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>
                <a:latin typeface="+mj-lt"/>
              </a:rPr>
              <a:t>DATI DEL PROBLEMA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B8D909-3F88-C299-A3AB-A0E4A3FEC577}"/>
              </a:ext>
            </a:extLst>
          </p:cNvPr>
          <p:cNvSpPr txBox="1"/>
          <p:nvPr/>
        </p:nvSpPr>
        <p:spPr>
          <a:xfrm>
            <a:off x="11633200" y="6519446"/>
            <a:ext cx="55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</a:rPr>
              <a:t>2/10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C2F328-8954-631D-A58D-58FF71CA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85" y="446307"/>
            <a:ext cx="2436899" cy="567001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AE2E674D-9100-5118-79A2-D504E9B3C4B2}"/>
              </a:ext>
            </a:extLst>
          </p:cNvPr>
          <p:cNvSpPr/>
          <p:nvPr/>
        </p:nvSpPr>
        <p:spPr>
          <a:xfrm flipH="1">
            <a:off x="9817872" y="2229706"/>
            <a:ext cx="47459" cy="474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E5D60FE-D282-2E80-E0A8-B159E83BF97A}"/>
              </a:ext>
            </a:extLst>
          </p:cNvPr>
          <p:cNvSpPr/>
          <p:nvPr/>
        </p:nvSpPr>
        <p:spPr>
          <a:xfrm flipH="1">
            <a:off x="11027785" y="2229705"/>
            <a:ext cx="47459" cy="474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72D947-20DB-106A-5593-C0619CC89055}"/>
              </a:ext>
            </a:extLst>
          </p:cNvPr>
          <p:cNvSpPr txBox="1"/>
          <p:nvPr/>
        </p:nvSpPr>
        <p:spPr>
          <a:xfrm>
            <a:off x="9625914" y="1945657"/>
            <a:ext cx="46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00000"/>
                </a:solidFill>
              </a:rPr>
              <a:t>C.P.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2BFDD6F-E407-8F66-2200-9394C725179F}"/>
              </a:ext>
            </a:extLst>
          </p:cNvPr>
          <p:cNvSpPr txBox="1"/>
          <p:nvPr/>
        </p:nvSpPr>
        <p:spPr>
          <a:xfrm>
            <a:off x="10818645" y="1945657"/>
            <a:ext cx="46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00000"/>
                </a:solidFill>
              </a:rPr>
              <a:t>C.P.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39103CC-DFE5-2E94-CC21-D6627D27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t="52837" r="33366" b="30422"/>
          <a:stretch/>
        </p:blipFill>
        <p:spPr>
          <a:xfrm>
            <a:off x="6469631" y="458937"/>
            <a:ext cx="1796760" cy="1636314"/>
          </a:xfrm>
          <a:prstGeom prst="rect">
            <a:avLst/>
          </a:prstGeom>
        </p:spPr>
      </p:pic>
      <p:sp>
        <p:nvSpPr>
          <p:cNvPr id="15" name="Freccia a sinistra 14">
            <a:extLst>
              <a:ext uri="{FF2B5EF4-FFF2-40B4-BE49-F238E27FC236}">
                <a16:creationId xmlns:a16="http://schemas.microsoft.com/office/drawing/2014/main" id="{A84192EB-584D-4E64-C9F1-F67A2D3F49ED}"/>
              </a:ext>
            </a:extLst>
          </p:cNvPr>
          <p:cNvSpPr/>
          <p:nvPr/>
        </p:nvSpPr>
        <p:spPr>
          <a:xfrm rot="2579302">
            <a:off x="7478737" y="2690663"/>
            <a:ext cx="2950252" cy="172314"/>
          </a:xfrm>
          <a:prstGeom prst="leftArrow">
            <a:avLst>
              <a:gd name="adj1" fmla="val 42488"/>
              <a:gd name="adj2" fmla="val 1213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FB8871D-4084-A8CA-C0BF-CEF9C39EE500}"/>
              </a:ext>
            </a:extLst>
          </p:cNvPr>
          <p:cNvSpPr/>
          <p:nvPr/>
        </p:nvSpPr>
        <p:spPr>
          <a:xfrm flipH="1">
            <a:off x="7364895" y="1303304"/>
            <a:ext cx="81616" cy="816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74E70B-39C4-D3A2-1547-CE4C1AE83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8" y="1931133"/>
            <a:ext cx="3629025" cy="382905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4324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440641-0435-0CFD-9208-16B07F56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DELLA VITE</a:t>
            </a:r>
          </a:p>
        </p:txBody>
      </p:sp>
      <p:sp>
        <p:nvSpPr>
          <p:cNvPr id="5" name="Segnaposto contenuto 8">
            <a:extLst>
              <a:ext uri="{FF2B5EF4-FFF2-40B4-BE49-F238E27FC236}">
                <a16:creationId xmlns:a16="http://schemas.microsoft.com/office/drawing/2014/main" id="{2C56E828-2A3E-D367-62FA-A764FED9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0947"/>
            <a:ext cx="3680142" cy="4541837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it-IT" sz="2300" dirty="0"/>
              <a:t>Calcolo forze tangenziali necessarie per trasmettere all’albero le coppie dei due stadi;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it-IT" sz="2300" dirty="0"/>
              <a:t>Calcolo forza assiale totale necessaria per trasmettere per attrito la coppia massima;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it-IT" sz="2300" dirty="0"/>
              <a:t>Scelta della vite rispettando i vincoli;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it-IT" sz="2300" dirty="0"/>
              <a:t> Scelta del numero di viti rispettando i vincoli.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endParaRPr lang="it-IT" sz="2300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it-IT" sz="2300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38ED00C-16E5-20E6-57C3-B8AFAE35B849}"/>
              </a:ext>
            </a:extLst>
          </p:cNvPr>
          <p:cNvSpPr/>
          <p:nvPr/>
        </p:nvSpPr>
        <p:spPr>
          <a:xfrm>
            <a:off x="4845558" y="3707225"/>
            <a:ext cx="2642172" cy="281432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025AC59-D2C6-1FD6-0122-0E45E57B921B}"/>
              </a:ext>
            </a:extLst>
          </p:cNvPr>
          <p:cNvSpPr/>
          <p:nvPr/>
        </p:nvSpPr>
        <p:spPr>
          <a:xfrm>
            <a:off x="4845558" y="5225288"/>
            <a:ext cx="2358644" cy="281432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D2D3AC86-8A39-CB47-4BC1-C73AF85B353B}"/>
              </a:ext>
            </a:extLst>
          </p:cNvPr>
          <p:cNvSpPr/>
          <p:nvPr/>
        </p:nvSpPr>
        <p:spPr>
          <a:xfrm>
            <a:off x="4845558" y="2153094"/>
            <a:ext cx="2886202" cy="317500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5B4291B-8DE5-3CBC-E8CF-906A10D68AD8}"/>
                  </a:ext>
                </a:extLst>
              </p:cNvPr>
              <p:cNvSpPr txBox="1"/>
              <p:nvPr/>
            </p:nvSpPr>
            <p:spPr>
              <a:xfrm>
                <a:off x="8481612" y="1179594"/>
                <a:ext cx="2316480" cy="4872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5B4291B-8DE5-3CBC-E8CF-906A10D6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12" y="1179594"/>
                <a:ext cx="2316480" cy="4872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ADEE13D-71F5-9C54-0D44-C2F51A0BEC9F}"/>
                  </a:ext>
                </a:extLst>
              </p:cNvPr>
              <p:cNvSpPr txBox="1"/>
              <p:nvPr/>
            </p:nvSpPr>
            <p:spPr>
              <a:xfrm>
                <a:off x="7487730" y="4864740"/>
                <a:ext cx="3680142" cy="12536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            VITE M8, Z = 20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=13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≤14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e>
                          <m:e>
                            <m:f>
                              <m:fPr>
                                <m:ctrlPr>
                                  <a:rPr lang="it-IT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𝑓𝑜𝑟𝑖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=35.2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≥22.5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e>
                        </m:eqArr>
                      </m:e>
                    </m:d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ADEE13D-71F5-9C54-0D44-C2F51A0BE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730" y="4864740"/>
                <a:ext cx="3680142" cy="1253613"/>
              </a:xfrm>
              <a:prstGeom prst="rect">
                <a:avLst/>
              </a:prstGeom>
              <a:blipFill>
                <a:blip r:embed="rId3"/>
                <a:stretch>
                  <a:fillRect t="-1914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5AA7F03-F373-B4EE-0C1E-A4CE7CFDDE2F}"/>
              </a:ext>
            </a:extLst>
          </p:cNvPr>
          <p:cNvSpPr txBox="1"/>
          <p:nvPr/>
        </p:nvSpPr>
        <p:spPr>
          <a:xfrm>
            <a:off x="11285772" y="5029881"/>
            <a:ext cx="81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2">
                  <a:lumMod val="50000"/>
                </a:schemeClr>
              </a:buClr>
            </a:pPr>
            <a:r>
              <a:rPr lang="it-IT" sz="54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it-IT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2DC3091-B0B0-DED5-4E0D-76AAED10056D}"/>
                  </a:ext>
                </a:extLst>
              </p:cNvPr>
              <p:cNvSpPr txBox="1"/>
              <p:nvPr/>
            </p:nvSpPr>
            <p:spPr>
              <a:xfrm>
                <a:off x="7993932" y="1787286"/>
                <a:ext cx="3291840" cy="12691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𝑎𝑒𝑟𝑜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=26067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𝑎𝑒𝑟𝑜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=32059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2DC3091-B0B0-DED5-4E0D-76AAED10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32" y="1787286"/>
                <a:ext cx="3291840" cy="1269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09919EF-89DC-EE87-275B-963D950CEDE1}"/>
                  </a:ext>
                </a:extLst>
              </p:cNvPr>
              <p:cNvSpPr txBox="1"/>
              <p:nvPr/>
            </p:nvSpPr>
            <p:spPr>
              <a:xfrm>
                <a:off x="7993931" y="3297827"/>
                <a:ext cx="3291840" cy="6908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𝑓𝑜𝑟𝑖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𝑓𝑜𝑟𝑖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𝑓𝑜𝑟𝑖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𝑓𝑙𝑎𝑛𝑔𝑒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09919EF-89DC-EE87-275B-963D950C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31" y="3297827"/>
                <a:ext cx="3291840" cy="690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D7EF04F-94B7-C908-D4F6-F84333B21065}"/>
                  </a:ext>
                </a:extLst>
              </p:cNvPr>
              <p:cNvSpPr txBox="1"/>
              <p:nvPr/>
            </p:nvSpPr>
            <p:spPr>
              <a:xfrm>
                <a:off x="7398758" y="4184915"/>
                <a:ext cx="4482187" cy="4049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153855 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D7EF04F-94B7-C908-D4F6-F84333B2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758" y="4184915"/>
                <a:ext cx="4482187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76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3CB77-A670-ECFA-18B5-5AE73625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contenuto 8">
            <a:extLst>
              <a:ext uri="{FF2B5EF4-FFF2-40B4-BE49-F238E27FC236}">
                <a16:creationId xmlns:a16="http://schemas.microsoft.com/office/drawing/2014/main" id="{D6CDB262-3B9E-1124-C808-B7990B60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0947"/>
            <a:ext cx="3680142" cy="4353969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 startAt="5"/>
            </a:pPr>
            <a:r>
              <a:rPr lang="it-IT" sz="2300" dirty="0"/>
              <a:t>Calcolo del carico assiale del singolo bullone necessario per garantire la trasmissione della coppia;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 startAt="5"/>
            </a:pPr>
            <a:r>
              <a:rPr lang="it-IT" sz="2300" dirty="0"/>
              <a:t>Calcolo dello stato di tensione della vite al montaggio;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 startAt="5"/>
            </a:pPr>
            <a:r>
              <a:rPr lang="it-IT" sz="2300" dirty="0"/>
              <a:t>Calcolo della coppia di serraggio che permette di </a:t>
            </a:r>
            <a:r>
              <a:rPr lang="it-IT" sz="2300" dirty="0" err="1"/>
              <a:t>di</a:t>
            </a:r>
            <a:r>
              <a:rPr lang="it-IT" sz="2300" dirty="0"/>
              <a:t> realizzare la forza massima al montaggio;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 startAt="5"/>
            </a:pPr>
            <a:endParaRPr lang="it-IT" sz="2300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it-IT" sz="2300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92EF2F66-7AFC-85F8-EF5C-D17E895607EB}"/>
              </a:ext>
            </a:extLst>
          </p:cNvPr>
          <p:cNvSpPr/>
          <p:nvPr/>
        </p:nvSpPr>
        <p:spPr>
          <a:xfrm>
            <a:off x="4704271" y="1933073"/>
            <a:ext cx="2783462" cy="317500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1BCF6EE-496D-6015-2163-2ACC1DBF5AD2}"/>
                  </a:ext>
                </a:extLst>
              </p:cNvPr>
              <p:cNvSpPr txBox="1"/>
              <p:nvPr/>
            </p:nvSpPr>
            <p:spPr>
              <a:xfrm>
                <a:off x="7786114" y="1787285"/>
                <a:ext cx="3291840" cy="6090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𝐾𝑒𝑟𝑓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1BCF6EE-496D-6015-2163-2ACC1DBF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114" y="1787285"/>
                <a:ext cx="3291840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B3A8C35-24CE-6506-B271-B20B14AF5A8D}"/>
              </a:ext>
            </a:extLst>
          </p:cNvPr>
          <p:cNvSpPr/>
          <p:nvPr/>
        </p:nvSpPr>
        <p:spPr>
          <a:xfrm>
            <a:off x="4264458" y="3907931"/>
            <a:ext cx="2852482" cy="317500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FB752C-E07A-641B-D0CA-B5FBEA0D7981}"/>
                  </a:ext>
                </a:extLst>
              </p:cNvPr>
              <p:cNvSpPr txBox="1"/>
              <p:nvPr/>
            </p:nvSpPr>
            <p:spPr>
              <a:xfrm>
                <a:off x="7116940" y="2870967"/>
                <a:ext cx="4630188" cy="8732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den>
                      </m:f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func>
                            </m:den>
                          </m:f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den>
                      </m:f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2FB752C-E07A-641B-D0CA-B5FBEA0D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40" y="2870967"/>
                <a:ext cx="4630188" cy="873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BD7414D-B5F5-9C3D-212C-1C6D3DB0A096}"/>
                  </a:ext>
                </a:extLst>
              </p:cNvPr>
              <p:cNvSpPr txBox="1"/>
              <p:nvPr/>
            </p:nvSpPr>
            <p:spPr>
              <a:xfrm>
                <a:off x="7473585" y="3849075"/>
                <a:ext cx="3916897" cy="7394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𝜎</m:t>
                          </m:r>
                        </m:e>
                        <m:sub>
                          <m:r>
                            <a:rPr lang="it-IT" i="1"/>
                            <m:t>𝑀</m:t>
                          </m:r>
                          <m:r>
                            <a:rPr lang="it-IT" i="1"/>
                            <m:t>,</m:t>
                          </m:r>
                          <m:r>
                            <a:rPr lang="it-IT" i="1"/>
                            <m:t>𝑚𝑎𝑥</m:t>
                          </m:r>
                        </m:sub>
                      </m:sSub>
                      <m:r>
                        <a:rPr lang="it-IT" i="1"/>
                        <m:t>=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r>
                            <a:rPr lang="it-IT" i="1"/>
                            <m:t>0.8</m:t>
                          </m:r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𝑅</m:t>
                              </m:r>
                            </m:e>
                            <m:sub>
                              <m:r>
                                <a:rPr lang="it-IT" i="1"/>
                                <m:t>𝑝</m:t>
                              </m:r>
                              <m:r>
                                <a:rPr lang="it-IT" i="1"/>
                                <m:t>0.2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/>
                              </m:ctrlPr>
                            </m:radPr>
                            <m:deg/>
                            <m:e>
                              <m:r>
                                <a:rPr lang="it-IT" i="1"/>
                                <m:t>1+3</m:t>
                              </m:r>
                              <m:sSup>
                                <m:sSupPr>
                                  <m:ctrlPr>
                                    <a:rPr lang="it-IT" i="1"/>
                                  </m:ctrlPr>
                                </m:sSupPr>
                                <m:e>
                                  <m:r>
                                    <a:rPr lang="it-IT" i="1"/>
                                    <m:t>𝑘</m:t>
                                  </m:r>
                                </m:e>
                                <m:sup>
                                  <m:r>
                                    <a:rPr lang="it-IT" i="1"/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it-IT" i="1"/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BD7414D-B5F5-9C3D-212C-1C6D3DB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85" y="3849075"/>
                <a:ext cx="3916897" cy="739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5F1854D7-10D4-6B96-7156-FD8B8CE5F9A3}"/>
              </a:ext>
            </a:extLst>
          </p:cNvPr>
          <p:cNvSpPr/>
          <p:nvPr/>
        </p:nvSpPr>
        <p:spPr>
          <a:xfrm>
            <a:off x="4488027" y="5295538"/>
            <a:ext cx="948385" cy="317500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114CCE7-D3C6-B91C-60C6-621FCB3EA268}"/>
                  </a:ext>
                </a:extLst>
              </p:cNvPr>
              <p:cNvSpPr txBox="1"/>
              <p:nvPr/>
            </p:nvSpPr>
            <p:spPr>
              <a:xfrm>
                <a:off x="5652655" y="5096947"/>
                <a:ext cx="6458989" cy="7146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/>
                          </m:ctrlPr>
                        </m:sSubPr>
                        <m:e>
                          <m:r>
                            <a:rPr lang="it-IT" i="1"/>
                            <m:t>𝑀</m:t>
                          </m:r>
                        </m:e>
                        <m:sub>
                          <m:r>
                            <a:rPr lang="it-IT" i="1"/>
                            <m:t>𝐴</m:t>
                          </m:r>
                        </m:sub>
                      </m:sSub>
                      <m:r>
                        <a:rPr lang="it-IT" i="1"/>
                        <m:t>=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𝑑</m:t>
                              </m:r>
                            </m:e>
                            <m:sub>
                              <m:r>
                                <a:rPr lang="it-IT" i="1"/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i="1"/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i="1"/>
                          </m:ctrlPr>
                        </m:dPr>
                        <m:e>
                          <m:f>
                            <m:fPr>
                              <m:ctrlPr>
                                <a:rPr lang="it-IT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𝜇</m:t>
                                  </m:r>
                                </m:e>
                                <m:sub>
                                  <m:r>
                                    <a:rPr lang="it-IT" i="1"/>
                                    <m:t>𝐺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it-IT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/>
                                    <m:t>cos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it-IT" i="1"/>
                                      </m:ctrlPr>
                                    </m:sSupPr>
                                    <m:e>
                                      <m:r>
                                        <a:rPr lang="it-IT" i="1"/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it-IT" i="1"/>
                                        <m:t>′</m:t>
                                      </m:r>
                                    </m:sup>
                                  </m:sSup>
                                </m:e>
                              </m:func>
                            </m:den>
                          </m:f>
                          <m:r>
                            <a:rPr lang="it-IT" i="1"/>
                            <m:t>+</m:t>
                          </m:r>
                          <m:f>
                            <m:fPr>
                              <m:ctrlPr>
                                <a:rPr lang="it-IT" i="1"/>
                              </m:ctrlPr>
                            </m:fPr>
                            <m:num>
                              <m:r>
                                <a:rPr lang="it-IT" i="1"/>
                                <m:t>𝑝</m:t>
                              </m:r>
                            </m:num>
                            <m:den>
                              <m:r>
                                <a:rPr lang="it-IT" i="1"/>
                                <m:t>𝜋</m:t>
                              </m:r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𝑑</m:t>
                                  </m:r>
                                </m:e>
                                <m:sub>
                                  <m:r>
                                    <a:rPr lang="it-IT" i="1"/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1"/>
                            <m:t>+</m:t>
                          </m:r>
                          <m:f>
                            <m:fPr>
                              <m:ctrlPr>
                                <a:rPr lang="it-IT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𝐷</m:t>
                                  </m:r>
                                </m:e>
                                <m:sub>
                                  <m:r>
                                    <a:rPr lang="it-IT" i="1"/>
                                    <m:t>𝑘</m:t>
                                  </m:r>
                                  <m:r>
                                    <a:rPr lang="it-IT" i="1"/>
                                    <m:t>,</m:t>
                                  </m:r>
                                  <m:r>
                                    <a:rPr lang="it-IT" i="1"/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/>
                                  </m:ctrlPr>
                                </m:sSubPr>
                                <m:e>
                                  <m:r>
                                    <a:rPr lang="it-IT" i="1"/>
                                    <m:t>𝑑</m:t>
                                  </m:r>
                                </m:e>
                                <m:sub>
                                  <m:r>
                                    <a:rPr lang="it-IT" i="1"/>
                                    <m:t>2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𝜇</m:t>
                              </m:r>
                            </m:e>
                            <m:sub>
                              <m:r>
                                <a:rPr lang="it-IT" i="1"/>
                                <m:t>𝐾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𝜎</m:t>
                          </m:r>
                        </m:e>
                        <m:sub>
                          <m:r>
                            <a:rPr lang="it-IT" i="1"/>
                            <m:t>𝑀</m:t>
                          </m:r>
                          <m:r>
                            <a:rPr lang="it-IT" i="1"/>
                            <m:t>,</m:t>
                          </m:r>
                          <m:r>
                            <a:rPr lang="it-IT" i="1"/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it-IT" i="1"/>
                              </m:ctrlPr>
                            </m:sSubPr>
                            <m:e>
                              <m:r>
                                <a:rPr lang="it-IT" i="1"/>
                                <m:t>𝑑</m:t>
                              </m:r>
                            </m:e>
                            <m:sub>
                              <m:r>
                                <a:rPr lang="it-IT" i="1"/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114CCE7-D3C6-B91C-60C6-621FCB3EA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55" y="5096947"/>
                <a:ext cx="6458989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3FD76-2413-D9D9-F729-CFD62FE4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CEDEVOLEZZE</a:t>
            </a:r>
          </a:p>
        </p:txBody>
      </p:sp>
      <p:sp>
        <p:nvSpPr>
          <p:cNvPr id="4" name="Segnaposto contenuto 8">
            <a:extLst>
              <a:ext uri="{FF2B5EF4-FFF2-40B4-BE49-F238E27FC236}">
                <a16:creationId xmlns:a16="http://schemas.microsoft.com/office/drawing/2014/main" id="{60BE614E-AFEE-CDDD-5414-FE5A8A5D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" y="1769444"/>
            <a:ext cx="11159500" cy="2090422"/>
          </a:xfrm>
          <a:noFill/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 startAt="8"/>
            </a:pPr>
            <a:r>
              <a:rPr lang="it-IT" sz="2300" dirty="0"/>
              <a:t>Cedevolezza della vite</a:t>
            </a:r>
          </a:p>
        </p:txBody>
      </p:sp>
      <p:sp>
        <p:nvSpPr>
          <p:cNvPr id="5" name="Segnaposto contenuto 8">
            <a:extLst>
              <a:ext uri="{FF2B5EF4-FFF2-40B4-BE49-F238E27FC236}">
                <a16:creationId xmlns:a16="http://schemas.microsoft.com/office/drawing/2014/main" id="{D5B4AFCE-5FB1-E5BC-849B-97608ACEFF85}"/>
              </a:ext>
            </a:extLst>
          </p:cNvPr>
          <p:cNvSpPr txBox="1">
            <a:spLocks/>
          </p:cNvSpPr>
          <p:nvPr/>
        </p:nvSpPr>
        <p:spPr>
          <a:xfrm>
            <a:off x="833120" y="3934407"/>
            <a:ext cx="10891520" cy="273332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 startAt="8"/>
            </a:pPr>
            <a:r>
              <a:rPr lang="it-IT" sz="2300" dirty="0"/>
              <a:t>Cedevolezza del pezzo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it-IT" sz="2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C3DF272-66F7-0D52-46BA-165DBF243F06}"/>
                  </a:ext>
                </a:extLst>
              </p:cNvPr>
              <p:cNvSpPr txBox="1"/>
              <p:nvPr/>
            </p:nvSpPr>
            <p:spPr>
              <a:xfrm>
                <a:off x="6096000" y="3318638"/>
                <a:ext cx="4804666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/>
                          </m:ctrlPr>
                        </m:sSubPr>
                        <m:e>
                          <m:r>
                            <a:rPr lang="it-IT" i="1"/>
                            <m:t>𝛿</m:t>
                          </m:r>
                        </m:e>
                        <m:sub>
                          <m:r>
                            <a:rPr lang="it-IT" i="1"/>
                            <m:t>𝑆</m:t>
                          </m:r>
                        </m:sub>
                      </m:sSub>
                      <m:r>
                        <a:rPr lang="it-IT" i="1"/>
                        <m:t>=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𝛿</m:t>
                          </m:r>
                        </m:e>
                        <m:sub>
                          <m:r>
                            <a:rPr lang="it-IT" i="1"/>
                            <m:t>𝑆𝐾</m:t>
                          </m:r>
                        </m:sub>
                      </m:sSub>
                      <m:r>
                        <a:rPr lang="it-IT" i="1"/>
                        <m:t>+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𝛿</m:t>
                          </m:r>
                        </m:e>
                        <m:sub>
                          <m:r>
                            <a:rPr lang="it-IT" i="1"/>
                            <m:t>𝐺𝑒𝑤</m:t>
                          </m:r>
                        </m:sub>
                      </m:sSub>
                      <m:r>
                        <a:rPr lang="it-IT" i="1"/>
                        <m:t>+</m:t>
                      </m:r>
                      <m:sSub>
                        <m:sSubPr>
                          <m:ctrlPr>
                            <a:rPr lang="it-IT" i="1"/>
                          </m:ctrlPr>
                        </m:sSubPr>
                        <m:e>
                          <m:r>
                            <a:rPr lang="it-IT" i="1"/>
                            <m:t>𝛿</m:t>
                          </m:r>
                        </m:e>
                        <m:sub>
                          <m:r>
                            <a:rPr lang="it-IT" i="1"/>
                            <m:t>𝐺𝑀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C3DF272-66F7-0D52-46BA-165DBF24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8638"/>
                <a:ext cx="4804666" cy="369332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9FEE279-9BB5-1C4F-59AE-03EE3EF204EA}"/>
                  </a:ext>
                </a:extLst>
              </p:cNvPr>
              <p:cNvSpPr txBox="1"/>
              <p:nvPr/>
            </p:nvSpPr>
            <p:spPr>
              <a:xfrm>
                <a:off x="1074684" y="2816719"/>
                <a:ext cx="3291840" cy="9455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𝑆𝐾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=0.5⋅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𝑛𝑜𝑚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=0.4⋅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𝑛𝑜𝑚</m:t>
                          </m:r>
                        </m:sub>
                      </m:sSub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𝐺𝑒𝑤</m:t>
                          </m:r>
                        </m:sub>
                      </m:sSub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3⋅</m:t>
                      </m:r>
                      <m:sSub>
                        <m:sSubPr>
                          <m:ctrlP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𝑓𝑙𝑎𝑛𝑔𝑒</m:t>
                          </m:r>
                        </m:sub>
                      </m:sSub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10.8 </m:t>
                      </m:r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9FEE279-9BB5-1C4F-59AE-03EE3EF20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2816719"/>
                <a:ext cx="3291840" cy="945580"/>
              </a:xfrm>
              <a:prstGeom prst="rect">
                <a:avLst/>
              </a:prstGeom>
              <a:blipFill>
                <a:blip r:embed="rId3"/>
                <a:stretch>
                  <a:fillRect b="-2532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3C0C848-22D5-F0A5-DF72-D4EC0D580F7B}"/>
                  </a:ext>
                </a:extLst>
              </p:cNvPr>
              <p:cNvSpPr txBox="1"/>
              <p:nvPr/>
            </p:nvSpPr>
            <p:spPr>
              <a:xfrm>
                <a:off x="1063400" y="2167135"/>
                <a:ext cx="3291840" cy="6771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0" dirty="0"/>
                  <a:t>Interamente filettata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3C0C848-22D5-F0A5-DF72-D4EC0D580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00" y="2167135"/>
                <a:ext cx="3291840" cy="677108"/>
              </a:xfrm>
              <a:prstGeom prst="rect">
                <a:avLst/>
              </a:prstGeom>
              <a:blipFill>
                <a:blip r:embed="rId4"/>
                <a:stretch>
                  <a:fillRect t="-4386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95B0270-C0D8-36B2-3F5C-342F4807F152}"/>
                  </a:ext>
                </a:extLst>
              </p:cNvPr>
              <p:cNvSpPr txBox="1"/>
              <p:nvPr/>
            </p:nvSpPr>
            <p:spPr>
              <a:xfrm>
                <a:off x="7877359" y="2141175"/>
                <a:ext cx="1241948" cy="6651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i="1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95B0270-C0D8-36B2-3F5C-342F4807F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359" y="2141175"/>
                <a:ext cx="1241948" cy="665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BFDAEEDD-41FB-A4B0-0792-91B50438D04F}"/>
              </a:ext>
            </a:extLst>
          </p:cNvPr>
          <p:cNvSpPr/>
          <p:nvPr/>
        </p:nvSpPr>
        <p:spPr>
          <a:xfrm rot="5400000">
            <a:off x="8277373" y="2963603"/>
            <a:ext cx="441919" cy="203200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0A087E0-D361-206D-177E-DC8EA193A585}"/>
                  </a:ext>
                </a:extLst>
              </p:cNvPr>
              <p:cNvSpPr txBox="1"/>
              <p:nvPr/>
            </p:nvSpPr>
            <p:spPr>
              <a:xfrm>
                <a:off x="4343269" y="3998758"/>
                <a:ext cx="6728199" cy="12912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dirty="0">
                          <a:latin typeface="Cambria Math" panose="02040503050406030204" pitchFamily="18" charset="0"/>
                        </a:rPr>
                        <m:t>0.362+0.032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𝑙𝑎𝑛𝑔𝑒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pl-PL" i="1" dirty="0">
                          <a:latin typeface="Cambria Math" panose="02040503050406030204" pitchFamily="18" charset="0"/>
                        </a:rPr>
                        <m:t>+0.153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es-ES" sz="1800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sz="1800" b="0" i="1" dirty="0" err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800" b="0" i="1" dirty="0" smtClean="0"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𝑙𝑎𝑛𝑔𝑒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ES" sz="1800" b="0" i="1" dirty="0" err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 b="0" i="0" dirty="0" err="1" smtClean="0">
                              <a:effectLst/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t-IT" sz="1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it-IT" sz="1800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1800" b="0" i="0" dirty="0">
                  <a:effectLst/>
                  <a:latin typeface="Menlo"/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0A087E0-D361-206D-177E-DC8EA193A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69" y="3998758"/>
                <a:ext cx="6728199" cy="1291251"/>
              </a:xfrm>
              <a:prstGeom prst="rect">
                <a:avLst/>
              </a:prstGeom>
              <a:blipFill>
                <a:blip r:embed="rId6"/>
                <a:stretch>
                  <a:fillRect b="-930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3807937-E0D6-0873-E36B-62B49BC55533}"/>
                  </a:ext>
                </a:extLst>
              </p:cNvPr>
              <p:cNvSpPr txBox="1"/>
              <p:nvPr/>
            </p:nvSpPr>
            <p:spPr>
              <a:xfrm>
                <a:off x="1009304" y="4463358"/>
                <a:ext cx="2013997" cy="3815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s-ES" sz="1800" b="0" i="0" dirty="0">
                  <a:effectLst/>
                  <a:latin typeface="Menlo"/>
                </a:endParaRP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3807937-E0D6-0873-E36B-62B49BC5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04" y="4463358"/>
                <a:ext cx="2013997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C6783BAB-EF00-F124-D843-0CDF08D0BF0D}"/>
              </a:ext>
            </a:extLst>
          </p:cNvPr>
          <p:cNvSpPr/>
          <p:nvPr/>
        </p:nvSpPr>
        <p:spPr>
          <a:xfrm rot="5400000">
            <a:off x="1709514" y="5054209"/>
            <a:ext cx="615126" cy="314325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40E57C7-EA1B-63D4-242C-584F33CFB532}"/>
                  </a:ext>
                </a:extLst>
              </p:cNvPr>
              <p:cNvSpPr txBox="1"/>
              <p:nvPr/>
            </p:nvSpPr>
            <p:spPr>
              <a:xfrm>
                <a:off x="1024129" y="5593474"/>
                <a:ext cx="9720072" cy="7707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𝑓𝑜𝑟𝑖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dirty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𝑓𝑜𝑟𝑖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𝑓𝑙𝑎𝑛𝑔𝑒</m:t>
                                          </m:r>
                                        </m:sub>
                                      </m:sSub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unc>
                                        <m:func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b="0" i="0" dirty="0" smtClean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func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𝑓𝑜𝑟𝑖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𝑓𝑙𝑎𝑛𝑔𝑒</m:t>
                                          </m:r>
                                        </m:sub>
                                      </m:sSub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unc>
                                        <m:func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b="0" i="0" dirty="0" smtClean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func>
                                      <m:r>
                                        <a:rPr lang="it-IT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𝑓𝑜𝑟𝑖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sz="1800" b="0" i="0" dirty="0">
                  <a:effectLst/>
                  <a:latin typeface="Menlo"/>
                </a:endParaRP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40E57C7-EA1B-63D4-242C-584F33CF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9" y="5593474"/>
                <a:ext cx="9720072" cy="770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28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03A67-B1C0-8CC6-FC8F-874CA8F1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FORZAMENTO</a:t>
            </a:r>
          </a:p>
        </p:txBody>
      </p:sp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DB79CFC-F153-CCCC-EAE5-524897B4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r="7879" b="2047"/>
          <a:stretch/>
        </p:blipFill>
        <p:spPr>
          <a:xfrm>
            <a:off x="2479040" y="1859280"/>
            <a:ext cx="6671283" cy="48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943D9-93D4-EB7E-6B6D-16E99DBD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EFFETTO DELLA TEMPERATURA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95EB49EC-0F87-B4E4-57B9-019F0F945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13330"/>
                  </p:ext>
                </p:extLst>
              </p:nvPr>
            </p:nvGraphicFramePr>
            <p:xfrm>
              <a:off x="822960" y="1765821"/>
              <a:ext cx="3528584" cy="11192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146">
                      <a:extLst>
                        <a:ext uri="{9D8B030D-6E8A-4147-A177-3AD203B41FA5}">
                          <a16:colId xmlns:a16="http://schemas.microsoft.com/office/drawing/2014/main" val="1088483544"/>
                        </a:ext>
                      </a:extLst>
                    </a:gridCol>
                    <a:gridCol w="2646438">
                      <a:extLst>
                        <a:ext uri="{9D8B030D-6E8A-4147-A177-3AD203B41FA5}">
                          <a16:colId xmlns:a16="http://schemas.microsoft.com/office/drawing/2014/main" val="1939038113"/>
                        </a:ext>
                      </a:extLst>
                    </a:gridCol>
                  </a:tblGrid>
                  <a:tr h="3730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T ambiente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008733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684785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5049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95EB49EC-0F87-B4E4-57B9-019F0F945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13330"/>
                  </p:ext>
                </p:extLst>
              </p:nvPr>
            </p:nvGraphicFramePr>
            <p:xfrm>
              <a:off x="822960" y="1765821"/>
              <a:ext cx="3528584" cy="11192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146">
                      <a:extLst>
                        <a:ext uri="{9D8B030D-6E8A-4147-A177-3AD203B41FA5}">
                          <a16:colId xmlns:a16="http://schemas.microsoft.com/office/drawing/2014/main" val="1088483544"/>
                        </a:ext>
                      </a:extLst>
                    </a:gridCol>
                    <a:gridCol w="2646438">
                      <a:extLst>
                        <a:ext uri="{9D8B030D-6E8A-4147-A177-3AD203B41FA5}">
                          <a16:colId xmlns:a16="http://schemas.microsoft.com/office/drawing/2014/main" val="1939038113"/>
                        </a:ext>
                      </a:extLst>
                    </a:gridCol>
                  </a:tblGrid>
                  <a:tr h="3730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T ambiente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008733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379" t="-109836" r="-302759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3871" t="-109836" r="-1152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4684785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379" t="-206452" r="-302759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3871" t="-206452" r="-115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5049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1753D4F-4EC5-3C63-436C-E2C288E88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00" y="3626346"/>
            <a:ext cx="3528583" cy="2646438"/>
          </a:xfrm>
          <a:prstGeom prst="rect">
            <a:avLst/>
          </a:prstGeom>
        </p:spPr>
      </p:pic>
      <p:pic>
        <p:nvPicPr>
          <p:cNvPr id="12" name="Immagine 11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59B0A37-E7E3-1BD6-2004-6C6B1C567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626346"/>
            <a:ext cx="3528584" cy="2646438"/>
          </a:xfrm>
          <a:prstGeom prst="rect">
            <a:avLst/>
          </a:prstGeom>
        </p:spPr>
      </p:pic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460FE9F-DCD6-8F46-2C81-1D942FBE8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06" y="3632697"/>
            <a:ext cx="3520116" cy="26400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ella 14">
                <a:extLst>
                  <a:ext uri="{FF2B5EF4-FFF2-40B4-BE49-F238E27FC236}">
                    <a16:creationId xmlns:a16="http://schemas.microsoft.com/office/drawing/2014/main" id="{095B69EF-34CE-FD3A-34D2-4D9FB6F096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12372"/>
                  </p:ext>
                </p:extLst>
              </p:nvPr>
            </p:nvGraphicFramePr>
            <p:xfrm>
              <a:off x="4423799" y="1781068"/>
              <a:ext cx="3528584" cy="11192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146">
                      <a:extLst>
                        <a:ext uri="{9D8B030D-6E8A-4147-A177-3AD203B41FA5}">
                          <a16:colId xmlns:a16="http://schemas.microsoft.com/office/drawing/2014/main" val="1088483544"/>
                        </a:ext>
                      </a:extLst>
                    </a:gridCol>
                    <a:gridCol w="2646438">
                      <a:extLst>
                        <a:ext uri="{9D8B030D-6E8A-4147-A177-3AD203B41FA5}">
                          <a16:colId xmlns:a16="http://schemas.microsoft.com/office/drawing/2014/main" val="1939038113"/>
                        </a:ext>
                      </a:extLst>
                    </a:gridCol>
                  </a:tblGrid>
                  <a:tr h="3730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T ambiente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008733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684785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5049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ella 14">
                <a:extLst>
                  <a:ext uri="{FF2B5EF4-FFF2-40B4-BE49-F238E27FC236}">
                    <a16:creationId xmlns:a16="http://schemas.microsoft.com/office/drawing/2014/main" id="{095B69EF-34CE-FD3A-34D2-4D9FB6F096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12372"/>
                  </p:ext>
                </p:extLst>
              </p:nvPr>
            </p:nvGraphicFramePr>
            <p:xfrm>
              <a:off x="4423799" y="1781068"/>
              <a:ext cx="3528584" cy="11192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146">
                      <a:extLst>
                        <a:ext uri="{9D8B030D-6E8A-4147-A177-3AD203B41FA5}">
                          <a16:colId xmlns:a16="http://schemas.microsoft.com/office/drawing/2014/main" val="1088483544"/>
                        </a:ext>
                      </a:extLst>
                    </a:gridCol>
                    <a:gridCol w="2646438">
                      <a:extLst>
                        <a:ext uri="{9D8B030D-6E8A-4147-A177-3AD203B41FA5}">
                          <a16:colId xmlns:a16="http://schemas.microsoft.com/office/drawing/2014/main" val="1939038113"/>
                        </a:ext>
                      </a:extLst>
                    </a:gridCol>
                  </a:tblGrid>
                  <a:tr h="3730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T ambiente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008733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690" t="-106452" r="-302759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33563" t="-106452" r="-920" b="-1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4684785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690" t="-209836" r="-30275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33563" t="-209836" r="-920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5049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ella 15">
                <a:extLst>
                  <a:ext uri="{FF2B5EF4-FFF2-40B4-BE49-F238E27FC236}">
                    <a16:creationId xmlns:a16="http://schemas.microsoft.com/office/drawing/2014/main" id="{89066AF7-3259-E42F-7F4B-A073E74325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138523"/>
                  </p:ext>
                </p:extLst>
              </p:nvPr>
            </p:nvGraphicFramePr>
            <p:xfrm>
              <a:off x="8024638" y="1781068"/>
              <a:ext cx="3528584" cy="11192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146">
                      <a:extLst>
                        <a:ext uri="{9D8B030D-6E8A-4147-A177-3AD203B41FA5}">
                          <a16:colId xmlns:a16="http://schemas.microsoft.com/office/drawing/2014/main" val="1088483544"/>
                        </a:ext>
                      </a:extLst>
                    </a:gridCol>
                    <a:gridCol w="2646438">
                      <a:extLst>
                        <a:ext uri="{9D8B030D-6E8A-4147-A177-3AD203B41FA5}">
                          <a16:colId xmlns:a16="http://schemas.microsoft.com/office/drawing/2014/main" val="1939038113"/>
                        </a:ext>
                      </a:extLst>
                    </a:gridCol>
                  </a:tblGrid>
                  <a:tr h="3730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T ambiente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008733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684785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5049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ella 15">
                <a:extLst>
                  <a:ext uri="{FF2B5EF4-FFF2-40B4-BE49-F238E27FC236}">
                    <a16:creationId xmlns:a16="http://schemas.microsoft.com/office/drawing/2014/main" id="{89066AF7-3259-E42F-7F4B-A073E74325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138523"/>
                  </p:ext>
                </p:extLst>
              </p:nvPr>
            </p:nvGraphicFramePr>
            <p:xfrm>
              <a:off x="8024638" y="1781068"/>
              <a:ext cx="3528584" cy="11192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146">
                      <a:extLst>
                        <a:ext uri="{9D8B030D-6E8A-4147-A177-3AD203B41FA5}">
                          <a16:colId xmlns:a16="http://schemas.microsoft.com/office/drawing/2014/main" val="1088483544"/>
                        </a:ext>
                      </a:extLst>
                    </a:gridCol>
                    <a:gridCol w="2646438">
                      <a:extLst>
                        <a:ext uri="{9D8B030D-6E8A-4147-A177-3AD203B41FA5}">
                          <a16:colId xmlns:a16="http://schemas.microsoft.com/office/drawing/2014/main" val="1939038113"/>
                        </a:ext>
                      </a:extLst>
                    </a:gridCol>
                  </a:tblGrid>
                  <a:tr h="37309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T ambiente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008733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7"/>
                          <a:stretch>
                            <a:fillRect l="-690" t="-106452" r="-302759" b="-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7"/>
                          <a:stretch>
                            <a:fillRect l="-33563" t="-106452" r="-920" b="-1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4684785"/>
                      </a:ext>
                    </a:extLst>
                  </a:tr>
                  <a:tr h="3730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7"/>
                          <a:stretch>
                            <a:fillRect l="-690" t="-209836" r="-30275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7"/>
                          <a:stretch>
                            <a:fillRect l="-33563" t="-209836" r="-920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5049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90435C0D-AAE1-6FF4-F27A-E20EE04BAF0F}"/>
              </a:ext>
            </a:extLst>
          </p:cNvPr>
          <p:cNvSpPr/>
          <p:nvPr/>
        </p:nvSpPr>
        <p:spPr>
          <a:xfrm rot="5400000">
            <a:off x="9629432" y="3146580"/>
            <a:ext cx="639266" cy="320270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BBAEB021-AC5B-04C0-DCF5-E151CBBF0FBD}"/>
              </a:ext>
            </a:extLst>
          </p:cNvPr>
          <p:cNvSpPr/>
          <p:nvPr/>
        </p:nvSpPr>
        <p:spPr>
          <a:xfrm rot="5400000">
            <a:off x="2267619" y="3146578"/>
            <a:ext cx="639266" cy="320270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C362157F-32D0-886C-E930-B362578CA4AF}"/>
              </a:ext>
            </a:extLst>
          </p:cNvPr>
          <p:cNvSpPr/>
          <p:nvPr/>
        </p:nvSpPr>
        <p:spPr>
          <a:xfrm rot="5400000">
            <a:off x="5868458" y="3146578"/>
            <a:ext cx="639266" cy="320270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2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D97A4-BD51-E6F6-7A7F-C5EBC1BD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CARICO ASSIALE E VERIFICA</a:t>
            </a:r>
          </a:p>
        </p:txBody>
      </p:sp>
      <p:sp>
        <p:nvSpPr>
          <p:cNvPr id="4" name="Segnaposto contenuto 8">
            <a:extLst>
              <a:ext uri="{FF2B5EF4-FFF2-40B4-BE49-F238E27FC236}">
                <a16:creationId xmlns:a16="http://schemas.microsoft.com/office/drawing/2014/main" id="{5E1B3969-F837-8AE2-9AFF-3712F39F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8814"/>
            <a:ext cx="10034398" cy="1776723"/>
          </a:xfrm>
          <a:noFill/>
          <a:ln w="254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it-IT" sz="2300" dirty="0"/>
              <a:t>Calcolo delle forze assiali agenti sul singolo bullone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it-IT" sz="2300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it-IT" sz="2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F949EE5-701D-0313-8CDF-262495941F60}"/>
                  </a:ext>
                </a:extLst>
              </p:cNvPr>
              <p:cNvSpPr txBox="1"/>
              <p:nvPr/>
            </p:nvSpPr>
            <p:spPr>
              <a:xfrm>
                <a:off x="1490262" y="2511227"/>
                <a:ext cx="2567388" cy="67069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𝑎𝑒𝑟𝑜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0.1⋅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𝑎𝑒𝑟𝑜</m:t>
                          </m:r>
                        </m:sub>
                      </m:sSub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𝑎𝑒𝑟𝑜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0.1⋅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𝑎𝑒𝑟𝑜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F949EE5-701D-0313-8CDF-262495941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262" y="2511227"/>
                <a:ext cx="2567388" cy="67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B385EFF0-6D79-E230-18FF-84DCF77C7957}"/>
              </a:ext>
            </a:extLst>
          </p:cNvPr>
          <p:cNvSpPr/>
          <p:nvPr/>
        </p:nvSpPr>
        <p:spPr>
          <a:xfrm>
            <a:off x="4271046" y="2739733"/>
            <a:ext cx="948654" cy="355892"/>
          </a:xfrm>
          <a:prstGeom prst="rightArrow">
            <a:avLst>
              <a:gd name="adj1" fmla="val 28339"/>
              <a:gd name="adj2" fmla="val 1041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473CFC-9F62-7353-1DE7-406CDDBEACE1}"/>
                  </a:ext>
                </a:extLst>
              </p:cNvPr>
              <p:cNvSpPr txBox="1"/>
              <p:nvPr/>
            </p:nvSpPr>
            <p:spPr>
              <a:xfrm>
                <a:off x="5519031" y="2349399"/>
                <a:ext cx="3981795" cy="11258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𝑎𝑒𝑟𝑜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𝑎𝑒𝑟𝑜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473CFC-9F62-7353-1DE7-406CDDBEA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31" y="2349399"/>
                <a:ext cx="3981795" cy="1125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contenuto 8">
            <a:extLst>
              <a:ext uri="{FF2B5EF4-FFF2-40B4-BE49-F238E27FC236}">
                <a16:creationId xmlns:a16="http://schemas.microsoft.com/office/drawing/2014/main" id="{379A25C0-E54A-399C-DEBC-F91A957BB57C}"/>
              </a:ext>
            </a:extLst>
          </p:cNvPr>
          <p:cNvSpPr txBox="1">
            <a:spLocks/>
          </p:cNvSpPr>
          <p:nvPr/>
        </p:nvSpPr>
        <p:spPr>
          <a:xfrm>
            <a:off x="1024128" y="3836824"/>
            <a:ext cx="4740993" cy="276241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Font typeface="Tw Cen MT" panose="020B0602020104020603" pitchFamily="34" charset="0"/>
              <a:buNone/>
            </a:pPr>
            <a:r>
              <a:rPr lang="it-IT" sz="2300" dirty="0"/>
              <a:t>Verifica statica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Font typeface="Tw Cen MT" panose="020B0602020104020603" pitchFamily="34" charset="0"/>
              <a:buNone/>
            </a:pPr>
            <a:endParaRPr lang="it-IT" sz="2300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it-IT" sz="2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7F865ED-A17A-33CC-2395-2B48928EB5DE}"/>
                  </a:ext>
                </a:extLst>
              </p:cNvPr>
              <p:cNvSpPr txBox="1"/>
              <p:nvPr/>
            </p:nvSpPr>
            <p:spPr>
              <a:xfrm>
                <a:off x="1237905" y="4275070"/>
                <a:ext cx="3981795" cy="2268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10%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=95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7F865ED-A17A-33CC-2395-2B48928EB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905" y="4275070"/>
                <a:ext cx="3981795" cy="2268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contenuto 8">
            <a:extLst>
              <a:ext uri="{FF2B5EF4-FFF2-40B4-BE49-F238E27FC236}">
                <a16:creationId xmlns:a16="http://schemas.microsoft.com/office/drawing/2014/main" id="{7671609A-D7DA-4B67-C5F2-208FFC8B5700}"/>
              </a:ext>
            </a:extLst>
          </p:cNvPr>
          <p:cNvSpPr txBox="1">
            <a:spLocks/>
          </p:cNvSpPr>
          <p:nvPr/>
        </p:nvSpPr>
        <p:spPr>
          <a:xfrm>
            <a:off x="6317533" y="3820300"/>
            <a:ext cx="4740993" cy="277893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Font typeface="Tw Cen MT" panose="020B0602020104020603" pitchFamily="34" charset="0"/>
              <a:buNone/>
            </a:pPr>
            <a:r>
              <a:rPr lang="it-IT" sz="2300" dirty="0"/>
              <a:t>Verifica a fatica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Font typeface="Tw Cen MT" panose="020B0602020104020603" pitchFamily="34" charset="0"/>
              <a:buNone/>
            </a:pPr>
            <a:endParaRPr lang="it-IT" sz="2300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it-IT" sz="2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9C19C6B-0648-7B4D-B152-E8DAD36A0BD0}"/>
                  </a:ext>
                </a:extLst>
              </p:cNvPr>
              <p:cNvSpPr txBox="1"/>
              <p:nvPr/>
            </p:nvSpPr>
            <p:spPr>
              <a:xfrm>
                <a:off x="6502632" y="4275070"/>
                <a:ext cx="3981795" cy="19114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0.9⋅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9C19C6B-0648-7B4D-B152-E8DAD36A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632" y="4275070"/>
                <a:ext cx="3981795" cy="19114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build="p"/>
      <p:bldP spid="1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175</TotalTime>
  <Words>473</Words>
  <Application>Microsoft Office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 Math</vt:lpstr>
      <vt:lpstr>Menlo</vt:lpstr>
      <vt:lpstr>Times New Roman</vt:lpstr>
      <vt:lpstr>Tw Cen MT</vt:lpstr>
      <vt:lpstr>Tw Cen MT Condensed</vt:lpstr>
      <vt:lpstr>Wingdings</vt:lpstr>
      <vt:lpstr>Wingdings 3</vt:lpstr>
      <vt:lpstr>Integrale</vt:lpstr>
      <vt:lpstr>Presentazione standard di PowerPoint</vt:lpstr>
      <vt:lpstr>Presentazione standard di PowerPoint</vt:lpstr>
      <vt:lpstr>Presentazione standard di PowerPoint</vt:lpstr>
      <vt:lpstr>SCELTA DELLA VITE</vt:lpstr>
      <vt:lpstr>Presentazione standard di PowerPoint</vt:lpstr>
      <vt:lpstr>CEDEVOLEZZE</vt:lpstr>
      <vt:lpstr>DIAGRAMMA DI FORZAMENTO</vt:lpstr>
      <vt:lpstr>EFFETTO DELLA TEMPERATURA</vt:lpstr>
      <vt:lpstr>CARICO ASSIALE E VERIFICA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UVA MARIA LAURA</dc:creator>
  <cp:lastModifiedBy>Messina  Francesco</cp:lastModifiedBy>
  <cp:revision>2</cp:revision>
  <dcterms:created xsi:type="dcterms:W3CDTF">2024-11-10T13:37:47Z</dcterms:created>
  <dcterms:modified xsi:type="dcterms:W3CDTF">2024-11-11T15:41:33Z</dcterms:modified>
</cp:coreProperties>
</file>