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30"/>
  </p:normalViewPr>
  <p:slideViewPr>
    <p:cSldViewPr snapToGrid="0">
      <p:cViewPr varScale="1">
        <p:scale>
          <a:sx n="135" d="100"/>
          <a:sy n="135" d="100"/>
        </p:scale>
        <p:origin x="1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5:51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374 31 24575,'-32'0'0,"-10"5"0,-3-13 0,-7 11 0,10-17 0,-1 8 0,17 0 0,3 1 0,26 42 0,11 53 0,-3-29 0,2 6-464,3 23 0,1 0 464,-5-16 0,0-2 0,1 4 0,-2-3 0,-7-19 0,0-4 0,8 41 0,-10-2 0,3-14 0,-5 7 0,0-11 928,0 0-928,0-6 0,-5-3 0,4-11 0,-4-22 0,5 11 0,0-20 0,-4 20 0,2-6 0,-8 17 0,9 11 0,-10 3 0,9 6 0,-3-9 0,-6 1 0,8-24 0,-8 1 0,11-22 0,-4 4 0,0 1 0,-5 9 0,4 10 0,1 3 0,-1 6 0,4-8 0,-4-9 0,5-3 0,0-13 0,-3 4 0,2-4 0,-8 13 0,8 3 0,-4 35 0,5-11 0,0 22 0,-3-35 0,2 4 0,-2-6 0,3-8 0,-6 32 0,4-29 0,-10 40 0,11-22 0,-6 15 0,7-9 0,0 0 0,0-17 0,0 13 0,-5-13 0,0 18 0,1 7 0,0-18 0,0 2 0,0 38 0,1 0 0,3-32 0,0-2 0,0 8 0,0-3 0,0 21 0,0-4 0,-6-18 0,5 18 0,-11-5 0,11 25 0,-5-7 0,5-38 0,2 1 0,-1 1 0,0-1 0,0-3 0,0-2 0,0 49 0,0-18 0,0 9 0,0-37 0,0 3 0,0 4 0,0 2 0,0 7 0,0 2-410,-1 3 0,2 0 410,2-2 0,1-1 0,-4-9 0,1-2 0,3-9 0,-1-4 0,-3 14 0,0-2 0,0 11 0,0 22 0,0-33 0,0 2 0,3 4 0,1 1 0,0 5 0,1-2 0,3-11 0,-1-3 0,-2 0 0,-2-3 820,4 29-820,-7-18 0,0 14 0,0 4 0,-1-31 0,2 2 0,1 11 0,3 3-355,-1 4 1,0 0 354,1-7 0,-1-2 0,0 0 0,-1-4 0,-3 15 0,0-13 0,0-17 0,0-1 0,0 54 0,0-35 0,0 5 9,4 11 0,-1 3-9,-2 6 0,0-3 0,2-19 0,1-4 0,-1-7 0,0-4 0,-2 13 0,5-26 0,-6-22 0,0-5 0,0-4 691,10-5-691,-2 2 0,8-5 0,-4 0 0,-2 2 0,-2-1 0,-2 2 0,0 0 0,3 0 0,-3-3 0,3 2 0,-3-1 0,0 2 0,0 0 0,2 0 0,2 0 0,-1 0 0,-3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8:33.6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895 47 24575,'-9'0'0,"-3"0"0,3 0 0,-17 0 0,6 0 0,-29 0 0,13-4 0,-16-2 0,23-3 0,-1 0 0,16 6 0,-3-1 0,5 4 0,0-3 0,3 3 0,0-3 0,3 3 0,-25 0 0,16 0 0,-33 0 0,28 0 0,-12 0 0,0 0 0,12 0 0,-10 0 0,3 0 0,2 0 0,-7 0 0,9 0 0,5 0 0,-4 0 0,9 0 0,-4 0 0,8 0 0,-3 0 0,6 0 0,-3 0 0,3 0 0,-3 0 0,2 0 0,-1 0 0,-1 0 0,2 0 0,-4-3 0,1 3 0,1-3 0,0 3 0,3 0 0,0 0 0,3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8:36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24575,'7'21'0,"-1"-1"0,-6-8 0,0-3 0,0 2 0,0-1 0,-7 6 0,6-3 0,-6 2 0,7-7 0,0-2 0,0 0 0,2 3 0,-1-3 0,4 6 0,-4-3 0,4 3 0,-1-3 0,-1 0 0,2-3 0,-2 2 0,1 2 0,1 2 0,-4-3 0,1-1 0,1-4 0,-2 1 0,1 1 0,-2 3 0,0 8 0,0-6 0,0 5 0,0-10 0,0 3 0,0-3 0,0 0 0,0 0 0,-2 0 0,1 0 0,-4-1 0,4 1 0,-2 0 0,3 0 0,0 0 0,0-3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5:52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24575,'68'17'0,"4"-9"0,-19 13 0,18-13 0,-6 10 0,-3-10 0,-24-3 0,-8-5 0,-17 0 0,1 0 0,-5 0 0,-1 0 0,2 0 0,6 0 0,2 0 0,-2 0 0,-3 0 0,-7 0 0,0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5:53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24575,'29'46'0,"22"18"0,-19-27 0,3 1 0,2 6 0,0-2 0,21 12 0,-21-8 0,-3-18 0,-22-15 0,-2-6 0,-10-4 0,-6 0 0,0 0 0,-3 0 0,0 0 0,2 3 0,-4-6 0,2 3 0,-1-3 0,-6 3 0,6 1 0,-12 0 0,11-2 0,-5-2 0,9 0 0,-1 0 0,2 0 0,-1 0 0,-1 0 0,1 0 0,-2 0 0,1 0 0,1 0 0,-2 0 0,-22 0 0,11 0 0,-13 0 0,17 0 0,7 0 0,-3 3 0,2-2 0,2 1 0,2 1 0,0 0 0,-1 1 0,4-2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7:14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24575,'26'0'0,"-11"0"0,11 0 0,-17 0 0,2 0 0,3 0 0,-1 0 0,9 0 0,-9 0 0,1 0 0,-5-3 0,-3 3 0,0-3 0,0 3 0,2 0 0,-1 0 0,9 0 0,-5 0 0,10 0 0,-10 0 0,2-3 0,-7 3 0,0-3 0,0 3 0,3 0 0,-3 0 0,72-14 0,-21 10 0,-2-4 0,-1 2 0,-1 6 0,-17 0 0,-22 0 0,-5 0 0,-3 0 0,-1 0 0,4 0 0,0 2 0,1-1 0,1 1 0,-4-2 0,1 0 0,-2 0 0,0 0 0,0 0 0,0 0 0,0 0 0,0 0 0,0 0 0,0 0 0,0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7:18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784 0 24575,'0'46'0,"0"-14"0,0-2 0,0-12 0,0 5 0,0 0 0,0 0 0,0-5 0,0 3 0,0-3 0,0 5 0,0 0 0,0 9 0,0 1 0,0 10 0,0-1 0,0 10 0,0 10 0,0 11 0,-9-8 0,7-5 0,-8 0 0,10-13 0,0 21 0,0-23 0,0-7 0,0-8 0,0-3 0,3-2 0,-2 7 0,3-14 0,-4 12 0,0 8 0,0 15 0,0 10 0,0-26 0,0 28 0,0-35 0,0 30 0,0-17 0,0 8 0,0 3 0,0-1 0,0 7 0,0 3 0,0 1 0,0 7 0,0-17 0,0-12 0,0-1 0,0-16 0,0 24 0,0-22 0,0 31 0,0-14 0,0 10 0,0 6 0,-6-6 0,5-1 0,-5 16 0,6-22 0,-5 22 0,3-25 0,-9 17 0,10-17 0,-5 16 0,1-6 0,3-1 0,-3 8 0,5-8 0,0 1 0,0 6 0,0-16 0,0 17 0,-6-8 0,5 1 0,-5 6 0,6-7 0,0 18 0,0 2 0,0 18 0,0-6 0,0 3-247,0-27 1,0 0 246,1 27 0,-2-3 0,-5 15 0,-2-7 0,3-38 0,2 1 0,-1-4 0,1 0 0,3 7 0,0 2 0,0 4 0,0 1 0,0-4 0,0 2 0,0 10 0,0 1 0,0-13 0,0 0 0,-3 3 0,-1 0 0,3 1 0,0-1 0,-2-7 0,0 0 0,2 2 0,2-1 0,-1-7 0,0-2 0,-3 1 0,-1 0 0,0 5 0,0-1 0,0-3 0,0 0 0,0 12 0,1 1 0,2-8 0,2 1 0,-1 16 0,0 1 0,0-16 0,0-1 0,0 7 0,0-1 0,0-13 0,0 0 0,0 5 0,0-1 0,0 31 0,0 3 0,0-18 0,0 11 0,0 11 0,0-42 0,0 0 0,0 0 0,0 0 493,0 42-493,0-11 0,0-11 0,0-17 0,0-3 0,0-22 0,0 10 0,0-10 0,0 0 0,0 2 0,0-13 0,0 4 0,0-4 0,0 4 0,0-11 0,2 2 0,-1-7 0,2 0 0,-3 2 0,0 24 0,0 35 0,13 19 0,-12-34 0,1-2 0,15 23 0,-11-13 0,0-26 0,-4-12 0,-5-12 0,-6-10 0,0 0 0,-3 0 0,2 0 0,2 0 0,2 0 0,0 0 0,0 0 0,0 0 0,-1 0 0,-1 0 0,-2 0 0,1 0 0,-2 0 0,4 0 0,-9 0 0,5 0 0,-3 0 0,-2 0 0,5 0 0,-6 0 0,0 0 0,7 0 0,-11 0 0,5 0 0,1 0 0,-6 0 0,10 0 0,-11 0 0,-4 4 0,1 1 0,-16 1 0,21 0 0,-6-6 0,17 3 0,-3-3 0,-2 0 0,1 0 0,-4 0 0,5 0 0,0 0 0,2 0 0,-1 0 0,2 0 0,-3 0 0,-1 0 0,4 0 0,-2 0 0,1 0 0,1 0 0,0 0 0,3 0 0,3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7:23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1016 1 24575,'-12'0'0,"3"2"0,0-1 0,0 4 0,0-4 0,-1 2 0,-1-1 0,-3-1 0,1 1 0,-37-1 0,-11-2 0,-14 1 0,-1 0 0,-3 0 0,21 0 0,5 0 0,-43 0 0,14 0 0,38 0 0,22 0 0,16 0 0,-3 0 0,0 0 0,-3 0 0,-1 0 0,1 0 0,0 0 0,3 0 0,0 0 0,3 0 0,0 0 0,0 0 0,0 0 0,-3 0 0,0 0 0,0 0 0,0 0 0,0 0 0,2 0 0,-4 0 0,4 0 0,-1-2 0,2 1 0,0-2 0,0 3 0,0 0 0,2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7:26.8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217 1 24575,'-17'34'0,"-4"6"0,-16 17 0,-1-2 0,8-8 0,8-10 0,11-13 0,8-11 0,3-7 0,0 0 0,0 3 0,0-3 0,0 3 0,0-3 0,0 0 0,0 0 0,0 0 0,-3 2 0,0-1 0,-1 1 0,-4-2 0,4 0 0,-4-2 0,2 1 0,5 1 0,21 20 0,-2 4 0,11 15 0,-15-11 0,-9-7 0,1-10 0,-2 0 0,3 1 0,-3 0 0,2-2 0,-5-4 0,4-2 0,-4-2 0,4 1 0,-4 0 0,4 0 0,-4 0 0,2-3 0,-3 0 0,2 3 0,2 5 0,2-1 0,-2 4 0,4-5 0,-6 0 0,6-3 0,-8-1 0,3-2 0,-3 0 0,3 0 0,0 0 0,0 0 0,2 0 0,-4 3 0,4-3 0,-1 3 0,-1-3 0,2 0 0,-4 0 0,4 0 0,-4 0 0,1-3 0,-2-1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8:15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13 24575,'-6'60'0,"5"-13"0,-3 0 0,5-17 0,2-19 0,0 10 0,-2-11 0,2 7 0,-3 8 0,0 13 0,0 7 0,0-3 0,0-18 0,0-10 0,0-8 0,0 7 0,0 11 0,4 1 0,-1-1 0,1 6 0,1-17 0,-4 10 0,4-17 0,-4-1 0,4 1 0,-4 3 0,1 1 0,-2-2 0,3-5 0,-5 3 0,4-3 0,-7 3 0,40-3 0,8 0 0,30 2 0,-19-3 0,-14 3 0,-8-5 0,-12 0 0,10 0 0,-3 0 0,-2 0 0,16 0 0,-8 0 0,10 0 0,-1 0 0,-8 0 0,7 5 0,-16-4 0,15 4 0,-6-5 0,17 0 0,-15 0 0,4 3 0,-17 1 0,9 5 0,-7-1 0,15 3 0,-15-7 0,33 1 0,-20-5 0,31 0 0,-24 0 0,15 0 0,-7 5 0,18-3 0,3 3 0,-1 1 0,7-5 0,-16 5 0,16-6 0,-7 0 0,9 0 0,0 0 0,0 0 0,0 6 0,0-5 0,0 11 0,-33-7 0,1-1 0,37 3 0,-33-3 0,0-1 0,39-3 0,-41 0 0,-2 0 0,35 0 0,3 0 0,-15 0 0,1 0 0,-3 0 0,0 0 0,2 0 0,9 0 0,0 0 0,-9 0 0,7 0 0,-7 0 0,-9 0 0,14 0 0,-22 0 0,15 0 0,0 0 0,2 0 0,0 0 0,7 0 0,-7 0 0,18 0 0,-7 0 0,7 0 0,-9 0 0,0 0 0,0 0 0,0 0 0,0 0 0,8 0 0,-14 0 0,12 0 0,-23 0 0,15 0 0,-7 0 0,18 0 0,2 0 0,-38 0 0,1 0 0,-4 0 0,0 0 0,8 0 0,0 0 0,-8 0 0,0 0 0,4 0 0,-1 0 0,38 0 0,6 0 0,-5 0 0,-1 6 0,-3-4 0,-16 4 0,-3-6 0,-18 0 0,16 0 0,-5 0 0,18 6 0,0 1 0,0 1 0,0 4 0,0-11 0,0 12 0,9-12 0,2 12 0,-42-13 0,0 1 0,0 6 0,0-1 0,0-5 0,0 0 0,0 2 0,0 0 0,42-3 0,-11 0 0,7 0 0,-14 0 0,16 0 0,9 7 0,-45-6 0,3 0 0,7-1 0,3-1-325,7-3 1,0-1 324,-3 1 0,1-1 0,7-2 0,-1 0 0,-11 6 0,0 0 0,2-3 0,-1 1 0,-7 3 0,-2 0-9,1 0 1,0 0 8,0 0 0,0 0 0,0 0 0,0 0 0,-4 0 0,-1 0 0,4 0 0,0 0 0,-8 0 0,0 0 0,8 0 0,0 0 0,35 0 0,-41 0 0,1 0 0,38 0 0,-43 0 0,2 0 0,-1 0 0,0 0 324,0 0 0,0 0-324,0 0 0,0 0 0,-1 0 0,1 0 9,1 0 0,-2 0-9,44 0 0,-4 0 0,-8 0 0,0 0 0,-9 0 0,-2 0 0,-17 0 0,6 0 0,-15 0 0,6 0 0,9 0 0,-4 0 0,24 0 0,2 0 0,2 0 0,16 0 0,-16 0 0,16 0 0,-7 0 0,-43 0 0,2 0 0,-1 0 0,0 0 0,0 0 0,0 0 0,0 0 0,0 0 0,42 0 0,-11 0 0,6 0 0,-12 0 0,15 0 0,0 0 0,-41 0 0,1 0 0,10-3 0,0-1 0,1 3 0,1 0 0,-2-2 0,-1-1 0,-3 4 0,-3 0 0,-3 0 0,0 0 0,4 0 0,1 0 0,0 0 0,1 0 0,4 0 0,0 0 0,0 0 0,0 0 0,4 0 0,1 0-234,0 0 0,1 0 234,-1 0 0,1 0 0,3 0 0,0 0 0,-8 0 0,0 0 0,3 0 0,0 0 0,-7 0 0,-2 0 0,-1 0 0,0 0 0,-3 0 0,-2 0 0,1 0 0,0 0 0,1 0 0,-2 0 0,43 0 0,-2 0 0,0 0 0,-20 0 0,4 0-2,-5 0 1,2 0 1,22 0 0,1 0 0,-14 0 0,0 0 0,4 0 0,1 0-424,-9 0 0,1 0 424,6 0 0,0 0 0,-2 0 0,-2 0 0,-7 0 0,1 0 0,17 0 0,2 0 0,-15 0 0,1 0 0,16 0 0,1 0 0,-9 0 0,-1 0 0,9 0 0,-1 0 0,-19 0 0,-2 0 0,7 0 0,-2 0-116,-16 0 1,-2 0 115,-4 0 0,1 0 0,11 0 0,1 0 0,-11 0 0,2 0 0,21 0 0,4 0-614,-8 0 0,1 0 614,12 0 0,2 0 0,-5 0 0,-1 0 0,-9 0 0,-1 0 0,3 0 0,0 0-75,-7 0 1,0 0 74,0 0 0,0 0 0,-2 0 0,0 0 292,-9 0 0,-1 0-292,1 0 0,0 0 0,5 0 0,-1 0 111,-2 0 0,-2 0-111,1 0 0,-2 0 0,-4 0 0,-1 0 637,1 1 0,-1-2-637,40-5 632,-13 5-632,-13-6 215,-33 7-215,22 0 0,-22 0 0,7 0 0,-12 0 0,-8 0 0,0 0 0,17 0 0,-4 0 0,24 0 0,11 0 0,5 0 0,15 0 0,0 0 0,-7 0 0,15 0 0,-40 0 0,2 0-220,15 0 0,1 0 220,-6 0 0,-2 0 0,-4 0 0,-1 0 0,-10 0 0,-2 0 0,44 0 0,-40 0 0,1 0 0,-1 0 0,-2 0 0,40 0 0,-4 0 0,10 0 0,-5 0 0,-39 0 0,-1 0 0,30 0 0,-14 0 440,-11 0-440,-7 0 0,10 0 0,-1 0 0,0-5 0,9 3 0,11-10 0,-6 11 0,-5-10 0,-28 9 0,-3-2 0,-20 4 0,10 0 0,-12 0 0,0 0 0,13 0 0,15 0 0,10-6 0,15 5 0,0-5 0,-34 1 0,-1-2 0,-36-5 0,0 3 0,0 0 0,0 3 0,0 0 0,0 0 0,0 0 0,0 0 0,0-3 0,0 2 0,0 4 0,0-2 0,0 4 0,0-5 0,0-2 0,0 1 0,0-2 0,0 1 0,0-2 0,-7-7 0,6-1 0,-9 0 0,10 1 0,-6 5 0,5 3 0,-1-3 0,2 3 0,0-3 0,-3 0 0,2 2 0,-4 2 0,4 2 0,-4-3 0,4 0 0,-1-3 0,2-5 0,0 3 0,0-7 0,-4 3 0,3-5 0,-2 5 0,3-4 0,0 4 0,0-14 0,0-11 0,0 7 0,0-13 0,0 15 0,0 0 0,0 10 0,0 11 0,0 7 0,0 0 0,0-1 0,0 1 0,0 0 0,0 3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12:38:26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0 358 24575,'13'3'0,"1"-3"0,-8 3 0,6-1 0,2-1 0,39 2 0,31-17 0,-24 6 0,5-2 0,10-4 0,0-4 0,-11-1 0,-1 1 0,7 5 0,-3 0 0,-17-4 0,-5 1 0,24 6 0,-12-2 0,-42 12 0,8-3 0,-12 2 0,21-13 0,2-5 0,18-6 0,-3-10 0,-14 18 0,4-15 0,-15 22 0,-2-8 0,-8 14 0,-8-2 0,-4 6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D657-B7F2-384E-BD06-3CC73BF6721B}" type="datetimeFigureOut">
              <a:rPr lang="en-IT" smtClean="0"/>
              <a:t>02/04/25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7F54E-8F6E-5B44-8CB1-19F081AC9E8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987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7F54E-8F6E-5B44-8CB1-19F081AC9E8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94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62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39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27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913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55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88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472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63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4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9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8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9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C60ED7-11F7-478C-AC8E-0865FABDA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Rectangle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olourful leaf patterns">
            <a:extLst>
              <a:ext uri="{FF2B5EF4-FFF2-40B4-BE49-F238E27FC236}">
                <a16:creationId xmlns:a16="http://schemas.microsoft.com/office/drawing/2014/main" id="{BFBEBAFD-60C9-2B4A-EDB4-87CA949B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5752" b="1389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9554BA-32FB-36BF-86A7-BB2E0E9ED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2271449"/>
            <a:ext cx="6347918" cy="3670098"/>
          </a:xfrm>
        </p:spPr>
        <p:txBody>
          <a:bodyPr anchor="b">
            <a:normAutofit/>
          </a:bodyPr>
          <a:lstStyle/>
          <a:p>
            <a:r>
              <a:rPr lang="en-IT" sz="6600" dirty="0">
                <a:solidFill>
                  <a:srgbClr val="FFFFFF"/>
                </a:solidFill>
              </a:rPr>
              <a:t>ButterCup Game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726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F712-4714-9692-FA7D-2C1C2A86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313131"/>
                </a:solidFill>
                <a:effectLst/>
                <a:latin typeface="Century Gothic" panose="020B0502020202020204" pitchFamily="34" charset="0"/>
              </a:rPr>
              <a:t>Business Insight</a:t>
            </a:r>
            <a:endParaRPr lang="en-IT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EBDFAE-DE20-ECF7-7F8C-E61E51881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295" y="1825625"/>
            <a:ext cx="875740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33CCC0-93A3-AAD7-4FA6-CDDEF453A32F}"/>
              </a:ext>
            </a:extLst>
          </p:cNvPr>
          <p:cNvSpPr txBox="1"/>
          <p:nvPr/>
        </p:nvSpPr>
        <p:spPr>
          <a:xfrm>
            <a:off x="4139021" y="1388825"/>
            <a:ext cx="3271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Informazioni Relative alle vendite</a:t>
            </a:r>
          </a:p>
        </p:txBody>
      </p:sp>
    </p:spTree>
    <p:extLst>
      <p:ext uri="{BB962C8B-B14F-4D97-AF65-F5344CB8AC3E}">
        <p14:creationId xmlns:p14="http://schemas.microsoft.com/office/powerpoint/2010/main" val="1527820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023D-706A-D7F1-594C-1190201F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Menu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4141530-0A0F-3225-376E-A29F4FA3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09486"/>
            <a:ext cx="10515600" cy="307305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5C54D3-5513-131F-9D7A-3ED0BD183BDA}"/>
              </a:ext>
            </a:extLst>
          </p:cNvPr>
          <p:cNvSpPr txBox="1"/>
          <p:nvPr/>
        </p:nvSpPr>
        <p:spPr>
          <a:xfrm>
            <a:off x="914400" y="1455160"/>
            <a:ext cx="5616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È</a:t>
            </a:r>
            <a:r>
              <a:rPr lang="en-IT" dirty="0"/>
              <a:t> stato diviso secondo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IT" dirty="0"/>
              <a:t>casi d’uso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Infrastructure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Secuity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Business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T" dirty="0"/>
              <a:t>Altro (Menu classico di splunk)</a:t>
            </a:r>
          </a:p>
        </p:txBody>
      </p:sp>
    </p:spTree>
    <p:extLst>
      <p:ext uri="{BB962C8B-B14F-4D97-AF65-F5344CB8AC3E}">
        <p14:creationId xmlns:p14="http://schemas.microsoft.com/office/powerpoint/2010/main" val="348523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AA28F-6D44-BF14-B198-E40D6F36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ED6B-013D-671A-7B84-D67A63019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47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/>
              <a:t>Sono state </a:t>
            </a:r>
            <a:r>
              <a:rPr lang="en-GB" sz="2000" dirty="0" err="1"/>
              <a:t>utilizzate</a:t>
            </a:r>
            <a:r>
              <a:rPr lang="en-GB" sz="2000" dirty="0"/>
              <a:t> </a:t>
            </a:r>
            <a:r>
              <a:rPr lang="en-GB" sz="2000" dirty="0" err="1"/>
              <a:t>ricerche</a:t>
            </a:r>
            <a:r>
              <a:rPr lang="en-GB" sz="2000" dirty="0"/>
              <a:t> </a:t>
            </a:r>
            <a:r>
              <a:rPr lang="en-GB" sz="2000" dirty="0" err="1"/>
              <a:t>relativamente</a:t>
            </a:r>
            <a:r>
              <a:rPr lang="en-GB" sz="2000" dirty="0"/>
              <a:t> </a:t>
            </a:r>
            <a:r>
              <a:rPr lang="en-GB" sz="2000" dirty="0" err="1"/>
              <a:t>semplici</a:t>
            </a:r>
            <a:r>
              <a:rPr lang="en-GB" sz="2000" dirty="0"/>
              <a:t>, con un </a:t>
            </a:r>
            <a:r>
              <a:rPr lang="en-GB" sz="2000" dirty="0" err="1"/>
              <a:t>maggiore</a:t>
            </a:r>
            <a:r>
              <a:rPr lang="en-GB" sz="2000" dirty="0"/>
              <a:t> </a:t>
            </a:r>
            <a:r>
              <a:rPr lang="en-GB" sz="2000" dirty="0" err="1"/>
              <a:t>utilizzo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/>
              <a:t>comandi</a:t>
            </a:r>
            <a:r>
              <a:rPr lang="en-GB" sz="2000" dirty="0"/>
              <a:t> stats per </a:t>
            </a:r>
            <a:r>
              <a:rPr lang="en-GB" sz="2000" dirty="0" err="1"/>
              <a:t>aggregazioni</a:t>
            </a:r>
            <a:r>
              <a:rPr lang="en-GB" sz="2000" dirty="0"/>
              <a:t>, </a:t>
            </a:r>
            <a:r>
              <a:rPr lang="en-GB" sz="2000" dirty="0" err="1"/>
              <a:t>timechart</a:t>
            </a:r>
            <a:r>
              <a:rPr lang="en-GB" sz="2000" dirty="0"/>
              <a:t> per la </a:t>
            </a:r>
            <a:r>
              <a:rPr lang="en-GB" sz="2000" dirty="0" err="1"/>
              <a:t>visualizzazione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/>
              <a:t>dati</a:t>
            </a:r>
            <a:r>
              <a:rPr lang="en-GB" sz="2000" dirty="0"/>
              <a:t> </a:t>
            </a:r>
            <a:r>
              <a:rPr lang="en-GB" sz="2000" dirty="0" err="1"/>
              <a:t>temporali</a:t>
            </a:r>
            <a:r>
              <a:rPr lang="en-GB" sz="2000" dirty="0"/>
              <a:t>, table per la </a:t>
            </a:r>
            <a:r>
              <a:rPr lang="en-GB" sz="2000" dirty="0" err="1"/>
              <a:t>creazione</a:t>
            </a:r>
            <a:r>
              <a:rPr lang="en-GB" sz="2000" dirty="0"/>
              <a:t> di </a:t>
            </a:r>
            <a:r>
              <a:rPr lang="en-GB" sz="2000" dirty="0" err="1"/>
              <a:t>tabelle</a:t>
            </a:r>
            <a:r>
              <a:rPr lang="en-GB" sz="2000" dirty="0"/>
              <a:t> e </a:t>
            </a:r>
            <a:r>
              <a:rPr lang="en-GB" sz="2000" dirty="0" err="1"/>
              <a:t>mpreview</a:t>
            </a:r>
            <a:r>
              <a:rPr lang="en-GB" sz="2000" dirty="0"/>
              <a:t> per le </a:t>
            </a:r>
            <a:r>
              <a:rPr lang="en-GB" sz="2000" dirty="0" err="1"/>
              <a:t>ricerche</a:t>
            </a:r>
            <a:r>
              <a:rPr lang="en-GB" sz="2000" dirty="0"/>
              <a:t> </a:t>
            </a:r>
            <a:r>
              <a:rPr lang="en-GB" sz="2000" dirty="0" err="1"/>
              <a:t>sull'indice</a:t>
            </a:r>
            <a:r>
              <a:rPr lang="en-GB" sz="2000" dirty="0"/>
              <a:t> </a:t>
            </a:r>
            <a:r>
              <a:rPr lang="en-GB" sz="2000" dirty="0" err="1"/>
              <a:t>metrico</a:t>
            </a:r>
            <a:r>
              <a:rPr lang="en-GB" sz="2000" dirty="0"/>
              <a:t>. Durante il </a:t>
            </a:r>
            <a:r>
              <a:rPr lang="en-GB" sz="2000" dirty="0" err="1"/>
              <a:t>processo</a:t>
            </a:r>
            <a:r>
              <a:rPr lang="en-GB" sz="2000" dirty="0"/>
              <a:t>, </a:t>
            </a:r>
            <a:r>
              <a:rPr lang="en-GB" sz="2000" dirty="0" err="1"/>
              <a:t>sono</a:t>
            </a:r>
            <a:r>
              <a:rPr lang="en-GB" sz="2000" dirty="0"/>
              <a:t> state </a:t>
            </a:r>
            <a:r>
              <a:rPr lang="en-GB" sz="2000" dirty="0" err="1"/>
              <a:t>effettuate</a:t>
            </a:r>
            <a:r>
              <a:rPr lang="en-GB" sz="2000" dirty="0"/>
              <a:t> </a:t>
            </a:r>
            <a:r>
              <a:rPr lang="en-GB" sz="2000" dirty="0" err="1"/>
              <a:t>numerose</a:t>
            </a:r>
            <a:r>
              <a:rPr lang="en-GB" sz="2000" dirty="0"/>
              <a:t> </a:t>
            </a:r>
            <a:r>
              <a:rPr lang="en-GB" sz="2000" dirty="0" err="1"/>
              <a:t>estrazioni</a:t>
            </a:r>
            <a:r>
              <a:rPr lang="en-GB" sz="2000" dirty="0"/>
              <a:t> </a:t>
            </a:r>
            <a:r>
              <a:rPr lang="en-GB" sz="2000" dirty="0" err="1"/>
              <a:t>dei</a:t>
            </a:r>
            <a:r>
              <a:rPr lang="en-GB" sz="2000" dirty="0"/>
              <a:t> </a:t>
            </a:r>
            <a:r>
              <a:rPr lang="en-GB" sz="2000" dirty="0" err="1"/>
              <a:t>campi</a:t>
            </a:r>
            <a:r>
              <a:rPr lang="en-GB" sz="2000" dirty="0"/>
              <a:t> </a:t>
            </a:r>
            <a:r>
              <a:rPr lang="en-GB" sz="2000" dirty="0" err="1"/>
              <a:t>necessari</a:t>
            </a:r>
            <a:r>
              <a:rPr lang="en-GB" sz="2000" dirty="0"/>
              <a:t> per le </a:t>
            </a:r>
            <a:r>
              <a:rPr lang="en-GB" sz="2000" dirty="0" err="1"/>
              <a:t>ricerche</a:t>
            </a:r>
            <a:r>
              <a:rPr lang="en-GB" sz="2000" dirty="0"/>
              <a:t>, al fine di </a:t>
            </a:r>
            <a:r>
              <a:rPr lang="en-GB" sz="2000" dirty="0" err="1"/>
              <a:t>ottenere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dati</a:t>
            </a:r>
            <a:r>
              <a:rPr lang="en-GB" sz="2000" dirty="0"/>
              <a:t> </a:t>
            </a:r>
            <a:r>
              <a:rPr lang="en-GB" sz="2000" dirty="0" err="1"/>
              <a:t>richiesti</a:t>
            </a:r>
            <a:r>
              <a:rPr lang="en-GB" sz="2000" dirty="0"/>
              <a:t>.</a:t>
            </a:r>
          </a:p>
          <a:p>
            <a:pPr marL="0" indent="0">
              <a:buNone/>
            </a:pPr>
            <a:endParaRPr lang="en-IT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6E38CA2-BCDE-7F3B-9A46-51D7C2268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40" y="2776182"/>
            <a:ext cx="7145518" cy="1305636"/>
          </a:xfrm>
          <a:prstGeom prst="rect">
            <a:avLst/>
          </a:prstGeom>
        </p:spPr>
      </p:pic>
      <p:pic>
        <p:nvPicPr>
          <p:cNvPr id="7" name="Picture 6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4FE0F42C-F0B5-D8A2-D61D-FD8A5F350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7" y="4184080"/>
            <a:ext cx="4916733" cy="119546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36F813-EDFD-D70B-DD80-141874F5E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58" y="5362832"/>
            <a:ext cx="4322321" cy="13493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E4A925-548A-C195-574C-8D0DC7D3B816}"/>
              </a:ext>
            </a:extLst>
          </p:cNvPr>
          <p:cNvSpPr txBox="1"/>
          <p:nvPr/>
        </p:nvSpPr>
        <p:spPr>
          <a:xfrm>
            <a:off x="8035958" y="2702212"/>
            <a:ext cx="4242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Ricerca per creazione grafico a torta spazio sul disco, è stato usato mpreview per l’indice, frist per prendere il campo che ci interessava e transpose e rename per otternere correttamente il grafico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46AF0-BCBD-50DB-A0C8-31BC06225583}"/>
              </a:ext>
            </a:extLst>
          </p:cNvPr>
          <p:cNvSpPr txBox="1"/>
          <p:nvPr/>
        </p:nvSpPr>
        <p:spPr>
          <a:xfrm>
            <a:off x="1516603" y="4184080"/>
            <a:ext cx="4242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Ricerca per il grafico dei login, logout e logfail per l’applicazione Buttercup, è stato utilizzato append per creare un timechart singolo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DA3B99-85DF-5B5D-4663-B8F94DA9384F}"/>
              </a:ext>
            </a:extLst>
          </p:cNvPr>
          <p:cNvSpPr txBox="1"/>
          <p:nvPr/>
        </p:nvSpPr>
        <p:spPr>
          <a:xfrm>
            <a:off x="5586037" y="5635905"/>
            <a:ext cx="4242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600" dirty="0"/>
              <a:t>Ricerca per top 10 prodotti/categorie per l’area business con l’uso della lookup</a:t>
            </a:r>
          </a:p>
        </p:txBody>
      </p:sp>
    </p:spTree>
    <p:extLst>
      <p:ext uri="{BB962C8B-B14F-4D97-AF65-F5344CB8AC3E}">
        <p14:creationId xmlns:p14="http://schemas.microsoft.com/office/powerpoint/2010/main" val="393791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193AC-746D-FF31-4D44-623C5107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IT" sz="5400"/>
              <a:t>Fine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D127CCB9-EC1E-99A1-0551-B5396EBC1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BBE3-67AA-6471-63F5-91E483820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800"/>
              <a:t>In conclusione, è stata sviluppata un'app per il monitoraggio dell'infrastruttura hardware, dei server e delle applicazioni, con un focus particolare sul monitoraggio delle vendite. Questo approccio consente una visione completa e approfondita delle performance, garantendo un'analisi tempestiva e accurata delle metriche critiche.</a:t>
            </a:r>
            <a:endParaRPr lang="en-IT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1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57B0-F1F8-AE89-ACFA-D3F6E9F37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Analisi</a:t>
            </a:r>
            <a:r>
              <a:rPr lang="en-GB" b="1" dirty="0"/>
              <a:t> e </a:t>
            </a:r>
            <a:r>
              <a:rPr lang="en-GB" b="1" dirty="0" err="1"/>
              <a:t>Definizione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</a:t>
            </a:r>
            <a:r>
              <a:rPr lang="en-GB" b="1" dirty="0" err="1"/>
              <a:t>Requisiti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6852-2B77-11F0-ADDB-4317C746B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 err="1"/>
              <a:t>Raccolta</a:t>
            </a:r>
            <a:r>
              <a:rPr lang="en-GB" b="1" dirty="0"/>
              <a:t> e </a:t>
            </a:r>
            <a:r>
              <a:rPr lang="en-GB" b="1" dirty="0" err="1"/>
              <a:t>Strutturazione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Dati: </a:t>
            </a:r>
            <a:r>
              <a:rPr lang="en-GB" dirty="0"/>
              <a:t>Tutti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forniti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</a:t>
            </a:r>
            <a:r>
              <a:rPr lang="en-GB" dirty="0" err="1"/>
              <a:t>raccolti</a:t>
            </a:r>
            <a:r>
              <a:rPr lang="en-GB" dirty="0"/>
              <a:t> e </a:t>
            </a:r>
            <a:r>
              <a:rPr lang="en-GB" dirty="0" err="1"/>
              <a:t>organizzati</a:t>
            </a:r>
            <a:r>
              <a:rPr lang="en-GB" dirty="0"/>
              <a:t> in base al loro </a:t>
            </a:r>
            <a:r>
              <a:rPr lang="en-GB" dirty="0" err="1"/>
              <a:t>utilizzo</a:t>
            </a:r>
            <a:r>
              <a:rPr lang="en-GB" dirty="0"/>
              <a:t>, </a:t>
            </a:r>
            <a:r>
              <a:rPr lang="en-GB" dirty="0" err="1"/>
              <a:t>successivamente</a:t>
            </a:r>
            <a:r>
              <a:rPr lang="en-GB" dirty="0"/>
              <a:t> divisi per </a:t>
            </a:r>
            <a:r>
              <a:rPr lang="en-GB" dirty="0" err="1"/>
              <a:t>indici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Indici</a:t>
            </a:r>
            <a:r>
              <a:rPr lang="en-GB" b="1" dirty="0"/>
              <a:t> </a:t>
            </a:r>
            <a:r>
              <a:rPr lang="en-GB" b="1" dirty="0" err="1"/>
              <a:t>Creati</a:t>
            </a:r>
            <a:r>
              <a:rPr lang="en-GB" b="1" dirty="0"/>
              <a:t>:</a:t>
            </a:r>
          </a:p>
          <a:p>
            <a:pPr lvl="1"/>
            <a:r>
              <a:rPr lang="en-GB" dirty="0"/>
              <a:t>buttercup (</a:t>
            </a:r>
            <a:r>
              <a:rPr lang="en-GB" dirty="0" err="1"/>
              <a:t>Applicazione</a:t>
            </a:r>
            <a:r>
              <a:rPr lang="en-GB" dirty="0"/>
              <a:t>)</a:t>
            </a:r>
          </a:p>
          <a:p>
            <a:pPr lvl="1"/>
            <a:r>
              <a:rPr lang="en-GB" dirty="0" err="1"/>
              <a:t>wineventlog</a:t>
            </a:r>
            <a:r>
              <a:rPr lang="en-GB" dirty="0"/>
              <a:t> (Log Sistema)</a:t>
            </a:r>
          </a:p>
          <a:p>
            <a:pPr lvl="1"/>
            <a:r>
              <a:rPr lang="en-GB" dirty="0" err="1"/>
              <a:t>linux_stats</a:t>
            </a:r>
            <a:r>
              <a:rPr lang="en-GB" dirty="0"/>
              <a:t> (</a:t>
            </a:r>
            <a:r>
              <a:rPr lang="en-GB" dirty="0" err="1"/>
              <a:t>indice</a:t>
            </a:r>
            <a:r>
              <a:rPr lang="en-GB" dirty="0"/>
              <a:t> </a:t>
            </a:r>
            <a:r>
              <a:rPr lang="en-GB" dirty="0" err="1"/>
              <a:t>metrico</a:t>
            </a:r>
            <a:r>
              <a:rPr lang="en-GB" dirty="0"/>
              <a:t>, Log Hardware)</a:t>
            </a:r>
          </a:p>
          <a:p>
            <a:pPr marL="0" indent="0">
              <a:buNone/>
            </a:pPr>
            <a:r>
              <a:rPr lang="en-GB" b="1" dirty="0" err="1"/>
              <a:t>Caricamento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Dati: </a:t>
            </a:r>
            <a:r>
              <a:rPr lang="en-GB" dirty="0"/>
              <a:t>Per il </a:t>
            </a:r>
            <a:r>
              <a:rPr lang="en-GB" dirty="0" err="1"/>
              <a:t>caricamento</a:t>
            </a:r>
            <a:r>
              <a:rPr lang="en-GB" dirty="0"/>
              <a:t> </a:t>
            </a:r>
            <a:r>
              <a:rPr lang="en-GB" dirty="0" err="1"/>
              <a:t>dei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</a:t>
            </a:r>
            <a:r>
              <a:rPr lang="en-GB" dirty="0" err="1"/>
              <a:t>nel</a:t>
            </a:r>
            <a:r>
              <a:rPr lang="en-GB" dirty="0"/>
              <a:t> </a:t>
            </a:r>
            <a:r>
              <a:rPr lang="en-GB" dirty="0" err="1"/>
              <a:t>sistema</a:t>
            </a:r>
            <a:r>
              <a:rPr lang="en-GB" dirty="0"/>
              <a:t>,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script </a:t>
            </a:r>
            <a:r>
              <a:rPr lang="en-GB" dirty="0" err="1"/>
              <a:t>inclusi</a:t>
            </a:r>
            <a:r>
              <a:rPr lang="en-GB" dirty="0"/>
              <a:t> </a:t>
            </a:r>
            <a:r>
              <a:rPr lang="en-GB" dirty="0" err="1"/>
              <a:t>nell'addon</a:t>
            </a:r>
            <a:r>
              <a:rPr lang="en-GB" dirty="0"/>
              <a:t> </a:t>
            </a:r>
            <a:r>
              <a:rPr lang="en-GB" dirty="0" err="1"/>
              <a:t>TA_nix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Creazione</a:t>
            </a:r>
            <a:r>
              <a:rPr lang="en-GB" b="1" dirty="0"/>
              <a:t> </a:t>
            </a:r>
            <a:r>
              <a:rPr lang="en-GB" b="1" dirty="0" err="1"/>
              <a:t>delle</a:t>
            </a:r>
            <a:r>
              <a:rPr lang="en-GB" b="1" dirty="0"/>
              <a:t> Dashboard:</a:t>
            </a:r>
          </a:p>
          <a:p>
            <a:pPr lvl="1"/>
            <a:r>
              <a:rPr lang="en-GB" dirty="0"/>
              <a:t>Dashboard </a:t>
            </a:r>
            <a:r>
              <a:rPr lang="en-GB" dirty="0" err="1"/>
              <a:t>principale</a:t>
            </a:r>
            <a:r>
              <a:rPr lang="en-GB" dirty="0"/>
              <a:t> per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visione</a:t>
            </a:r>
            <a:r>
              <a:rPr lang="en-GB" dirty="0"/>
              <a:t> </a:t>
            </a:r>
            <a:r>
              <a:rPr lang="en-GB" dirty="0" err="1"/>
              <a:t>globale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Infrastructure Monitoring per </a:t>
            </a:r>
            <a:r>
              <a:rPr lang="en-GB" dirty="0" err="1"/>
              <a:t>monitorare</a:t>
            </a:r>
            <a:r>
              <a:rPr lang="en-GB" dirty="0"/>
              <a:t> lo </a:t>
            </a:r>
            <a:r>
              <a:rPr lang="en-GB" dirty="0" err="1"/>
              <a:t>stato</a:t>
            </a:r>
            <a:r>
              <a:rPr lang="en-GB" dirty="0"/>
              <a:t> </a:t>
            </a:r>
            <a:r>
              <a:rPr lang="en-GB" dirty="0" err="1"/>
              <a:t>dell'infrastruttura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3 Dashboard Security &amp; Compliance, </a:t>
            </a:r>
            <a:r>
              <a:rPr lang="en-GB" dirty="0" err="1"/>
              <a:t>suddivise</a:t>
            </a:r>
            <a:r>
              <a:rPr lang="en-GB" dirty="0"/>
              <a:t> per app, server e host.</a:t>
            </a:r>
          </a:p>
          <a:p>
            <a:pPr lvl="1"/>
            <a:r>
              <a:rPr lang="en-GB" dirty="0"/>
              <a:t>Business Insight per le </a:t>
            </a:r>
            <a:r>
              <a:rPr lang="en-GB" dirty="0" err="1"/>
              <a:t>analisi</a:t>
            </a:r>
            <a:r>
              <a:rPr lang="en-GB" dirty="0"/>
              <a:t> </a:t>
            </a:r>
            <a:r>
              <a:rPr lang="en-GB" dirty="0" err="1"/>
              <a:t>aziendali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dirty="0" err="1"/>
              <a:t>Strumenti</a:t>
            </a:r>
            <a:r>
              <a:rPr lang="en-GB" b="1" dirty="0"/>
              <a:t> per la </a:t>
            </a:r>
            <a:r>
              <a:rPr lang="en-GB" b="1" dirty="0" err="1"/>
              <a:t>Ricerca</a:t>
            </a:r>
            <a:r>
              <a:rPr lang="en-GB" b="1" dirty="0"/>
              <a:t>: </a:t>
            </a:r>
            <a:r>
              <a:rPr lang="en-GB" dirty="0"/>
              <a:t>Durante lo </a:t>
            </a:r>
            <a:r>
              <a:rPr lang="en-GB" dirty="0" err="1"/>
              <a:t>sviluppo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stati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  <a:r>
              <a:rPr lang="en-GB" dirty="0" err="1"/>
              <a:t>strumenti</a:t>
            </a:r>
            <a:r>
              <a:rPr lang="en-GB" dirty="0"/>
              <a:t>, </a:t>
            </a:r>
            <a:r>
              <a:rPr lang="en-GB" dirty="0" err="1"/>
              <a:t>tra</a:t>
            </a:r>
            <a:r>
              <a:rPr lang="en-GB" dirty="0"/>
              <a:t> cui Google, </a:t>
            </a:r>
            <a:r>
              <a:rPr lang="en-GB" dirty="0" err="1"/>
              <a:t>docs.splunk.com</a:t>
            </a:r>
            <a:r>
              <a:rPr lang="en-GB" dirty="0"/>
              <a:t> e ChatGPT per </a:t>
            </a:r>
            <a:r>
              <a:rPr lang="en-GB" dirty="0" err="1"/>
              <a:t>raccogliere</a:t>
            </a:r>
            <a:r>
              <a:rPr lang="en-GB" dirty="0"/>
              <a:t> </a:t>
            </a:r>
            <a:r>
              <a:rPr lang="en-GB" dirty="0" err="1"/>
              <a:t>informazioni</a:t>
            </a:r>
            <a:r>
              <a:rPr lang="en-GB" dirty="0"/>
              <a:t> e </a:t>
            </a:r>
            <a:r>
              <a:rPr lang="en-GB" dirty="0" err="1"/>
              <a:t>risolvere</a:t>
            </a:r>
            <a:r>
              <a:rPr lang="en-GB" dirty="0"/>
              <a:t> </a:t>
            </a:r>
            <a:r>
              <a:rPr lang="en-GB" dirty="0" err="1"/>
              <a:t>problemi</a:t>
            </a:r>
            <a:r>
              <a:rPr lang="en-GB" dirty="0"/>
              <a:t>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42622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B277-612B-B835-E305-9525674A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Dashboard Principale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4D3E28-81FD-D97D-570F-A0A9358F2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871" y="1816197"/>
            <a:ext cx="9255546" cy="4594029"/>
          </a:xfr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090EDCE-4A53-747E-4FEF-26A0B5575FC5}"/>
              </a:ext>
            </a:extLst>
          </p:cNvPr>
          <p:cNvGrpSpPr/>
          <p:nvPr/>
        </p:nvGrpSpPr>
        <p:grpSpPr>
          <a:xfrm>
            <a:off x="1122588" y="2355090"/>
            <a:ext cx="582840" cy="3323160"/>
            <a:chOff x="1122588" y="2355090"/>
            <a:chExt cx="582840" cy="332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0E76A25-6EFD-E8C2-2FA1-DF19B446B8FC}"/>
                    </a:ext>
                  </a:extLst>
                </p14:cNvPr>
                <p14:cNvContentPartPr/>
                <p14:nvPr/>
              </p14:nvContentPartPr>
              <p14:xfrm>
                <a:off x="1570428" y="2355090"/>
                <a:ext cx="135000" cy="332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0E76A25-6EFD-E8C2-2FA1-DF19B446B8F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52428" y="2337090"/>
                  <a:ext cx="170640" cy="335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EDE2A6-6170-EE1B-E728-50D1276B5E61}"/>
                    </a:ext>
                  </a:extLst>
                </p14:cNvPr>
                <p14:cNvContentPartPr/>
                <p14:nvPr/>
              </p14:nvContentPartPr>
              <p14:xfrm>
                <a:off x="1122588" y="4293330"/>
                <a:ext cx="214200" cy="31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EDE2A6-6170-EE1B-E728-50D1276B5E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04588" y="4275690"/>
                  <a:ext cx="249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CA139E-2D8A-91E7-1B4E-757EBA717300}"/>
                    </a:ext>
                  </a:extLst>
                </p14:cNvPr>
                <p14:cNvContentPartPr/>
                <p14:nvPr/>
              </p14:nvContentPartPr>
              <p14:xfrm>
                <a:off x="1340028" y="4236810"/>
                <a:ext cx="137880" cy="171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CA139E-2D8A-91E7-1B4E-757EBA7173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22028" y="4218810"/>
                  <a:ext cx="173520" cy="20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E5C0708-3966-D579-97D1-1EB72A75637D}"/>
              </a:ext>
            </a:extLst>
          </p:cNvPr>
          <p:cNvSpPr txBox="1"/>
          <p:nvPr/>
        </p:nvSpPr>
        <p:spPr>
          <a:xfrm>
            <a:off x="660186" y="3780477"/>
            <a:ext cx="993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1400" dirty="0"/>
              <a:t>Prestazioni Hardware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00D250A-2729-85AD-EBE7-9E4E2C50C16C}"/>
                  </a:ext>
                </a:extLst>
              </p14:cNvPr>
              <p14:cNvContentPartPr/>
              <p14:nvPr/>
            </p14:nvContentPartPr>
            <p14:xfrm>
              <a:off x="10550988" y="2385330"/>
              <a:ext cx="284760" cy="162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00D250A-2729-85AD-EBE7-9E4E2C50C1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32988" y="2367690"/>
                <a:ext cx="3204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8DC8985-9460-CD62-6005-F261FD47C4EB}"/>
                  </a:ext>
                </a:extLst>
              </p14:cNvPr>
              <p14:cNvContentPartPr/>
              <p14:nvPr/>
            </p14:nvContentPartPr>
            <p14:xfrm>
              <a:off x="10553148" y="2387490"/>
              <a:ext cx="282600" cy="32022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8DC8985-9460-CD62-6005-F261FD47C4E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535148" y="2369490"/>
                <a:ext cx="318240" cy="323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DB9C9B-A5DB-61BE-E7CB-CFF3B4AE3181}"/>
                  </a:ext>
                </a:extLst>
              </p14:cNvPr>
              <p14:cNvContentPartPr/>
              <p14:nvPr/>
            </p14:nvContentPartPr>
            <p14:xfrm>
              <a:off x="10955988" y="4057530"/>
              <a:ext cx="366120" cy="6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DB9C9B-A5DB-61BE-E7CB-CFF3B4AE31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37988" y="4039890"/>
                <a:ext cx="401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52A5894-D330-A2D2-1085-1031D224DC32}"/>
                  </a:ext>
                </a:extLst>
              </p14:cNvPr>
              <p14:cNvContentPartPr/>
              <p14:nvPr/>
            </p14:nvContentPartPr>
            <p14:xfrm>
              <a:off x="10926468" y="3898770"/>
              <a:ext cx="78120" cy="3362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52A5894-D330-A2D2-1085-1031D224DC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908828" y="3881130"/>
                <a:ext cx="113760" cy="37188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41A9AF65-133F-BCBE-961D-A29720C9A4A4}"/>
              </a:ext>
            </a:extLst>
          </p:cNvPr>
          <p:cNvSpPr txBox="1"/>
          <p:nvPr/>
        </p:nvSpPr>
        <p:spPr>
          <a:xfrm>
            <a:off x="10955988" y="3300512"/>
            <a:ext cx="1488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Sicurezza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8C84810-2D86-6601-D92C-24939848FF44}"/>
                  </a:ext>
                </a:extLst>
              </p14:cNvPr>
              <p14:cNvContentPartPr/>
              <p14:nvPr/>
            </p14:nvContentPartPr>
            <p14:xfrm>
              <a:off x="1558188" y="6175410"/>
              <a:ext cx="9327960" cy="3279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8C84810-2D86-6601-D92C-24939848FF4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540188" y="6157410"/>
                <a:ext cx="936360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662A3B0-ACBD-DA58-969F-D46D54C30DE3}"/>
                  </a:ext>
                </a:extLst>
              </p14:cNvPr>
              <p14:cNvContentPartPr/>
              <p14:nvPr/>
            </p14:nvContentPartPr>
            <p14:xfrm>
              <a:off x="5636628" y="6596250"/>
              <a:ext cx="473400" cy="13320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662A3B0-ACBD-DA58-969F-D46D54C30D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18628" y="6578610"/>
                <a:ext cx="50904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80D8F8CC-B700-0D1F-987E-DF8FFD0C4995}"/>
              </a:ext>
            </a:extLst>
          </p:cNvPr>
          <p:cNvGrpSpPr/>
          <p:nvPr/>
        </p:nvGrpSpPr>
        <p:grpSpPr>
          <a:xfrm>
            <a:off x="5783868" y="6574650"/>
            <a:ext cx="339840" cy="176040"/>
            <a:chOff x="5783868" y="6574650"/>
            <a:chExt cx="33984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374EB51-5448-9E2D-7A6B-38B472BB2E98}"/>
                    </a:ext>
                  </a:extLst>
                </p14:cNvPr>
                <p14:cNvContentPartPr/>
                <p14:nvPr/>
              </p14:nvContentPartPr>
              <p14:xfrm>
                <a:off x="5783868" y="6574650"/>
                <a:ext cx="322560" cy="17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374EB51-5448-9E2D-7A6B-38B472BB2E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65868" y="6556650"/>
                  <a:ext cx="3582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A6A169E-03E7-E627-54AA-95419C0BEB53}"/>
                    </a:ext>
                  </a:extLst>
                </p14:cNvPr>
                <p14:cNvContentPartPr/>
                <p14:nvPr/>
              </p14:nvContentPartPr>
              <p14:xfrm>
                <a:off x="6106428" y="6601290"/>
                <a:ext cx="17280" cy="14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A6A169E-03E7-E627-54AA-95419C0BEB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088788" y="6583650"/>
                  <a:ext cx="52920" cy="185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CBEC898-49FE-3D07-5DB8-025CD11929D1}"/>
              </a:ext>
            </a:extLst>
          </p:cNvPr>
          <p:cNvSpPr txBox="1"/>
          <p:nvPr/>
        </p:nvSpPr>
        <p:spPr>
          <a:xfrm>
            <a:off x="3866692" y="6520935"/>
            <a:ext cx="18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Riassunto</a:t>
            </a:r>
            <a:r>
              <a:rPr lang="en-GB" dirty="0"/>
              <a:t> </a:t>
            </a:r>
            <a:r>
              <a:rPr lang="en-IT" dirty="0"/>
              <a:t>Vendite</a:t>
            </a:r>
          </a:p>
        </p:txBody>
      </p:sp>
    </p:spTree>
    <p:extLst>
      <p:ext uri="{BB962C8B-B14F-4D97-AF65-F5344CB8AC3E}">
        <p14:creationId xmlns:p14="http://schemas.microsoft.com/office/powerpoint/2010/main" val="1929509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EC1A1-F6D5-78AA-DBBC-9232C3CB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Infrastructure Monitoring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E3F7B9-0E6E-59D9-2E3E-5F57CF75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125" y="1825625"/>
            <a:ext cx="871175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26542-04C1-FE94-038D-96DB3DC81F8F}"/>
              </a:ext>
            </a:extLst>
          </p:cNvPr>
          <p:cNvSpPr txBox="1"/>
          <p:nvPr/>
        </p:nvSpPr>
        <p:spPr>
          <a:xfrm>
            <a:off x="4139021" y="1388825"/>
            <a:ext cx="490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Attivita in tempo reale delle prestazioni Hardware</a:t>
            </a:r>
          </a:p>
        </p:txBody>
      </p:sp>
    </p:spTree>
    <p:extLst>
      <p:ext uri="{BB962C8B-B14F-4D97-AF65-F5344CB8AC3E}">
        <p14:creationId xmlns:p14="http://schemas.microsoft.com/office/powerpoint/2010/main" val="358855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F324-21B3-86FA-E300-F6E5B28E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Infrastructure Monitoring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8D1E2A-81EB-A048-818A-FC1A8D1C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700" y="1825625"/>
            <a:ext cx="876659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8D7F0D-7B0D-4E7D-4242-122928ED1EDE}"/>
              </a:ext>
            </a:extLst>
          </p:cNvPr>
          <p:cNvSpPr txBox="1"/>
          <p:nvPr/>
        </p:nvSpPr>
        <p:spPr>
          <a:xfrm>
            <a:off x="4139021" y="1388825"/>
            <a:ext cx="4758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Attivita in tempo reale della rete e processi attivi</a:t>
            </a:r>
          </a:p>
        </p:txBody>
      </p:sp>
    </p:spTree>
    <p:extLst>
      <p:ext uri="{BB962C8B-B14F-4D97-AF65-F5344CB8AC3E}">
        <p14:creationId xmlns:p14="http://schemas.microsoft.com/office/powerpoint/2010/main" val="319545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7C88EA-7DC1-9B3B-1473-94D38A848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7295" y="1825625"/>
            <a:ext cx="8757409" cy="4351338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2646CC4-68ED-C93C-9F63-65997160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Infrastructure Monitoring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FEA37-B2B7-DE27-E546-B8E6323E5013}"/>
              </a:ext>
            </a:extLst>
          </p:cNvPr>
          <p:cNvSpPr txBox="1"/>
          <p:nvPr/>
        </p:nvSpPr>
        <p:spPr>
          <a:xfrm>
            <a:off x="4139021" y="1388825"/>
            <a:ext cx="417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Informazioni Relative al Sistema Operativo</a:t>
            </a:r>
          </a:p>
        </p:txBody>
      </p:sp>
    </p:spTree>
    <p:extLst>
      <p:ext uri="{BB962C8B-B14F-4D97-AF65-F5344CB8AC3E}">
        <p14:creationId xmlns:p14="http://schemas.microsoft.com/office/powerpoint/2010/main" val="372782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11077-92C8-EA06-9EE6-FAB99CF45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313131"/>
                </a:solidFill>
                <a:effectLst/>
                <a:latin typeface="Century Gothic" panose="020B0502020202020204" pitchFamily="34" charset="0"/>
              </a:rPr>
              <a:t>Security &amp; Compliance</a:t>
            </a:r>
            <a:endParaRPr lang="en-IT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F32B330-1057-8643-8D20-E569F6924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1880" y="1825625"/>
            <a:ext cx="8748239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4DBFFF-0C0A-553D-B7C7-3428CB4CB182}"/>
              </a:ext>
            </a:extLst>
          </p:cNvPr>
          <p:cNvSpPr txBox="1"/>
          <p:nvPr/>
        </p:nvSpPr>
        <p:spPr>
          <a:xfrm>
            <a:off x="4139021" y="1388825"/>
            <a:ext cx="485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Informazioni Relative agli accessi all’app Buttercup</a:t>
            </a:r>
          </a:p>
        </p:txBody>
      </p:sp>
    </p:spTree>
    <p:extLst>
      <p:ext uri="{BB962C8B-B14F-4D97-AF65-F5344CB8AC3E}">
        <p14:creationId xmlns:p14="http://schemas.microsoft.com/office/powerpoint/2010/main" val="418445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ADB-5ABA-233F-8C52-DE33209F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13131"/>
                </a:solidFill>
                <a:effectLst/>
                <a:latin typeface="Century Gothic" panose="020B0502020202020204" pitchFamily="34" charset="0"/>
              </a:rPr>
              <a:t>Security &amp; Compliance</a:t>
            </a:r>
            <a:endParaRPr lang="en-IT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35504571-1D6B-0A59-B90D-09054CB22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3708" y="1825625"/>
            <a:ext cx="868458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3FA62-2132-DB9A-D150-43639C3B3ED1}"/>
              </a:ext>
            </a:extLst>
          </p:cNvPr>
          <p:cNvSpPr txBox="1"/>
          <p:nvPr/>
        </p:nvSpPr>
        <p:spPr>
          <a:xfrm>
            <a:off x="4139021" y="1388825"/>
            <a:ext cx="5422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Informazioni Relative agli accessi relativi ai singoli server</a:t>
            </a:r>
          </a:p>
        </p:txBody>
      </p:sp>
    </p:spTree>
    <p:extLst>
      <p:ext uri="{BB962C8B-B14F-4D97-AF65-F5344CB8AC3E}">
        <p14:creationId xmlns:p14="http://schemas.microsoft.com/office/powerpoint/2010/main" val="323687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89A81F-5A9E-1EEC-3DE9-D809B8490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1552"/>
          <a:stretch/>
        </p:blipFill>
        <p:spPr>
          <a:xfrm>
            <a:off x="1987622" y="1958057"/>
            <a:ext cx="8216755" cy="408799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C3141B-5DE6-8A4C-4F4D-F0934723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313131"/>
                </a:solidFill>
                <a:effectLst/>
                <a:latin typeface="Century Gothic" panose="020B0502020202020204" pitchFamily="34" charset="0"/>
              </a:rPr>
              <a:t>Security &amp; Compliance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BF720-32E4-F208-F602-1ABB757F184A}"/>
              </a:ext>
            </a:extLst>
          </p:cNvPr>
          <p:cNvSpPr txBox="1"/>
          <p:nvPr/>
        </p:nvSpPr>
        <p:spPr>
          <a:xfrm>
            <a:off x="4139021" y="1388825"/>
            <a:ext cx="394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Informazioni Relative agli accessi all’host</a:t>
            </a:r>
          </a:p>
        </p:txBody>
      </p:sp>
    </p:spTree>
    <p:extLst>
      <p:ext uri="{BB962C8B-B14F-4D97-AF65-F5344CB8AC3E}">
        <p14:creationId xmlns:p14="http://schemas.microsoft.com/office/powerpoint/2010/main" val="392223697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424</Words>
  <Application>Microsoft Macintosh PowerPoint</Application>
  <PresentationFormat>Widescreen</PresentationFormat>
  <Paragraphs>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Gill Sans Nova</vt:lpstr>
      <vt:lpstr>Univers</vt:lpstr>
      <vt:lpstr>GradientVTI</vt:lpstr>
      <vt:lpstr>ButterCup Game </vt:lpstr>
      <vt:lpstr>Analisi e Definizione dei Requisiti</vt:lpstr>
      <vt:lpstr>Dashboard Principale </vt:lpstr>
      <vt:lpstr>Infrastructure Monitoring</vt:lpstr>
      <vt:lpstr>Infrastructure Monitoring</vt:lpstr>
      <vt:lpstr>Infrastructure Monitoring</vt:lpstr>
      <vt:lpstr>Security &amp; Compliance</vt:lpstr>
      <vt:lpstr>Security &amp; Compliance</vt:lpstr>
      <vt:lpstr>Security &amp; Compliance</vt:lpstr>
      <vt:lpstr>Business Insight</vt:lpstr>
      <vt:lpstr>Menu</vt:lpstr>
      <vt:lpstr>Search</vt:lpstr>
      <vt:lpstr>Fine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Errico</dc:creator>
  <cp:lastModifiedBy>Francesco Errico</cp:lastModifiedBy>
  <cp:revision>1</cp:revision>
  <dcterms:created xsi:type="dcterms:W3CDTF">2025-04-02T12:11:16Z</dcterms:created>
  <dcterms:modified xsi:type="dcterms:W3CDTF">2025-04-02T13:16:56Z</dcterms:modified>
</cp:coreProperties>
</file>