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26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E5720DCE-3AEB-4D60-B462-8F0AE34A2B1C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5220E-3C4C-47A1-8651-8236D4521BB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5992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20DCE-3AEB-4D60-B462-8F0AE34A2B1C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5220E-3C4C-47A1-8651-8236D4521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77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20DCE-3AEB-4D60-B462-8F0AE34A2B1C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5220E-3C4C-47A1-8651-8236D4521BBE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3297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20DCE-3AEB-4D60-B462-8F0AE34A2B1C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5220E-3C4C-47A1-8651-8236D4521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977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20DCE-3AEB-4D60-B462-8F0AE34A2B1C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5220E-3C4C-47A1-8651-8236D4521BB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3950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20DCE-3AEB-4D60-B462-8F0AE34A2B1C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5220E-3C4C-47A1-8651-8236D4521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124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20DCE-3AEB-4D60-B462-8F0AE34A2B1C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5220E-3C4C-47A1-8651-8236D4521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987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20DCE-3AEB-4D60-B462-8F0AE34A2B1C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5220E-3C4C-47A1-8651-8236D4521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369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20DCE-3AEB-4D60-B462-8F0AE34A2B1C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5220E-3C4C-47A1-8651-8236D4521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032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20DCE-3AEB-4D60-B462-8F0AE34A2B1C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5220E-3C4C-47A1-8651-8236D4521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724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20DCE-3AEB-4D60-B462-8F0AE34A2B1C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5220E-3C4C-47A1-8651-8236D4521BB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982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5720DCE-3AEB-4D60-B462-8F0AE34A2B1C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DE5220E-3C4C-47A1-8651-8236D4521BBE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6117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busecke/xmi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impacts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6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download</a:t>
            </a:r>
          </a:p>
          <a:p>
            <a:r>
              <a:rPr lang="en-US" dirty="0" smtClean="0"/>
              <a:t>Population weights</a:t>
            </a:r>
          </a:p>
          <a:p>
            <a:r>
              <a:rPr lang="en-US" dirty="0" smtClean="0"/>
              <a:t>Aggregation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47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download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Pangeo</a:t>
            </a:r>
            <a:endParaRPr lang="en-US" dirty="0" smtClean="0"/>
          </a:p>
          <a:p>
            <a:pPr marL="630936" lvl="1" indent="-457200">
              <a:buFont typeface="+mj-lt"/>
              <a:buAutoNum type="arabicPeriod"/>
            </a:pPr>
            <a:r>
              <a:rPr lang="en-US" dirty="0" smtClean="0"/>
              <a:t>Download at runtime</a:t>
            </a:r>
          </a:p>
          <a:p>
            <a:pPr marL="630936" lvl="1" indent="-457200">
              <a:buFont typeface="+mj-lt"/>
              <a:buAutoNum type="arabicPeriod"/>
            </a:pPr>
            <a:r>
              <a:rPr lang="en-US" dirty="0" smtClean="0"/>
              <a:t>Loaded onto memory</a:t>
            </a:r>
          </a:p>
          <a:p>
            <a:pPr marL="630936" lvl="1" indent="-457200">
              <a:buFont typeface="+mj-lt"/>
              <a:buAutoNum type="arabicPeriod"/>
            </a:pPr>
            <a:r>
              <a:rPr lang="en-US" dirty="0" smtClean="0"/>
              <a:t>All members of ensemble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Copernicus Data Store</a:t>
            </a:r>
          </a:p>
          <a:p>
            <a:pPr marL="630936" lvl="1" indent="-457200">
              <a:buFont typeface="+mj-lt"/>
              <a:buAutoNum type="arabicPeriod"/>
            </a:pPr>
            <a:r>
              <a:rPr lang="en-US" dirty="0" smtClean="0"/>
              <a:t>Need to store on disk</a:t>
            </a:r>
          </a:p>
          <a:p>
            <a:pPr marL="630936" lvl="1" indent="-457200">
              <a:buFont typeface="+mj-lt"/>
              <a:buAutoNum type="arabicPeriod"/>
            </a:pPr>
            <a:r>
              <a:rPr lang="en-US" dirty="0" smtClean="0"/>
              <a:t>One variable at the time</a:t>
            </a:r>
          </a:p>
          <a:p>
            <a:pPr marL="630936" lvl="1" indent="-457200">
              <a:buFont typeface="+mj-lt"/>
              <a:buAutoNum type="arabicPeriod"/>
            </a:pPr>
            <a:r>
              <a:rPr lang="en-US" dirty="0" smtClean="0"/>
              <a:t>1 member of ensemble (it seems)</a:t>
            </a:r>
          </a:p>
          <a:p>
            <a:pPr marL="630936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459858" y="1749579"/>
            <a:ext cx="7887418" cy="175432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E8E1DE"/>
                </a:solidFill>
                <a:latin typeface="Inconsolata"/>
              </a:rPr>
              <a:t>import intake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E8E1DE"/>
                </a:solidFill>
                <a:latin typeface="Inconsolata"/>
              </a:rPr>
              <a:t>query </a:t>
            </a:r>
            <a:r>
              <a:rPr lang="en-US" altLang="en-US" dirty="0">
                <a:solidFill>
                  <a:srgbClr val="D3C6C0"/>
                </a:solidFill>
                <a:latin typeface="Inconsolata"/>
              </a:rPr>
              <a:t>= </a:t>
            </a:r>
            <a:r>
              <a:rPr lang="en-US" altLang="en-US" dirty="0" err="1">
                <a:solidFill>
                  <a:srgbClr val="F75431"/>
                </a:solidFill>
                <a:latin typeface="Inconsolata"/>
              </a:rPr>
              <a:t>dict</a:t>
            </a:r>
            <a:r>
              <a:rPr lang="en-US" altLang="en-US" dirty="0">
                <a:solidFill>
                  <a:srgbClr val="D3C6C0"/>
                </a:solidFill>
                <a:latin typeface="Inconsolata"/>
              </a:rPr>
              <a:t>(</a:t>
            </a:r>
            <a:r>
              <a:rPr lang="en-US" altLang="en-US" dirty="0" err="1">
                <a:solidFill>
                  <a:srgbClr val="52B4D8"/>
                </a:solidFill>
                <a:latin typeface="Inconsolata"/>
              </a:rPr>
              <a:t>experiment_id</a:t>
            </a:r>
            <a:r>
              <a:rPr lang="en-US" altLang="en-US" dirty="0">
                <a:solidFill>
                  <a:srgbClr val="D3C6C0"/>
                </a:solidFill>
                <a:latin typeface="Inconsolata"/>
              </a:rPr>
              <a:t>=[</a:t>
            </a:r>
            <a:r>
              <a:rPr lang="en-US" altLang="en-US" dirty="0">
                <a:solidFill>
                  <a:srgbClr val="A2D66B"/>
                </a:solidFill>
                <a:latin typeface="Inconsolata"/>
              </a:rPr>
              <a:t>'historical'</a:t>
            </a:r>
            <a:r>
              <a:rPr lang="en-US" altLang="en-US" dirty="0">
                <a:solidFill>
                  <a:srgbClr val="D3C6C0"/>
                </a:solidFill>
                <a:latin typeface="Inconsolata"/>
              </a:rPr>
              <a:t>],</a:t>
            </a:r>
            <a:br>
              <a:rPr lang="en-US" altLang="en-US" dirty="0">
                <a:solidFill>
                  <a:srgbClr val="D3C6C0"/>
                </a:solidFill>
                <a:latin typeface="Inconsolata"/>
              </a:rPr>
            </a:br>
            <a:r>
              <a:rPr lang="en-US" altLang="en-US" dirty="0">
                <a:solidFill>
                  <a:srgbClr val="D3C6C0"/>
                </a:solidFill>
                <a:latin typeface="Inconsolata"/>
              </a:rPr>
              <a:t>             </a:t>
            </a:r>
            <a:r>
              <a:rPr lang="en-US" altLang="en-US" dirty="0" err="1">
                <a:solidFill>
                  <a:srgbClr val="52B4D8"/>
                </a:solidFill>
                <a:latin typeface="Inconsolata"/>
              </a:rPr>
              <a:t>table_id</a:t>
            </a:r>
            <a:r>
              <a:rPr lang="en-US" altLang="en-US" dirty="0">
                <a:solidFill>
                  <a:srgbClr val="D3C6C0"/>
                </a:solidFill>
                <a:latin typeface="Inconsolata"/>
              </a:rPr>
              <a:t>=</a:t>
            </a:r>
            <a:r>
              <a:rPr lang="en-US" altLang="en-US" dirty="0">
                <a:solidFill>
                  <a:srgbClr val="A2D66B"/>
                </a:solidFill>
                <a:latin typeface="Inconsolata"/>
              </a:rPr>
              <a:t>'Amon'</a:t>
            </a:r>
            <a:r>
              <a:rPr lang="en-US" altLang="en-US" dirty="0">
                <a:solidFill>
                  <a:srgbClr val="D3C6C0"/>
                </a:solidFill>
                <a:latin typeface="Inconsolata"/>
              </a:rPr>
              <a:t>,</a:t>
            </a:r>
            <a:br>
              <a:rPr lang="en-US" altLang="en-US" dirty="0">
                <a:solidFill>
                  <a:srgbClr val="D3C6C0"/>
                </a:solidFill>
                <a:latin typeface="Inconsolata"/>
              </a:rPr>
            </a:br>
            <a:r>
              <a:rPr lang="en-US" altLang="en-US" dirty="0">
                <a:solidFill>
                  <a:srgbClr val="D3C6C0"/>
                </a:solidFill>
                <a:latin typeface="Inconsolata"/>
              </a:rPr>
              <a:t>             </a:t>
            </a:r>
            <a:r>
              <a:rPr lang="en-US" altLang="en-US" dirty="0" err="1">
                <a:solidFill>
                  <a:srgbClr val="52B4D8"/>
                </a:solidFill>
                <a:latin typeface="Inconsolata"/>
              </a:rPr>
              <a:t>source_id</a:t>
            </a:r>
            <a:r>
              <a:rPr lang="en-US" altLang="en-US" dirty="0">
                <a:solidFill>
                  <a:srgbClr val="D3C6C0"/>
                </a:solidFill>
                <a:latin typeface="Inconsolata"/>
              </a:rPr>
              <a:t>=[</a:t>
            </a:r>
            <a:r>
              <a:rPr lang="en-US" altLang="en-US" dirty="0">
                <a:solidFill>
                  <a:srgbClr val="A2D66B"/>
                </a:solidFill>
                <a:latin typeface="Inconsolata"/>
              </a:rPr>
              <a:t>'CMCC-CM2-HR4'</a:t>
            </a:r>
            <a:r>
              <a:rPr lang="en-US" altLang="en-US" dirty="0">
                <a:solidFill>
                  <a:srgbClr val="D3C6C0"/>
                </a:solidFill>
                <a:latin typeface="Inconsolata"/>
              </a:rPr>
              <a:t>, </a:t>
            </a:r>
            <a:r>
              <a:rPr lang="en-US" altLang="en-US" dirty="0">
                <a:solidFill>
                  <a:srgbClr val="A2D66B"/>
                </a:solidFill>
                <a:latin typeface="Inconsolata"/>
              </a:rPr>
              <a:t>'CanESM5'</a:t>
            </a:r>
            <a:r>
              <a:rPr lang="en-US" altLang="en-US" dirty="0">
                <a:solidFill>
                  <a:srgbClr val="D3C6C0"/>
                </a:solidFill>
                <a:latin typeface="Inconsolata"/>
              </a:rPr>
              <a:t>, </a:t>
            </a:r>
            <a:r>
              <a:rPr lang="en-US" altLang="en-US" dirty="0">
                <a:solidFill>
                  <a:srgbClr val="A2D66B"/>
                </a:solidFill>
                <a:latin typeface="Inconsolata"/>
              </a:rPr>
              <a:t>'CanESM5-CanOE'</a:t>
            </a:r>
            <a:r>
              <a:rPr lang="en-US" altLang="en-US" dirty="0">
                <a:solidFill>
                  <a:srgbClr val="D3C6C0"/>
                </a:solidFill>
                <a:latin typeface="Inconsolata"/>
              </a:rPr>
              <a:t>, ],</a:t>
            </a:r>
            <a:br>
              <a:rPr lang="en-US" altLang="en-US" dirty="0">
                <a:solidFill>
                  <a:srgbClr val="D3C6C0"/>
                </a:solidFill>
                <a:latin typeface="Inconsolata"/>
              </a:rPr>
            </a:br>
            <a:r>
              <a:rPr lang="en-US" altLang="en-US" dirty="0">
                <a:solidFill>
                  <a:srgbClr val="D3C6C0"/>
                </a:solidFill>
                <a:latin typeface="Inconsolata"/>
              </a:rPr>
              <a:t>             </a:t>
            </a:r>
            <a:r>
              <a:rPr lang="en-US" altLang="en-US" dirty="0" err="1">
                <a:solidFill>
                  <a:srgbClr val="52B4D8"/>
                </a:solidFill>
                <a:latin typeface="Inconsolata"/>
              </a:rPr>
              <a:t>variable_id</a:t>
            </a:r>
            <a:r>
              <a:rPr lang="en-US" altLang="en-US" dirty="0">
                <a:solidFill>
                  <a:srgbClr val="D3C6C0"/>
                </a:solidFill>
                <a:latin typeface="Inconsolata"/>
              </a:rPr>
              <a:t>=</a:t>
            </a:r>
            <a:r>
              <a:rPr lang="en-US" altLang="en-US" dirty="0">
                <a:solidFill>
                  <a:srgbClr val="A2D66B"/>
                </a:solidFill>
                <a:latin typeface="Inconsolata"/>
              </a:rPr>
              <a:t>'</a:t>
            </a:r>
            <a:r>
              <a:rPr lang="en-US" altLang="en-US" dirty="0" err="1">
                <a:solidFill>
                  <a:srgbClr val="A2D66B"/>
                </a:solidFill>
                <a:latin typeface="Inconsolata"/>
              </a:rPr>
              <a:t>pr</a:t>
            </a:r>
            <a:r>
              <a:rPr lang="en-US" altLang="en-US" dirty="0">
                <a:solidFill>
                  <a:srgbClr val="A2D66B"/>
                </a:solidFill>
                <a:latin typeface="Inconsolata"/>
              </a:rPr>
              <a:t>'</a:t>
            </a:r>
            <a:r>
              <a:rPr lang="en-US" altLang="en-US" dirty="0">
                <a:solidFill>
                  <a:srgbClr val="D3C6C0"/>
                </a:solidFill>
                <a:latin typeface="Inconsolata"/>
              </a:rPr>
              <a:t>,</a:t>
            </a:r>
            <a:br>
              <a:rPr lang="en-US" altLang="en-US" dirty="0">
                <a:solidFill>
                  <a:srgbClr val="D3C6C0"/>
                </a:solidFill>
                <a:latin typeface="Inconsolata"/>
              </a:rPr>
            </a:br>
            <a:r>
              <a:rPr lang="en-US" altLang="en-US" dirty="0">
                <a:solidFill>
                  <a:srgbClr val="D3C6C0"/>
                </a:solidFill>
                <a:latin typeface="Inconsolata"/>
              </a:rPr>
              <a:t>             </a:t>
            </a:r>
            <a:r>
              <a:rPr lang="en-US" altLang="en-US" dirty="0" err="1">
                <a:solidFill>
                  <a:srgbClr val="52B4D8"/>
                </a:solidFill>
                <a:latin typeface="Inconsolata"/>
              </a:rPr>
              <a:t>grid_label</a:t>
            </a:r>
            <a:r>
              <a:rPr lang="en-US" altLang="en-US" dirty="0">
                <a:solidFill>
                  <a:srgbClr val="D3C6C0"/>
                </a:solidFill>
                <a:latin typeface="Inconsolata"/>
              </a:rPr>
              <a:t>=[</a:t>
            </a:r>
            <a:r>
              <a:rPr lang="en-US" altLang="en-US" dirty="0">
                <a:solidFill>
                  <a:srgbClr val="A2D66B"/>
                </a:solidFill>
                <a:latin typeface="Inconsolata"/>
              </a:rPr>
              <a:t>'</a:t>
            </a:r>
            <a:r>
              <a:rPr lang="en-US" altLang="en-US" dirty="0" err="1">
                <a:solidFill>
                  <a:srgbClr val="A2D66B"/>
                </a:solidFill>
                <a:latin typeface="Inconsolata"/>
              </a:rPr>
              <a:t>gn</a:t>
            </a:r>
            <a:r>
              <a:rPr lang="en-US" altLang="en-US" dirty="0">
                <a:solidFill>
                  <a:srgbClr val="A2D66B"/>
                </a:solidFill>
                <a:latin typeface="Inconsolata"/>
              </a:rPr>
              <a:t>'</a:t>
            </a:r>
            <a:r>
              <a:rPr lang="en-US" altLang="en-US" dirty="0">
                <a:solidFill>
                  <a:srgbClr val="D3C6C0"/>
                </a:solidFill>
                <a:latin typeface="Inconsolata"/>
              </a:rPr>
              <a:t>])</a:t>
            </a:r>
            <a:endParaRPr kumimoji="0" lang="en-US" alt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 bwMode="auto">
          <a:xfrm>
            <a:off x="4949146" y="3442988"/>
            <a:ext cx="3651390" cy="3539430"/>
          </a:xfrm>
          <a:prstGeom prst="rect">
            <a:avLst/>
          </a:prstGeom>
          <a:solidFill>
            <a:srgbClr val="33313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E8E1DE"/>
                </a:solidFill>
                <a:latin typeface="Inconsolata"/>
              </a:rPr>
              <a:t>i</a:t>
            </a:r>
            <a:r>
              <a:rPr lang="en-US" altLang="en-US" sz="1600" dirty="0" smtClean="0">
                <a:solidFill>
                  <a:srgbClr val="E8E1DE"/>
                </a:solidFill>
                <a:latin typeface="Inconsolata"/>
              </a:rPr>
              <a:t>mport </a:t>
            </a:r>
            <a:r>
              <a:rPr lang="en-US" altLang="en-US" sz="1600" dirty="0" err="1" smtClean="0">
                <a:solidFill>
                  <a:srgbClr val="E8E1DE"/>
                </a:solidFill>
                <a:latin typeface="Inconsolata"/>
              </a:rPr>
              <a:t>cdsapi</a:t>
            </a:r>
            <a:endParaRPr lang="en-US" altLang="en-US" sz="1600" dirty="0" smtClean="0">
              <a:solidFill>
                <a:srgbClr val="E8E1DE"/>
              </a:solidFill>
              <a:latin typeface="Inconsolata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dirty="0" smtClean="0">
                <a:solidFill>
                  <a:srgbClr val="E8E1DE"/>
                </a:solidFill>
                <a:latin typeface="Inconsolata"/>
              </a:rPr>
              <a:t>query </a:t>
            </a:r>
            <a:r>
              <a:rPr lang="en-US" altLang="en-US" sz="1600" dirty="0" smtClean="0">
                <a:solidFill>
                  <a:srgbClr val="D3C6C0"/>
                </a:solidFill>
                <a:latin typeface="Inconsolata"/>
              </a:rPr>
              <a:t>= {</a:t>
            </a:r>
            <a:br>
              <a:rPr lang="en-US" altLang="en-US" sz="1600" dirty="0" smtClean="0">
                <a:solidFill>
                  <a:srgbClr val="D3C6C0"/>
                </a:solidFill>
                <a:latin typeface="Inconsolata"/>
              </a:rPr>
            </a:br>
            <a:r>
              <a:rPr lang="en-US" altLang="en-US" sz="1600" dirty="0" smtClean="0">
                <a:solidFill>
                  <a:srgbClr val="D3C6C0"/>
                </a:solidFill>
                <a:latin typeface="Inconsolata"/>
              </a:rPr>
              <a:t>    </a:t>
            </a:r>
            <a:r>
              <a:rPr lang="en-US" altLang="en-US" sz="1600" dirty="0" smtClean="0">
                <a:solidFill>
                  <a:srgbClr val="A2D66B"/>
                </a:solidFill>
                <a:latin typeface="Inconsolata"/>
              </a:rPr>
              <a:t>'format'</a:t>
            </a:r>
            <a:r>
              <a:rPr lang="en-US" altLang="en-US" sz="1600" dirty="0" smtClean="0">
                <a:solidFill>
                  <a:srgbClr val="D3C6C0"/>
                </a:solidFill>
                <a:latin typeface="Inconsolata"/>
              </a:rPr>
              <a:t>: </a:t>
            </a:r>
            <a:r>
              <a:rPr lang="en-US" altLang="en-US" sz="1600" dirty="0" smtClean="0">
                <a:solidFill>
                  <a:srgbClr val="A2D66B"/>
                </a:solidFill>
                <a:latin typeface="Inconsolata"/>
              </a:rPr>
              <a:t>'zip'</a:t>
            </a:r>
            <a:r>
              <a:rPr lang="en-US" altLang="en-US" sz="1600" dirty="0" smtClean="0">
                <a:solidFill>
                  <a:srgbClr val="D3C6C0"/>
                </a:solidFill>
                <a:latin typeface="Inconsolata"/>
              </a:rPr>
              <a:t>,</a:t>
            </a:r>
            <a:br>
              <a:rPr lang="en-US" altLang="en-US" sz="1600" dirty="0" smtClean="0">
                <a:solidFill>
                  <a:srgbClr val="D3C6C0"/>
                </a:solidFill>
                <a:latin typeface="Inconsolata"/>
              </a:rPr>
            </a:br>
            <a:r>
              <a:rPr lang="en-US" altLang="en-US" sz="1600" dirty="0" smtClean="0">
                <a:solidFill>
                  <a:srgbClr val="D3C6C0"/>
                </a:solidFill>
                <a:latin typeface="Inconsolata"/>
              </a:rPr>
              <a:t>    </a:t>
            </a:r>
            <a:r>
              <a:rPr lang="en-US" altLang="en-US" sz="1600" dirty="0" smtClean="0">
                <a:solidFill>
                  <a:srgbClr val="A2D66B"/>
                </a:solidFill>
                <a:latin typeface="Inconsolata"/>
              </a:rPr>
              <a:t>'</a:t>
            </a:r>
            <a:r>
              <a:rPr lang="en-US" altLang="en-US" sz="1600" dirty="0" err="1" smtClean="0">
                <a:solidFill>
                  <a:srgbClr val="A2D66B"/>
                </a:solidFill>
                <a:latin typeface="Inconsolata"/>
              </a:rPr>
              <a:t>temporal_resolution</a:t>
            </a:r>
            <a:r>
              <a:rPr lang="en-US" altLang="en-US" sz="1600" dirty="0" smtClean="0">
                <a:solidFill>
                  <a:srgbClr val="A2D66B"/>
                </a:solidFill>
                <a:latin typeface="Inconsolata"/>
              </a:rPr>
              <a:t>'</a:t>
            </a:r>
            <a:r>
              <a:rPr lang="en-US" altLang="en-US" sz="1600" dirty="0" smtClean="0">
                <a:solidFill>
                  <a:srgbClr val="D3C6C0"/>
                </a:solidFill>
                <a:latin typeface="Inconsolata"/>
              </a:rPr>
              <a:t>: </a:t>
            </a:r>
            <a:r>
              <a:rPr lang="en-US" altLang="en-US" sz="1600" dirty="0" smtClean="0">
                <a:solidFill>
                  <a:srgbClr val="A2D66B"/>
                </a:solidFill>
                <a:latin typeface="Inconsolata"/>
              </a:rPr>
              <a:t>'daily'</a:t>
            </a:r>
            <a:r>
              <a:rPr lang="en-US" altLang="en-US" sz="1600" dirty="0" smtClean="0">
                <a:solidFill>
                  <a:srgbClr val="D3C6C0"/>
                </a:solidFill>
                <a:latin typeface="Inconsolata"/>
              </a:rPr>
              <a:t>,</a:t>
            </a:r>
            <a:br>
              <a:rPr lang="en-US" altLang="en-US" sz="1600" dirty="0" smtClean="0">
                <a:solidFill>
                  <a:srgbClr val="D3C6C0"/>
                </a:solidFill>
                <a:latin typeface="Inconsolata"/>
              </a:rPr>
            </a:br>
            <a:r>
              <a:rPr lang="en-US" altLang="en-US" sz="1600" dirty="0" smtClean="0">
                <a:solidFill>
                  <a:srgbClr val="D3C6C0"/>
                </a:solidFill>
                <a:latin typeface="Inconsolata"/>
              </a:rPr>
              <a:t>    </a:t>
            </a:r>
            <a:r>
              <a:rPr lang="en-US" altLang="en-US" sz="1600" dirty="0" smtClean="0">
                <a:solidFill>
                  <a:srgbClr val="A2D66B"/>
                </a:solidFill>
                <a:latin typeface="Inconsolata"/>
              </a:rPr>
              <a:t>'experiment'</a:t>
            </a:r>
            <a:r>
              <a:rPr lang="en-US" altLang="en-US" sz="1600" dirty="0" smtClean="0">
                <a:solidFill>
                  <a:srgbClr val="D3C6C0"/>
                </a:solidFill>
                <a:latin typeface="Inconsolata"/>
              </a:rPr>
              <a:t>: </a:t>
            </a:r>
            <a:r>
              <a:rPr lang="en-US" altLang="en-US" sz="1600" dirty="0" smtClean="0">
                <a:solidFill>
                  <a:srgbClr val="A2D66B"/>
                </a:solidFill>
                <a:latin typeface="Inconsolata"/>
              </a:rPr>
              <a:t>'ssp1_2_6'</a:t>
            </a:r>
            <a:r>
              <a:rPr lang="en-US" altLang="en-US" sz="1600" dirty="0" smtClean="0">
                <a:solidFill>
                  <a:srgbClr val="D3C6C0"/>
                </a:solidFill>
                <a:latin typeface="Inconsolata"/>
              </a:rPr>
              <a:t>,</a:t>
            </a:r>
            <a:br>
              <a:rPr lang="en-US" altLang="en-US" sz="1600" dirty="0" smtClean="0">
                <a:solidFill>
                  <a:srgbClr val="D3C6C0"/>
                </a:solidFill>
                <a:latin typeface="Inconsolata"/>
              </a:rPr>
            </a:br>
            <a:r>
              <a:rPr lang="en-US" altLang="en-US" sz="1600" dirty="0" smtClean="0">
                <a:solidFill>
                  <a:srgbClr val="D3C6C0"/>
                </a:solidFill>
                <a:latin typeface="Inconsolata"/>
              </a:rPr>
              <a:t>    </a:t>
            </a:r>
            <a:r>
              <a:rPr lang="en-US" altLang="en-US" sz="1600" dirty="0" smtClean="0">
                <a:solidFill>
                  <a:srgbClr val="A2D66B"/>
                </a:solidFill>
                <a:latin typeface="Inconsolata"/>
              </a:rPr>
              <a:t>'variable'</a:t>
            </a:r>
            <a:r>
              <a:rPr lang="en-US" altLang="en-US" sz="1600" dirty="0" smtClean="0">
                <a:solidFill>
                  <a:srgbClr val="D3C6C0"/>
                </a:solidFill>
                <a:latin typeface="Inconsolata"/>
              </a:rPr>
              <a:t>: </a:t>
            </a:r>
            <a:r>
              <a:rPr lang="en-US" altLang="en-US" sz="1600" dirty="0" smtClean="0">
                <a:solidFill>
                  <a:srgbClr val="A2D66B"/>
                </a:solidFill>
                <a:latin typeface="Inconsolata"/>
              </a:rPr>
              <a:t>'precipitation'</a:t>
            </a:r>
            <a:r>
              <a:rPr lang="en-US" altLang="en-US" sz="1600" dirty="0" smtClean="0">
                <a:solidFill>
                  <a:srgbClr val="D3C6C0"/>
                </a:solidFill>
                <a:latin typeface="Inconsolata"/>
              </a:rPr>
              <a:t>,</a:t>
            </a:r>
            <a:br>
              <a:rPr lang="en-US" altLang="en-US" sz="1600" dirty="0" smtClean="0">
                <a:solidFill>
                  <a:srgbClr val="D3C6C0"/>
                </a:solidFill>
                <a:latin typeface="Inconsolata"/>
              </a:rPr>
            </a:br>
            <a:r>
              <a:rPr lang="en-US" altLang="en-US" sz="1600" dirty="0" smtClean="0">
                <a:solidFill>
                  <a:srgbClr val="D3C6C0"/>
                </a:solidFill>
                <a:latin typeface="Inconsolata"/>
              </a:rPr>
              <a:t>    </a:t>
            </a:r>
            <a:r>
              <a:rPr lang="en-US" altLang="en-US" sz="1600" dirty="0" smtClean="0">
                <a:solidFill>
                  <a:srgbClr val="A2D66B"/>
                </a:solidFill>
                <a:latin typeface="Inconsolata"/>
              </a:rPr>
              <a:t>'model'</a:t>
            </a:r>
            <a:r>
              <a:rPr lang="en-US" altLang="en-US" sz="1600" dirty="0" smtClean="0">
                <a:solidFill>
                  <a:srgbClr val="D3C6C0"/>
                </a:solidFill>
                <a:latin typeface="Inconsolata"/>
              </a:rPr>
              <a:t>: </a:t>
            </a:r>
            <a:r>
              <a:rPr lang="en-US" altLang="en-US" sz="1600" dirty="0" smtClean="0">
                <a:solidFill>
                  <a:srgbClr val="A2D66B"/>
                </a:solidFill>
                <a:latin typeface="Inconsolata"/>
              </a:rPr>
              <a:t>'cmcc_esm2'</a:t>
            </a:r>
            <a:r>
              <a:rPr lang="en-US" altLang="en-US" sz="1600" dirty="0" smtClean="0">
                <a:solidFill>
                  <a:srgbClr val="D3C6C0"/>
                </a:solidFill>
                <a:latin typeface="Inconsolata"/>
              </a:rPr>
              <a:t>,</a:t>
            </a:r>
            <a:br>
              <a:rPr lang="en-US" altLang="en-US" sz="1600" dirty="0" smtClean="0">
                <a:solidFill>
                  <a:srgbClr val="D3C6C0"/>
                </a:solidFill>
                <a:latin typeface="Inconsolata"/>
              </a:rPr>
            </a:br>
            <a:r>
              <a:rPr lang="en-US" altLang="en-US" sz="1600" dirty="0" smtClean="0">
                <a:solidFill>
                  <a:srgbClr val="D3C6C0"/>
                </a:solidFill>
                <a:latin typeface="Inconsolata"/>
              </a:rPr>
              <a:t>    </a:t>
            </a:r>
            <a:r>
              <a:rPr lang="en-US" altLang="en-US" sz="1600" dirty="0" smtClean="0">
                <a:solidFill>
                  <a:srgbClr val="A2D66B"/>
                </a:solidFill>
                <a:latin typeface="Inconsolata"/>
              </a:rPr>
              <a:t>'area'</a:t>
            </a:r>
            <a:r>
              <a:rPr lang="en-US" altLang="en-US" sz="1600" dirty="0" smtClean="0">
                <a:solidFill>
                  <a:srgbClr val="D3C6C0"/>
                </a:solidFill>
                <a:latin typeface="Inconsolata"/>
              </a:rPr>
              <a:t>: [</a:t>
            </a:r>
            <a:br>
              <a:rPr lang="en-US" altLang="en-US" sz="1600" dirty="0" smtClean="0">
                <a:solidFill>
                  <a:srgbClr val="D3C6C0"/>
                </a:solidFill>
                <a:latin typeface="Inconsolata"/>
              </a:rPr>
            </a:br>
            <a:r>
              <a:rPr lang="en-US" altLang="en-US" sz="1600" dirty="0" smtClean="0">
                <a:solidFill>
                  <a:srgbClr val="D3C6C0"/>
                </a:solidFill>
                <a:latin typeface="Inconsolata"/>
              </a:rPr>
              <a:t>        </a:t>
            </a:r>
            <a:r>
              <a:rPr lang="en-US" altLang="en-US" sz="1600" dirty="0" smtClean="0">
                <a:solidFill>
                  <a:srgbClr val="52B4D8"/>
                </a:solidFill>
                <a:latin typeface="Inconsolata"/>
              </a:rPr>
              <a:t>70</a:t>
            </a:r>
            <a:r>
              <a:rPr lang="en-US" altLang="en-US" sz="1600" dirty="0" smtClean="0">
                <a:solidFill>
                  <a:srgbClr val="D3C6C0"/>
                </a:solidFill>
                <a:latin typeface="Inconsolata"/>
              </a:rPr>
              <a:t>, </a:t>
            </a:r>
            <a:r>
              <a:rPr lang="en-US" altLang="en-US" sz="1600" dirty="0" smtClean="0">
                <a:solidFill>
                  <a:srgbClr val="52B4D8"/>
                </a:solidFill>
                <a:latin typeface="Inconsolata"/>
              </a:rPr>
              <a:t>0</a:t>
            </a:r>
            <a:r>
              <a:rPr lang="en-US" altLang="en-US" sz="1600" dirty="0" smtClean="0">
                <a:solidFill>
                  <a:srgbClr val="D3C6C0"/>
                </a:solidFill>
                <a:latin typeface="Inconsolata"/>
              </a:rPr>
              <a:t>, </a:t>
            </a:r>
            <a:r>
              <a:rPr lang="en-US" altLang="en-US" sz="1600" dirty="0" smtClean="0">
                <a:solidFill>
                  <a:srgbClr val="52B4D8"/>
                </a:solidFill>
                <a:latin typeface="Inconsolata"/>
              </a:rPr>
              <a:t>20</a:t>
            </a:r>
            <a:r>
              <a:rPr lang="en-US" altLang="en-US" sz="1600" dirty="0" smtClean="0">
                <a:solidFill>
                  <a:srgbClr val="D3C6C0"/>
                </a:solidFill>
                <a:latin typeface="Inconsolata"/>
              </a:rPr>
              <a:t>,</a:t>
            </a:r>
            <a:br>
              <a:rPr lang="en-US" altLang="en-US" sz="1600" dirty="0" smtClean="0">
                <a:solidFill>
                  <a:srgbClr val="D3C6C0"/>
                </a:solidFill>
                <a:latin typeface="Inconsolata"/>
              </a:rPr>
            </a:br>
            <a:r>
              <a:rPr lang="en-US" altLang="en-US" sz="1600" dirty="0" smtClean="0">
                <a:solidFill>
                  <a:srgbClr val="D3C6C0"/>
                </a:solidFill>
                <a:latin typeface="Inconsolata"/>
              </a:rPr>
              <a:t>        </a:t>
            </a:r>
            <a:r>
              <a:rPr lang="en-US" altLang="en-US" sz="1600" dirty="0" smtClean="0">
                <a:solidFill>
                  <a:srgbClr val="52B4D8"/>
                </a:solidFill>
                <a:latin typeface="Inconsolata"/>
              </a:rPr>
              <a:t>30</a:t>
            </a:r>
            <a:r>
              <a:rPr lang="en-US" altLang="en-US" sz="1600" dirty="0" smtClean="0">
                <a:solidFill>
                  <a:srgbClr val="D3C6C0"/>
                </a:solidFill>
                <a:latin typeface="Inconsolata"/>
              </a:rPr>
              <a:t>,</a:t>
            </a:r>
            <a:br>
              <a:rPr lang="en-US" altLang="en-US" sz="1600" dirty="0" smtClean="0">
                <a:solidFill>
                  <a:srgbClr val="D3C6C0"/>
                </a:solidFill>
                <a:latin typeface="Inconsolata"/>
              </a:rPr>
            </a:br>
            <a:r>
              <a:rPr lang="en-US" altLang="en-US" sz="1600" dirty="0" smtClean="0">
                <a:solidFill>
                  <a:srgbClr val="D3C6C0"/>
                </a:solidFill>
                <a:latin typeface="Inconsolata"/>
              </a:rPr>
              <a:t>    ],</a:t>
            </a:r>
            <a:br>
              <a:rPr lang="en-US" altLang="en-US" sz="1600" dirty="0" smtClean="0">
                <a:solidFill>
                  <a:srgbClr val="D3C6C0"/>
                </a:solidFill>
                <a:latin typeface="Inconsolata"/>
              </a:rPr>
            </a:br>
            <a:r>
              <a:rPr lang="en-US" altLang="en-US" sz="1600" dirty="0" smtClean="0">
                <a:solidFill>
                  <a:srgbClr val="D3C6C0"/>
                </a:solidFill>
                <a:latin typeface="Inconsolata"/>
              </a:rPr>
              <a:t>    </a:t>
            </a:r>
            <a:r>
              <a:rPr lang="en-US" altLang="en-US" sz="1600" dirty="0" smtClean="0">
                <a:solidFill>
                  <a:srgbClr val="A2D66B"/>
                </a:solidFill>
                <a:latin typeface="Inconsolata"/>
              </a:rPr>
              <a:t>'level'</a:t>
            </a:r>
            <a:r>
              <a:rPr lang="en-US" altLang="en-US" sz="1600" dirty="0" smtClean="0">
                <a:solidFill>
                  <a:srgbClr val="D3C6C0"/>
                </a:solidFill>
                <a:latin typeface="Inconsolata"/>
              </a:rPr>
              <a:t>: </a:t>
            </a:r>
            <a:r>
              <a:rPr lang="en-US" altLang="en-US" sz="1600" dirty="0" smtClean="0">
                <a:solidFill>
                  <a:srgbClr val="A2D66B"/>
                </a:solidFill>
                <a:latin typeface="Inconsolata"/>
              </a:rPr>
              <a:t>'</a:t>
            </a:r>
            <a:r>
              <a:rPr lang="en-US" altLang="en-US" sz="1600" dirty="0" err="1" smtClean="0">
                <a:solidFill>
                  <a:srgbClr val="A2D66B"/>
                </a:solidFill>
                <a:latin typeface="Inconsolata"/>
              </a:rPr>
              <a:t>single_levels</a:t>
            </a:r>
            <a:r>
              <a:rPr lang="en-US" altLang="en-US" sz="1600" dirty="0" smtClean="0">
                <a:solidFill>
                  <a:srgbClr val="A2D66B"/>
                </a:solidFill>
                <a:latin typeface="Inconsolata"/>
              </a:rPr>
              <a:t>'</a:t>
            </a:r>
            <a:r>
              <a:rPr lang="en-US" altLang="en-US" sz="1600" dirty="0" smtClean="0">
                <a:solidFill>
                  <a:srgbClr val="D3C6C0"/>
                </a:solidFill>
                <a:latin typeface="Inconsolata"/>
              </a:rPr>
              <a:t>,</a:t>
            </a:r>
            <a:br>
              <a:rPr lang="en-US" altLang="en-US" sz="1600" dirty="0" smtClean="0">
                <a:solidFill>
                  <a:srgbClr val="D3C6C0"/>
                </a:solidFill>
                <a:latin typeface="Inconsolata"/>
              </a:rPr>
            </a:br>
            <a:r>
              <a:rPr lang="en-US" altLang="en-US" sz="1600" dirty="0" smtClean="0">
                <a:solidFill>
                  <a:srgbClr val="D3C6C0"/>
                </a:solidFill>
                <a:latin typeface="Inconsolata"/>
              </a:rPr>
              <a:t>    </a:t>
            </a:r>
            <a:r>
              <a:rPr lang="en-US" altLang="en-US" sz="1600" dirty="0" smtClean="0">
                <a:solidFill>
                  <a:srgbClr val="A2D66B"/>
                </a:solidFill>
                <a:latin typeface="Inconsolata"/>
              </a:rPr>
              <a:t>'date'</a:t>
            </a:r>
            <a:r>
              <a:rPr lang="en-US" altLang="en-US" sz="1600" dirty="0" smtClean="0">
                <a:solidFill>
                  <a:srgbClr val="D3C6C0"/>
                </a:solidFill>
                <a:latin typeface="Inconsolata"/>
              </a:rPr>
              <a:t>: </a:t>
            </a:r>
            <a:r>
              <a:rPr lang="en-US" altLang="en-US" sz="1600" dirty="0" smtClean="0">
                <a:solidFill>
                  <a:srgbClr val="A2D66B"/>
                </a:solidFill>
                <a:latin typeface="Inconsolata"/>
              </a:rPr>
              <a:t>'2020-01-01/2025-12-31'</a:t>
            </a:r>
            <a:r>
              <a:rPr lang="en-US" altLang="en-US" sz="1600" dirty="0" smtClean="0">
                <a:solidFill>
                  <a:srgbClr val="D3C6C0"/>
                </a:solidFill>
                <a:latin typeface="Inconsolata"/>
              </a:rPr>
              <a:t>,</a:t>
            </a:r>
            <a:br>
              <a:rPr lang="en-US" altLang="en-US" sz="1600" dirty="0" smtClean="0">
                <a:solidFill>
                  <a:srgbClr val="D3C6C0"/>
                </a:solidFill>
                <a:latin typeface="Inconsolata"/>
              </a:rPr>
            </a:br>
            <a:r>
              <a:rPr lang="en-US" altLang="en-US" sz="1600" dirty="0" smtClean="0">
                <a:solidFill>
                  <a:srgbClr val="D3C6C0"/>
                </a:solidFill>
                <a:latin typeface="Inconsolata"/>
              </a:rPr>
              <a:t>}</a:t>
            </a:r>
            <a:endParaRPr lang="en-US" altLang="en-US" sz="4000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59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Download dataset(s). For each dataset: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Harmonize using ad hoc Python </a:t>
            </a:r>
            <a:r>
              <a:rPr lang="en-US" dirty="0"/>
              <a:t>package (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github.com/jbusecke/xmip</a:t>
            </a:r>
            <a:r>
              <a:rPr lang="en-US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Population weights</a:t>
            </a:r>
          </a:p>
          <a:p>
            <a:pPr marL="630936" lvl="1" indent="-457200">
              <a:buFont typeface="+mj-lt"/>
              <a:buAutoNum type="arabicPeriod"/>
            </a:pPr>
            <a:r>
              <a:rPr lang="en-US" dirty="0" smtClean="0"/>
              <a:t>Extract the </a:t>
            </a:r>
            <a:r>
              <a:rPr lang="en-US" dirty="0" err="1" smtClean="0"/>
              <a:t>lat-lon</a:t>
            </a:r>
            <a:r>
              <a:rPr lang="en-US" dirty="0" smtClean="0"/>
              <a:t> grid.</a:t>
            </a:r>
          </a:p>
          <a:p>
            <a:pPr marL="630936" lvl="1" indent="-457200">
              <a:buFont typeface="+mj-lt"/>
              <a:buAutoNum type="arabicPeriod"/>
            </a:pPr>
            <a:r>
              <a:rPr lang="en-US" dirty="0" smtClean="0"/>
              <a:t>Compute total population per grid cell</a:t>
            </a:r>
          </a:p>
          <a:p>
            <a:pPr marL="630936" lvl="1" indent="-457200">
              <a:buFont typeface="+mj-lt"/>
              <a:buAutoNum type="arabicPeriod"/>
            </a:pPr>
            <a:r>
              <a:rPr lang="en-US" dirty="0" smtClean="0"/>
              <a:t>Add population weights and ISO code to the dataset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Aggregated over Member of ensemble / Space [with pop weights] / Time</a:t>
            </a:r>
          </a:p>
          <a:p>
            <a:pPr marL="630936" lvl="1" indent="-457200">
              <a:buFont typeface="+mj-lt"/>
              <a:buAutoNum type="arabicPeriod"/>
            </a:pPr>
            <a:r>
              <a:rPr lang="en-US" dirty="0" smtClean="0"/>
              <a:t>Mean, median, </a:t>
            </a:r>
            <a:r>
              <a:rPr lang="en-US" dirty="0" err="1" smtClean="0"/>
              <a:t>std</a:t>
            </a:r>
            <a:r>
              <a:rPr lang="en-US" dirty="0" smtClean="0"/>
              <a:t>, </a:t>
            </a:r>
            <a:r>
              <a:rPr lang="en-US" dirty="0" err="1" smtClean="0"/>
              <a:t>var</a:t>
            </a:r>
            <a:r>
              <a:rPr lang="en-US" dirty="0" smtClean="0"/>
              <a:t>, max, min, quantile. [range needed?]</a:t>
            </a:r>
          </a:p>
          <a:p>
            <a:pPr marL="630936" lvl="1" indent="-457200">
              <a:buFont typeface="+mj-lt"/>
              <a:buAutoNum type="arabicPeriod"/>
            </a:pPr>
            <a:r>
              <a:rPr lang="en-US" dirty="0" smtClean="0"/>
              <a:t>As of now: order is M-S-T. Time is last b/c memory limits. 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22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sanity check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6164" y="1924396"/>
            <a:ext cx="6096000" cy="4572000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6645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103</TotalTime>
  <Words>144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Inconsolata</vt:lpstr>
      <vt:lpstr>Tw Cen MT</vt:lpstr>
      <vt:lpstr>Tw Cen MT Condensed</vt:lpstr>
      <vt:lpstr>Wingdings 3</vt:lpstr>
      <vt:lpstr>Integral</vt:lpstr>
      <vt:lpstr>impacts</vt:lpstr>
      <vt:lpstr>PowerPoint Presentation</vt:lpstr>
      <vt:lpstr>Data download</vt:lpstr>
      <vt:lpstr>logic</vt:lpstr>
      <vt:lpstr>Visual sanity check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Francesco Granella</dc:creator>
  <cp:lastModifiedBy>Francesco Granella</cp:lastModifiedBy>
  <cp:revision>8</cp:revision>
  <dcterms:created xsi:type="dcterms:W3CDTF">2022-09-02T08:37:19Z</dcterms:created>
  <dcterms:modified xsi:type="dcterms:W3CDTF">2022-09-02T18:35:40Z</dcterms:modified>
</cp:coreProperties>
</file>