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B83AAE7-7592-4D0C-AB16-81A271A7E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51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59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5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0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0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AE7-7592-4D0C-AB16-81A271A7E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67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B83AAE7-7592-4D0C-AB16-81A271A7E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4344D00-1B8E-40FB-AD4E-A40ACEE253A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29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Impacts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20/10/2022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97153" y="397424"/>
                <a:ext cx="11728784" cy="443865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</a:t>
                </a:r>
                <a:r>
                  <a:rPr lang="en-US" dirty="0"/>
                  <a:t>each country </a:t>
                </a:r>
                <a14:m>
                  <m:oMath xmlns:m="http://schemas.openxmlformats.org/officeDocument/2006/math">
                    <m:r>
                      <a:rPr lang="en-US" i="1"/>
                      <m:t>𝑖</m:t>
                    </m:r>
                  </m:oMath>
                </a14:m>
                <a:r>
                  <a:rPr lang="en-US" dirty="0"/>
                  <a:t> and model </a:t>
                </a:r>
                <a14:m>
                  <m:oMath xmlns:m="http://schemas.openxmlformats.org/officeDocument/2006/math">
                    <m:r>
                      <a:rPr lang="en-US" i="1"/>
                      <m:t>𝑚</m:t>
                    </m:r>
                  </m:oMath>
                </a14:m>
                <a:r>
                  <a:rPr lang="en-US" dirty="0" smtClean="0"/>
                  <a:t>, estimate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𝑇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 i="1"/>
                      <m:t>=</m:t>
                    </m:r>
                    <m:r>
                      <a:rPr lang="en-US" i="1"/>
                      <m:t>𝛼</m:t>
                    </m:r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𝐺𝑀𝑇𝑎𝑛𝑜𝑚𝑎𝑙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𝐺𝑀𝑇𝑎𝑛𝑜𝑚𝑎𝑙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/>
                          <m:t>2</m:t>
                        </m:r>
                      </m:sup>
                    </m:sSubSup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𝜖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 i="1"/>
                      <m:t>  ∀</m:t>
                    </m:r>
                    <m:r>
                      <a:rPr lang="en-US" i="1"/>
                      <m:t>𝑖</m:t>
                    </m:r>
                    <m:r>
                      <a:rPr lang="en-US" i="1"/>
                      <m:t>,</m:t>
                    </m:r>
                    <m:r>
                      <a:rPr lang="en-US" i="1"/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..on </a:t>
                </a:r>
                <a:r>
                  <a:rPr lang="en-US" dirty="0"/>
                  <a:t>data pooling together different model runs (if </a:t>
                </a:r>
                <a14:m>
                  <m:oMath xmlns:m="http://schemas.openxmlformats.org/officeDocument/2006/math">
                    <m:r>
                      <a:rPr lang="en-US" i="1"/>
                      <m:t>𝑚</m:t>
                    </m:r>
                  </m:oMath>
                </a14:m>
                <a:r>
                  <a:rPr lang="en-US" dirty="0"/>
                  <a:t> is an ensemble) and scenarios.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❗ </a:t>
                </a:r>
                <a:r>
                  <a:rPr lang="en-US" dirty="0"/>
                  <a:t>CMIP data is biased - does not match the observed </a:t>
                </a:r>
                <a:r>
                  <a:rPr lang="en-US" dirty="0" smtClean="0"/>
                  <a:t>climate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</a:t>
                </a:r>
                <a:r>
                  <a:rPr lang="en-US" dirty="0"/>
                  <a:t>Thus </a:t>
                </a:r>
                <a14:m>
                  <m:oMath xmlns:m="http://schemas.openxmlformats.org/officeDocument/2006/math">
                    <m:groupChr>
                      <m:groupChrPr>
                        <m:chr m:val="̂"/>
                        <m:pos m:val="top"/>
                        <m:vertJc m:val="bot"/>
                        <m:ctrlPr>
                          <a:rPr lang="en-US" i="1"/>
                        </m:ctrlPr>
                      </m:groupChrPr>
                      <m:e>
                        <m:r>
                          <a:rPr lang="en-US" i="1"/>
                          <m:t>𝛼</m:t>
                        </m:r>
                      </m:e>
                    </m:groupChr>
                  </m:oMath>
                </a14:m>
                <a:r>
                  <a:rPr lang="en-US" dirty="0"/>
                  <a:t> is biased. </a:t>
                </a:r>
                <a:endParaRPr lang="en-US" dirty="0" smtClean="0"/>
              </a:p>
              <a:p>
                <a:r>
                  <a:rPr lang="en-US" dirty="0" smtClean="0"/>
                  <a:t>To </a:t>
                </a:r>
                <a:r>
                  <a:rPr lang="en-US" dirty="0"/>
                  <a:t>correct this, </a:t>
                </a:r>
                <a:r>
                  <a:rPr lang="en-US" b="1" dirty="0"/>
                  <a:t>historical temperature data is shifted</a:t>
                </a:r>
                <a:r>
                  <a:rPr lang="en-US" dirty="0"/>
                  <a:t>, for every country-model, </a:t>
                </a:r>
                <a:r>
                  <a:rPr lang="en-US" b="1" dirty="0"/>
                  <a:t>to match </a:t>
                </a:r>
                <a:r>
                  <a:rPr lang="en-US" dirty="0"/>
                  <a:t>"true" University of Delaware historical temperatures </a:t>
                </a:r>
                <a:r>
                  <a:rPr lang="en-US" dirty="0" smtClean="0"/>
                  <a:t>from </a:t>
                </a:r>
                <a:r>
                  <a:rPr lang="en-US" dirty="0"/>
                  <a:t>1980-2014. The correction is then applied to projections.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𝛥</m:t>
                        </m:r>
                      </m:e>
                      <m:sub>
                        <m:r>
                          <a:rPr lang="en-US" i="1"/>
                          <m:t>𝑖𝑚</m:t>
                        </m:r>
                      </m:sub>
                    </m:sSub>
                    <m:r>
                      <a:rPr lang="en-US" i="1"/>
                      <m:t>=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𝑇</m:t>
                        </m:r>
                      </m:e>
                      <m:sub>
                        <m:r>
                          <a:rPr lang="en-US" i="1"/>
                          <m:t>h𝑖𝑠𝑡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𝑖𝑚</m:t>
                        </m:r>
                      </m:sub>
                      <m:sup>
                        <m:r>
                          <a:rPr lang="en-US" i="1"/>
                          <m:t>𝐶𝑀𝐼𝑃</m:t>
                        </m:r>
                      </m:sup>
                    </m:sSubSup>
                    <m:r>
                      <a:rPr lang="en-US" i="1"/>
                      <m:t>−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𝑇</m:t>
                        </m:r>
                      </m:e>
                      <m:sup>
                        <m:r>
                          <a:rPr lang="en-US" i="1"/>
                          <m:t>𝑈𝐷𝑒𝑙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sz="1600" dirty="0" smtClean="0"/>
                  <a:t>over 1980-2014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groupChr>
                          <m:groupChrPr>
                            <m:chr m:val="̃"/>
                            <m:pos m:val="top"/>
                            <m:vertJc m:val="bot"/>
                            <m:ctrlPr>
                              <a:rPr lang="en-US" i="1"/>
                            </m:ctrlPr>
                          </m:groupChrPr>
                          <m:e>
                            <m:r>
                              <a:rPr lang="en-US" i="1"/>
                              <m:t>𝑇</m:t>
                            </m:r>
                          </m:e>
                        </m:groupChr>
                      </m:e>
                      <m:sub>
                        <m:r>
                          <a:rPr lang="en-US" i="1"/>
                          <m:t>𝑖𝑚</m:t>
                        </m:r>
                      </m:sub>
                    </m:sSub>
                    <m:r>
                      <a:rPr lang="en-US" i="1"/>
                      <m:t>=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𝑇</m:t>
                        </m:r>
                      </m:e>
                      <m:sub>
                        <m:r>
                          <a:rPr lang="en-US" i="1"/>
                          <m:t>𝑖𝑚</m:t>
                        </m:r>
                      </m:sub>
                      <m:sup>
                        <m:r>
                          <a:rPr lang="en-US" i="1"/>
                          <m:t>𝐶𝑀𝐼𝑃</m:t>
                        </m:r>
                      </m:sup>
                    </m:sSubSup>
                    <m:r>
                      <a:rPr lang="en-US" i="1"/>
                      <m:t>−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𝛥</m:t>
                        </m:r>
                      </m:e>
                      <m:sub>
                        <m:r>
                          <a:rPr lang="en-US" i="1"/>
                          <m:t>𝑖𝑚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1600" u="sng" dirty="0" smtClean="0"/>
                  <a:t>for all </a:t>
                </a:r>
                <a:r>
                  <a:rPr lang="en-US" sz="1600" dirty="0" smtClean="0"/>
                  <a:t>scenarios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97153" y="397424"/>
                <a:ext cx="11728784" cy="4438650"/>
              </a:xfrm>
              <a:blipFill>
                <a:blip r:embed="rId2"/>
                <a:stretch>
                  <a:fillRect l="-312" t="-1648" b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50" y="3834170"/>
            <a:ext cx="4031773" cy="302383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6394493" y="5050959"/>
            <a:ext cx="113512" cy="731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117020" y="4676689"/>
                <a:ext cx="290085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𝑈𝐷𝑒𝑙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020" y="4676689"/>
                <a:ext cx="290085" cy="374270"/>
              </a:xfrm>
              <a:prstGeom prst="rect">
                <a:avLst/>
              </a:prstGeom>
              <a:blipFill>
                <a:blip r:embed="rId4"/>
                <a:stretch>
                  <a:fillRect r="-1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677219" y="3557171"/>
            <a:ext cx="1355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Example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003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GMT anomaly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5574" y="1119352"/>
            <a:ext cx="9720073" cy="4023360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match the GMT anomaly of WITCH as close as possible, I </a:t>
            </a:r>
            <a:r>
              <a:rPr lang="en-US" dirty="0" smtClean="0"/>
              <a:t>used: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 HadCRUT5 </a:t>
            </a:r>
            <a:r>
              <a:rPr lang="en-US" dirty="0"/>
              <a:t>for historical data.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 MAGICC7 </a:t>
            </a:r>
            <a:r>
              <a:rPr lang="en-US" dirty="0"/>
              <a:t>for SSPs</a:t>
            </a:r>
          </a:p>
          <a:p>
            <a:r>
              <a:rPr lang="en-US" dirty="0"/>
              <a:t>Since they are discontinuous, I'm </a:t>
            </a:r>
            <a:r>
              <a:rPr lang="en-US" b="1" dirty="0"/>
              <a:t>shifting the GMT anomaly from MAGICC7 to match the HadCRUT5 (historical)</a:t>
            </a:r>
            <a:r>
              <a:rPr lang="en-US" dirty="0"/>
              <a:t> over 1995-2014. MAGICC7 GMT anomaly is the same across SSP from 1995 until 2014 (observed data).</a:t>
            </a:r>
          </a:p>
          <a:p>
            <a:endParaRPr lang="en-US" dirty="0"/>
          </a:p>
        </p:txBody>
      </p:sp>
      <p:pic>
        <p:nvPicPr>
          <p:cNvPr id="9" name="Picture" descr="magicc7_hadcrut5_gap" title="fig: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568670" y="3517685"/>
            <a:ext cx="4132142" cy="33037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 descr="magicc7_hadcrut5_nogap" title="fig: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588983" y="3502276"/>
            <a:ext cx="4166720" cy="33037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0121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590</TotalTime>
  <Words>78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Cambria Math</vt:lpstr>
      <vt:lpstr>Tw Cen MT</vt:lpstr>
      <vt:lpstr>Tw Cen MT Condensed</vt:lpstr>
      <vt:lpstr>Wingdings</vt:lpstr>
      <vt:lpstr>Wingdings 3</vt:lpstr>
      <vt:lpstr>Integral</vt:lpstr>
      <vt:lpstr>Impacts meeting</vt:lpstr>
      <vt:lpstr>PowerPoint Presentation</vt:lpstr>
      <vt:lpstr>GMT anomaly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Granella</dc:creator>
  <cp:lastModifiedBy>Francesco Granella</cp:lastModifiedBy>
  <cp:revision>9</cp:revision>
  <dcterms:created xsi:type="dcterms:W3CDTF">2022-10-11T07:34:00Z</dcterms:created>
  <dcterms:modified xsi:type="dcterms:W3CDTF">2022-10-19T15:31:54Z</dcterms:modified>
</cp:coreProperties>
</file>