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42"/>
  </p:notesMasterIdLst>
  <p:sldIdLst>
    <p:sldId id="378" r:id="rId5"/>
    <p:sldId id="377" r:id="rId6"/>
    <p:sldId id="335" r:id="rId7"/>
    <p:sldId id="343" r:id="rId8"/>
    <p:sldId id="355" r:id="rId9"/>
    <p:sldId id="356" r:id="rId10"/>
    <p:sldId id="357" r:id="rId11"/>
    <p:sldId id="358" r:id="rId12"/>
    <p:sldId id="393" r:id="rId13"/>
    <p:sldId id="359" r:id="rId14"/>
    <p:sldId id="360" r:id="rId15"/>
    <p:sldId id="394" r:id="rId16"/>
    <p:sldId id="361" r:id="rId17"/>
    <p:sldId id="363" r:id="rId18"/>
    <p:sldId id="396" r:id="rId19"/>
    <p:sldId id="366" r:id="rId20"/>
    <p:sldId id="365" r:id="rId21"/>
    <p:sldId id="367" r:id="rId22"/>
    <p:sldId id="397" r:id="rId23"/>
    <p:sldId id="368" r:id="rId24"/>
    <p:sldId id="369" r:id="rId25"/>
    <p:sldId id="375" r:id="rId26"/>
    <p:sldId id="376" r:id="rId27"/>
    <p:sldId id="384" r:id="rId28"/>
    <p:sldId id="380" r:id="rId29"/>
    <p:sldId id="381" r:id="rId30"/>
    <p:sldId id="382" r:id="rId31"/>
    <p:sldId id="383" r:id="rId32"/>
    <p:sldId id="385" r:id="rId33"/>
    <p:sldId id="386" r:id="rId34"/>
    <p:sldId id="387" r:id="rId35"/>
    <p:sldId id="395" r:id="rId36"/>
    <p:sldId id="389" r:id="rId37"/>
    <p:sldId id="388" r:id="rId38"/>
    <p:sldId id="390" r:id="rId39"/>
    <p:sldId id="391" r:id="rId40"/>
    <p:sldId id="3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0" autoAdjust="0"/>
    <p:restoredTop sz="79283" autoAdjust="0"/>
  </p:normalViewPr>
  <p:slideViewPr>
    <p:cSldViewPr snapToGrid="0">
      <p:cViewPr varScale="1">
        <p:scale>
          <a:sx n="64" d="100"/>
          <a:sy n="64" d="100"/>
        </p:scale>
        <p:origin x="744" y="40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14:41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373 1 24575,'-6'1'0,"1"1"0,-1 0 0,1 0 0,0 1 0,0-1 0,-8 6 0,2-1 0,-27 14 0,0 2 0,1 1 0,1 3 0,2 0 0,-41 43 0,69-62 0,1 0 0,1 0 0,-1 1 0,1-1 0,1 1 0,0 0 0,0 0 0,0 1 0,1-1 0,1 1 0,-1 14 0,-5 17 0,4-24 0,0 1 0,1 0 0,0-1 0,2 1 0,0 0 0,5 30 0,-4-39 0,1-1 0,1 1 0,-1-1 0,1 0 0,1 0 0,-1 0 0,1 0 0,1-1 0,0 1 0,0-1 0,0 0 0,1-1 0,0 1 0,0-1 0,11 8 0,2 2 0,0 1 0,22 26 0,-15-16 0,97 85 0,-100-91 0,2-2 0,0-1 0,45 25 0,-56-36 0,-1-2 0,1 0 0,0-1 0,1 0 0,-1-1 0,1-1 0,-1 0 0,1-1 0,0 0 0,-1-1 0,1-1 0,0 0 0,-1-1 0,1-1 0,23-7 0,-27 4 0,-1 1 0,0-1 0,0-1 0,0 0 0,-1 0 0,0-1 0,0 0 0,-1-1 0,13-15 0,-7 4 0,-1-1 0,0 1 0,17-41 0,-25 49 0,-1-1 0,0 0 0,-1 0 0,-1-1 0,0 1 0,0-15 0,-4-85 0,0 46 0,2 47 0,-1-1 0,-1 0 0,-5-27 0,5 39 0,-1 1 0,0-1 0,0 1 0,-1 0 0,0 1 0,0-1 0,-1 1 0,0-1 0,0 1 0,-11-10 0,-14-15 0,-47-63 0,64 79-124,0 1 0,-1 0 0,-1 1 0,0 1 0,-1 0 0,0 1-1,-1 1 1,-1 0 0,0 1 0,-27-10 0,23 11-6702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58:53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459 25 24575,'-88'-2'0,"-96"4"0,177 0 0,0-1 0,0 1 0,0 0 0,0 0 0,0 1 0,0 0 0,1 1 0,0-1 0,-1 1 0,1 0 0,1 1 0,-7 4 0,-7 9 0,-32 39 0,49-53 0,-1-1 0,0 1 0,1 0 0,0-1 0,0 1 0,0 0 0,0 1 0,0-1 0,1 0 0,0 0 0,0 0 0,0 1 0,1-1 0,-1 1 0,1-1 0,0 0 0,0 1 0,0-1 0,1 1 0,0-1 0,2 9 0,2 1 0,2-1 0,-1 1 0,1-1 0,18 24 0,-20-30 0,2 3 0,1 0 0,0-1 0,1 0 0,0-1 0,0 0 0,1 0 0,0-1 0,0 0 0,1-1 0,0 0 0,0 0 0,0-2 0,1 1 0,0-1 0,0-1 0,0 0 0,0-1 0,0 0 0,0-1 0,15 0 0,45 8 0,-54-6 0,38 3 0,-43-5 0,0-1 0,-1 0 0,1-1 0,0-1 0,0 0 0,-1 0 0,1-1 0,-1-1 0,13-5 0,1-2 0,-14 6 0,0-1 0,0 0 0,-1 0 0,15-11 0,-23 14 0,0 1 0,0-1 0,0 0 0,-1 0 0,1-1 0,-1 1 0,0 0 0,1-1 0,-2 0 0,1 1 0,0-1 0,-1 0 0,1 0 0,-1 0 0,0 0 0,-1 0 0,1 0 0,0-5 0,-1-2 0,0 0 0,0 0 0,-1 1 0,-1-1 0,0 0 0,0 0 0,-1 1 0,0-1 0,-1 1 0,0 0 0,-1 0 0,0 0 0,0 1 0,-1 0 0,0 0 0,-1 0 0,0 1 0,-13-13 0,-5-4 0,19 17 0,-2 0 0,1 0 0,-1 1 0,0 0 0,-1 0 0,0 1 0,0 0 0,0 1 0,-20-9 0,19 11-119,-2-1-193,1 1 1,0-2-1,-11-5 1,13 4-6515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58:5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2130 3071 24575,'-5'-1'0,"1"0"0,0 0 0,0 0 0,0 0 0,0-1 0,0 1 0,0-1 0,0 0 0,0 0 0,1-1 0,-6-3 0,-1-1 0,-234-163 0,-319-291 0,422 331 0,5-6 0,6-5 0,7-7 0,6-4 0,-97-168 0,184 269 0,-169-301 0,163 279 0,4-1 0,-46-154 0,70 185 0,1 0 0,2-1 0,2 1 0,3-1 0,4-54 0,-2 86 0,0 0 0,1 0 0,0 1 0,1 0 0,0-1 0,0 1 0,1 1 0,1-1 0,13-19 0,-1 1 0,-14 20 16,0 0 0,0 0 0,-1 0 0,-1-1 0,3-18-1,4-13-1475,-5 28-5366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7D43D-D872-7A11-B9E9-DB0CEBB257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13843"/>
            <a:ext cx="7806047" cy="281164"/>
          </a:xfrm>
        </p:spPr>
        <p:txBody>
          <a:bodyPr/>
          <a:lstStyle/>
          <a:p>
            <a:r>
              <a:rPr lang="en-US" dirty="0"/>
              <a:t>Francesco Granella </a:t>
            </a:r>
          </a:p>
          <a:p>
            <a:r>
              <a:rPr lang="en-US" dirty="0"/>
              <a:t>| RFF-CMCC European Institute on Economics and the Environment |</a:t>
            </a:r>
          </a:p>
          <a:p>
            <a:r>
              <a:rPr lang="en-US" dirty="0"/>
              <a:t>| francescogranella.github.io |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2A78E-B20F-0C3A-4C90-9B2BEE2E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studies and Synthetic Control Methods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563BDF-7D11-C0A4-7851-ACFEAD95F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0485" y="380302"/>
            <a:ext cx="2864140" cy="28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Predictors and </a:t>
            </a:r>
            <a:br>
              <a:rPr lang="en-US" dirty="0"/>
            </a:br>
            <a:r>
              <a:rPr lang="en-US" dirty="0"/>
              <a:t>Weights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100E9-6A18-7C64-481D-989B2722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48" y="2286003"/>
            <a:ext cx="4083260" cy="2114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BDD28EF-A5C1-4BB7-F0E8-5903BE6F3B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53613" y="4924337"/>
                <a:ext cx="4876800" cy="1223976"/>
              </a:xfrm>
            </p:spPr>
            <p:txBody>
              <a:bodyPr/>
              <a:lstStyle/>
              <a:p>
                <a:r>
                  <a:rPr lang="en-US" sz="1400" dirty="0"/>
                  <a:t>Ln(GDP per capita) has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:r>
                  <a:rPr lang="en-US" sz="1400" dirty="0"/>
                  <a:t>    </a:t>
                </a:r>
                <a:r>
                  <a:rPr lang="en-US" sz="1400" dirty="0">
                    <a:sym typeface="Wingdings" panose="05000000000000000000" pitchFamily="2" charset="2"/>
                  </a:rPr>
                  <a:t> low predictive power </a:t>
                </a:r>
                <a:br>
                  <a:rPr lang="en-US" sz="1400" dirty="0">
                    <a:sym typeface="Wingdings" panose="05000000000000000000" pitchFamily="2" charset="2"/>
                  </a:rPr>
                </a:br>
                <a:r>
                  <a:rPr lang="en-US" sz="1400" dirty="0">
                    <a:sym typeface="Wingdings" panose="05000000000000000000" pitchFamily="2" charset="2"/>
                  </a:rPr>
                  <a:t>         discrepancy Real vs Synthetic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BDD28EF-A5C1-4BB7-F0E8-5903BE6F3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3613" y="4924337"/>
                <a:ext cx="4876800" cy="1223976"/>
              </a:xfrm>
              <a:blipFill>
                <a:blip r:embed="rId3"/>
                <a:stretch>
                  <a:fillRect l="-2250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5B45017-861C-9E13-4606-7C0C7686E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640" y="1325943"/>
            <a:ext cx="3873183" cy="47345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9D3836-2334-53CB-0E78-477FB46881A1}"/>
              </a:ext>
            </a:extLst>
          </p:cNvPr>
          <p:cNvGrpSpPr/>
          <p:nvPr/>
        </p:nvGrpSpPr>
        <p:grpSpPr>
          <a:xfrm>
            <a:off x="7978937" y="945257"/>
            <a:ext cx="950400" cy="1256760"/>
            <a:chOff x="7978937" y="945257"/>
            <a:chExt cx="950400" cy="12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4644F8-57F5-CBAC-FA3E-E0CF0A5E9990}"/>
                    </a:ext>
                  </a:extLst>
                </p14:cNvPr>
                <p14:cNvContentPartPr/>
                <p14:nvPr/>
              </p14:nvContentPartPr>
              <p14:xfrm>
                <a:off x="8671577" y="2028857"/>
                <a:ext cx="257760" cy="17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4644F8-57F5-CBAC-FA3E-E0CF0A5E99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7257" y="2024537"/>
                  <a:ext cx="266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1883DE-E1B3-4EFB-926A-3B27687D911B}"/>
                    </a:ext>
                  </a:extLst>
                </p14:cNvPr>
                <p14:cNvContentPartPr/>
                <p14:nvPr/>
              </p14:nvContentPartPr>
              <p14:xfrm>
                <a:off x="7978937" y="945257"/>
                <a:ext cx="766800" cy="11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1883DE-E1B3-4EFB-926A-3B27687D91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4617" y="940937"/>
                  <a:ext cx="775440" cy="111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2DC253-09B9-D200-45C2-174A3C583B58}"/>
              </a:ext>
            </a:extLst>
          </p:cNvPr>
          <p:cNvSpPr txBox="1"/>
          <p:nvPr/>
        </p:nvSpPr>
        <p:spPr>
          <a:xfrm>
            <a:off x="6786156" y="483592"/>
            <a:ext cx="359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</a:rPr>
              <a:t>Excluded because passed anti-tobacco legislation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(affected by similar treatment)</a:t>
            </a:r>
          </a:p>
        </p:txBody>
      </p:sp>
    </p:spTree>
    <p:extLst>
      <p:ext uri="{BB962C8B-B14F-4D97-AF65-F5344CB8AC3E}">
        <p14:creationId xmlns:p14="http://schemas.microsoft.com/office/powerpoint/2010/main" val="866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A17-4F7E-1604-D1C3-951029E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E8B2-A2DE-F816-D08E-E5BF25465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40D058-BFE9-83E0-A61F-E772160924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6C52-EA5C-9EED-5D94-5E084A75F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422262-CDDA-6F38-2FAD-D80A7644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86003"/>
            <a:ext cx="3949903" cy="3333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3049D-CE49-5D7C-35C7-E79DF51C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42" y="2286003"/>
            <a:ext cx="4045158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6C52-EA5C-9EED-5D94-5E084A75F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C8A17-4F7E-1604-D1C3-951029E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E8B2-A2DE-F816-D08E-E5BF2546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047228" cy="3568696"/>
          </a:xfrm>
        </p:spPr>
        <p:txBody>
          <a:bodyPr/>
          <a:lstStyle/>
          <a:p>
            <a:r>
              <a:rPr lang="en-US" dirty="0"/>
              <a:t>1. No spillover onto donor units</a:t>
            </a:r>
          </a:p>
          <a:p>
            <a:r>
              <a:rPr lang="en-US" dirty="0"/>
              <a:t>	Californians buying cigarettes in Nevada</a:t>
            </a:r>
            <a:br>
              <a:rPr lang="en-US" dirty="0"/>
            </a:br>
            <a:r>
              <a:rPr lang="en-US" dirty="0"/>
              <a:t>	What if Proposition 99 increased beer price in Nevada? Is it a violation?</a:t>
            </a:r>
          </a:p>
          <a:p>
            <a:endParaRPr lang="en-US" dirty="0"/>
          </a:p>
          <a:p>
            <a:r>
              <a:rPr lang="en-US" dirty="0"/>
              <a:t>2.  No anticipation</a:t>
            </a:r>
          </a:p>
          <a:p>
            <a:r>
              <a:rPr lang="en-US" dirty="0"/>
              <a:t>	Californians stockpile cigarettes before the tax</a:t>
            </a:r>
          </a:p>
          <a:p>
            <a:endParaRPr lang="en-US" dirty="0"/>
          </a:p>
          <a:p>
            <a:r>
              <a:rPr lang="en-US" dirty="0"/>
              <a:t>3.  No other treatments in donors not in treated unit</a:t>
            </a:r>
          </a:p>
          <a:p>
            <a:r>
              <a:rPr lang="en-US" dirty="0"/>
              <a:t>	Smoking suddenly unfashionable in Montana; Reduced selling hours in California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3F04-19DD-0415-03C4-2E34D26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131-F461-23C8-8F9D-12DF76BB0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Could results be driven by chance?</a:t>
            </a:r>
          </a:p>
          <a:p>
            <a:endParaRPr lang="en-US" dirty="0"/>
          </a:p>
          <a:p>
            <a:r>
              <a:rPr lang="en-US" dirty="0"/>
              <a:t>Placebo studies.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the SCM to states that did not apply anti-tobacco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gap estimated for California is unusually high, it’s evidence of a negative effect of P99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92300A4-D33B-8B30-5116-D4C24011C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7" r="237"/>
          <a:stretch/>
        </p:blipFill>
        <p:spPr>
          <a:xfrm>
            <a:off x="7409515" y="3429000"/>
            <a:ext cx="3200400" cy="320039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1D901-D26B-6239-44E5-6FCBDF90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15" y="94952"/>
            <a:ext cx="3200400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3F04-19DD-0415-03C4-2E34D261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512642" cy="645284"/>
          </a:xfrm>
        </p:spPr>
        <p:txBody>
          <a:bodyPr/>
          <a:lstStyle/>
          <a:p>
            <a:r>
              <a:rPr lang="en-US" dirty="0"/>
              <a:t>Like a regression,</a:t>
            </a:r>
            <a:br>
              <a:rPr lang="en-US" dirty="0"/>
            </a:br>
            <a:r>
              <a:rPr lang="en-US" dirty="0"/>
              <a:t>better than a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131-F461-23C8-8F9D-12DF76BB0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231" y="2286003"/>
            <a:ext cx="4876800" cy="3568696"/>
          </a:xfrm>
        </p:spPr>
        <p:txBody>
          <a:bodyPr/>
          <a:lstStyle/>
          <a:p>
            <a:r>
              <a:rPr lang="en-US" dirty="0"/>
              <a:t>A regression-based estimator can also be expressed as weighted average of comparison units with weights summing to 1.</a:t>
            </a:r>
          </a:p>
          <a:p>
            <a:endParaRPr lang="en-US" dirty="0"/>
          </a:p>
          <a:p>
            <a:r>
              <a:rPr lang="en-US" dirty="0"/>
              <a:t>But regression weights are not restricted to be between 0 and 1 </a:t>
            </a:r>
            <a:br>
              <a:rPr lang="en-US" dirty="0"/>
            </a:br>
            <a:r>
              <a:rPr lang="en-US" sz="1800" dirty="0">
                <a:sym typeface="Wingdings" panose="05000000000000000000" pitchFamily="2" charset="2"/>
              </a:rPr>
              <a:t> Extrapolation, </a:t>
            </a:r>
            <a:r>
              <a:rPr lang="en-US" b="1" dirty="0">
                <a:sym typeface="Wingdings" panose="05000000000000000000" pitchFamily="2" charset="2"/>
              </a:rPr>
              <a:t>overfitting</a:t>
            </a:r>
            <a:r>
              <a:rPr lang="en-US" dirty="0">
                <a:sym typeface="Wingdings" panose="05000000000000000000" pitchFamily="2" charset="2"/>
              </a:rPr>
              <a:t> to idiosyncrasies.</a:t>
            </a:r>
          </a:p>
          <a:p>
            <a:r>
              <a:rPr lang="en-US" dirty="0">
                <a:sym typeface="Wingdings" panose="05000000000000000000" pitchFamily="2" charset="2"/>
              </a:rPr>
              <a:t>Even if X1 cannot be approximated, regression weights extrapolate to produce a perfect fit. 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7329DD2-FAB3-386A-095C-2E116255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78" y="1797269"/>
            <a:ext cx="4774222" cy="2669977"/>
          </a:xfrm>
          <a:prstGeom prst="rect">
            <a:avLst/>
          </a:prstGeom>
        </p:spPr>
      </p:pic>
      <p:pic>
        <p:nvPicPr>
          <p:cNvPr id="10" name="Picture 9" descr="A drawing of a horse&#10;&#10;Description automatically generated">
            <a:extLst>
              <a:ext uri="{FF2B5EF4-FFF2-40B4-BE49-F238E27FC236}">
                <a16:creationId xmlns:a16="http://schemas.microsoft.com/office/drawing/2014/main" id="{68ED46A0-A251-0F97-6841-0127758C7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84" y="4913034"/>
            <a:ext cx="2540131" cy="1562180"/>
          </a:xfrm>
          <a:prstGeom prst="rect">
            <a:avLst/>
          </a:prstGeom>
        </p:spPr>
      </p:pic>
      <p:pic>
        <p:nvPicPr>
          <p:cNvPr id="5" name="Picture 4" descr="Two astronauts in space with an object pointing at the earth&#10;&#10;Description automatically generated">
            <a:extLst>
              <a:ext uri="{FF2B5EF4-FFF2-40B4-BE49-F238E27FC236}">
                <a16:creationId xmlns:a16="http://schemas.microsoft.com/office/drawing/2014/main" id="{47CD70BA-D12E-E0C1-6E08-3E2CEE36D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78" y="1797269"/>
            <a:ext cx="4904040" cy="2669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CE8A-55D3-99BA-E25F-2FDDCC57DC19}"/>
              </a:ext>
            </a:extLst>
          </p:cNvPr>
          <p:cNvSpPr txBox="1"/>
          <p:nvPr/>
        </p:nvSpPr>
        <p:spPr>
          <a:xfrm>
            <a:off x="6719278" y="4539343"/>
            <a:ext cx="4828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https://matheusfacure.github.io/python-causality-handbook/15-Synthetic-Control.html</a:t>
            </a:r>
          </a:p>
        </p:txBody>
      </p:sp>
    </p:spTree>
    <p:extLst>
      <p:ext uri="{BB962C8B-B14F-4D97-AF65-F5344CB8AC3E}">
        <p14:creationId xmlns:p14="http://schemas.microsoft.com/office/powerpoint/2010/main" val="39987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" name="Content Placeholder 13" descr="A chart of graphs and text&#10;&#10;Description automatically generated with medium confidence">
            <a:extLst>
              <a:ext uri="{FF2B5EF4-FFF2-40B4-BE49-F238E27FC236}">
                <a16:creationId xmlns:a16="http://schemas.microsoft.com/office/drawing/2014/main" id="{BDE4931E-3B58-6AA6-A4DB-52366DFEB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72" y="615256"/>
            <a:ext cx="3545774" cy="562748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7AAB19-C230-BF9C-D668-83293D25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Which one is probably overfitting?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33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4F6D2-F139-335E-5C5E-03CE80F1D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9264592" cy="29892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What if a good pre-treatment matching isn’t feasible?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41613-54B4-02D6-BFFB-05B4764D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/>
              <a:t>?</a:t>
            </a:r>
            <a:endParaRPr lang="en-US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466-E949-AB20-84AB-39BC919F1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FDA95-B0CA-3F84-75E0-40EE1C57A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Ben-Michael et al. (2021)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97F89-3105-4E3A-91BA-DBF9F45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synthetic control method</a:t>
            </a:r>
          </a:p>
        </p:txBody>
      </p:sp>
    </p:spTree>
    <p:extLst>
      <p:ext uri="{BB962C8B-B14F-4D97-AF65-F5344CB8AC3E}">
        <p14:creationId xmlns:p14="http://schemas.microsoft.com/office/powerpoint/2010/main" val="383481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BE4E-2275-0264-3E57-6498C13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D971-2D3E-BFF2-DB41-85057DCA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90236"/>
            <a:ext cx="10338383" cy="3568696"/>
          </a:xfrm>
        </p:spPr>
        <p:txBody>
          <a:bodyPr/>
          <a:lstStyle/>
          <a:p>
            <a:r>
              <a:rPr lang="en-US" dirty="0"/>
              <a:t>Hybrid between SCM and a regression:</a:t>
            </a:r>
          </a:p>
          <a:p>
            <a:endParaRPr lang="en-US" dirty="0"/>
          </a:p>
          <a:p>
            <a:r>
              <a:rPr lang="en-US" dirty="0"/>
              <a:t>Differently from SCM, ASCM </a:t>
            </a:r>
            <a:r>
              <a:rPr lang="en-US" b="1" dirty="0"/>
              <a:t>admits negative weights </a:t>
            </a:r>
            <a:r>
              <a:rPr lang="en-US" dirty="0"/>
              <a:t>(i.e. extrapolation) to improve pre-treatment fit but parametrizes (= controls) the level of extrapolation by penalizing the distance from SCM weights.</a:t>
            </a:r>
          </a:p>
          <a:p>
            <a:r>
              <a:rPr lang="en-US" b="1" dirty="0"/>
              <a:t>Controlled trade-off </a:t>
            </a:r>
            <a:r>
              <a:rPr lang="en-US" dirty="0"/>
              <a:t>between</a:t>
            </a:r>
          </a:p>
          <a:p>
            <a:r>
              <a:rPr lang="en-US" dirty="0"/>
              <a:t>	</a:t>
            </a:r>
            <a:r>
              <a:rPr lang="en-US" b="1" dirty="0"/>
              <a:t>bias</a:t>
            </a:r>
            <a:r>
              <a:rPr lang="en-US" dirty="0"/>
              <a:t> (due to poor pre-treatment fit) and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variance</a:t>
            </a:r>
            <a:r>
              <a:rPr lang="en-US" dirty="0"/>
              <a:t> (overfitting in pre-treatment and poor prediction post-treatment)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5142-40BB-4387-3A09-0FFCB0287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986-B137-8A2A-CA4B-6555EA03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36545"/>
            <a:ext cx="7810500" cy="645284"/>
          </a:xfrm>
        </p:spPr>
        <p:txBody>
          <a:bodyPr anchor="b">
            <a:normAutofit/>
          </a:bodyPr>
          <a:lstStyle/>
          <a:p>
            <a:r>
              <a:rPr lang="en-US" dirty="0"/>
              <a:t>Questions so far?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4B778E5-908C-ED98-F40D-0E3C55AB7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4D2B5A4-345B-582E-995E-1F1DF94C0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5D8E-C313-2BAC-A35F-4E1D0826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9733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93993-8D77-7F15-3AAB-CCF65A29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26CB49-390F-C1FE-123C-ACD2671DF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of a few methods</a:t>
            </a:r>
          </a:p>
          <a:p>
            <a:r>
              <a:rPr lang="en-US" dirty="0"/>
              <a:t>Light on the math</a:t>
            </a:r>
          </a:p>
          <a:p>
            <a:r>
              <a:rPr lang="en-US" dirty="0"/>
              <a:t>Focus on the assumptions</a:t>
            </a:r>
          </a:p>
          <a:p>
            <a:endParaRPr lang="en-US" dirty="0"/>
          </a:p>
          <a:p>
            <a:r>
              <a:rPr lang="en-US" dirty="0"/>
              <a:t>Be at ease and ask questions!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257E0-95F7-D1E9-C261-A8C1E3088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collage of a person&#10;&#10;Description automatically generated">
            <a:extLst>
              <a:ext uri="{FF2B5EF4-FFF2-40B4-BE49-F238E27FC236}">
                <a16:creationId xmlns:a16="http://schemas.microsoft.com/office/drawing/2014/main" id="{9D2B0938-AD80-60E8-0F1B-7E1C5807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86" y="95250"/>
            <a:ext cx="4762500" cy="67627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4157C-7103-022E-7BB4-FCC63FBDAC10}"/>
              </a:ext>
            </a:extLst>
          </p:cNvPr>
          <p:cNvGrpSpPr/>
          <p:nvPr/>
        </p:nvGrpSpPr>
        <p:grpSpPr>
          <a:xfrm>
            <a:off x="6807386" y="111632"/>
            <a:ext cx="4762500" cy="6746368"/>
            <a:chOff x="1333500" y="76245"/>
            <a:chExt cx="4762500" cy="6746368"/>
          </a:xfrm>
        </p:grpSpPr>
        <p:pic>
          <p:nvPicPr>
            <p:cNvPr id="19" name="Picture 18" descr="A collage of a person&#10;&#10;Description automatically generated">
              <a:extLst>
                <a:ext uri="{FF2B5EF4-FFF2-40B4-BE49-F238E27FC236}">
                  <a16:creationId xmlns:a16="http://schemas.microsoft.com/office/drawing/2014/main" id="{7D77EE8B-3ADE-A2F5-03E5-D67B64E87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8" b="80176"/>
            <a:stretch/>
          </p:blipFill>
          <p:spPr>
            <a:xfrm>
              <a:off x="1333500" y="3957014"/>
              <a:ext cx="4762500" cy="1357422"/>
            </a:xfrm>
            <a:prstGeom prst="rect">
              <a:avLst/>
            </a:prstGeom>
          </p:spPr>
        </p:pic>
        <p:pic>
          <p:nvPicPr>
            <p:cNvPr id="20" name="Picture 19" descr="A collage of a person&#10;&#10;Description automatically generated">
              <a:extLst>
                <a:ext uri="{FF2B5EF4-FFF2-40B4-BE49-F238E27FC236}">
                  <a16:creationId xmlns:a16="http://schemas.microsoft.com/office/drawing/2014/main" id="{9C23DB87-1E02-B28B-EA4B-4C789ACA0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74"/>
            <a:stretch/>
          </p:blipFill>
          <p:spPr>
            <a:xfrm>
              <a:off x="1333500" y="5353316"/>
              <a:ext cx="4762500" cy="1469297"/>
            </a:xfrm>
            <a:prstGeom prst="rect">
              <a:avLst/>
            </a:prstGeom>
          </p:spPr>
        </p:pic>
        <p:pic>
          <p:nvPicPr>
            <p:cNvPr id="21" name="Picture 20" descr="A collage of a person&#10;&#10;Description automatically generated">
              <a:extLst>
                <a:ext uri="{FF2B5EF4-FFF2-40B4-BE49-F238E27FC236}">
                  <a16:creationId xmlns:a16="http://schemas.microsoft.com/office/drawing/2014/main" id="{463C6CA7-F21C-362B-1628-A94321163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39" b="21717"/>
            <a:stretch/>
          </p:blipFill>
          <p:spPr>
            <a:xfrm>
              <a:off x="1333500" y="76245"/>
              <a:ext cx="4762500" cy="3925362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D879281B-7CDD-AE83-CF49-05E0DBA4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5984" y="4291263"/>
            <a:ext cx="2402232" cy="24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a person holding a pill&#10;&#10;Description automatically generated">
            <a:extLst>
              <a:ext uri="{FF2B5EF4-FFF2-40B4-BE49-F238E27FC236}">
                <a16:creationId xmlns:a16="http://schemas.microsoft.com/office/drawing/2014/main" id="{8388987E-D471-60EF-1D92-ABFE067423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9" y="785323"/>
            <a:ext cx="3370890" cy="45051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D6D350-4255-98E9-87CA-A2CA71FC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Difference-in-Differences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3F002EA-978C-6762-D782-605A24E65B6C}"/>
              </a:ext>
            </a:extLst>
          </p:cNvPr>
          <p:cNvSpPr txBox="1">
            <a:spLocks/>
          </p:cNvSpPr>
          <p:nvPr/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Not today.. but now you know.</a:t>
            </a:r>
          </a:p>
          <a:p>
            <a:endParaRPr lang="en-US" i="1" dirty="0"/>
          </a:p>
          <a:p>
            <a:r>
              <a:rPr lang="en-US" i="1" dirty="0"/>
              <a:t>Reference: </a:t>
            </a:r>
            <a:r>
              <a:rPr lang="en-US" i="1" dirty="0" err="1"/>
              <a:t>Arkhangelsky</a:t>
            </a:r>
            <a:r>
              <a:rPr lang="en-US" i="1" dirty="0"/>
              <a:t> et al. (2021)</a:t>
            </a:r>
          </a:p>
        </p:txBody>
      </p:sp>
    </p:spTree>
    <p:extLst>
      <p:ext uri="{BB962C8B-B14F-4D97-AF65-F5344CB8AC3E}">
        <p14:creationId xmlns:p14="http://schemas.microsoft.com/office/powerpoint/2010/main" val="58891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50016-66D3-D263-6037-AD85847C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studies in finance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13FAB-DEB9-6EBA-CCB0-05348F3BDD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6F6C-7D31-3B08-D6F8-22A2691E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r>
              <a:rPr lang="en-US" dirty="0"/>
              <a:t>Event studies in finance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074D-0764-D489-A2AC-E0A8C57C2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21923"/>
            <a:ext cx="10096499" cy="3825952"/>
          </a:xfrm>
        </p:spPr>
        <p:txBody>
          <a:bodyPr/>
          <a:lstStyle/>
          <a:p>
            <a:pPr algn="ctr"/>
            <a:r>
              <a:rPr lang="en-US" sz="2800" dirty="0"/>
              <a:t>What is the effect of event E on stock price of firm f?</a:t>
            </a:r>
          </a:p>
          <a:p>
            <a:pPr algn="ctr"/>
            <a:endParaRPr lang="en-US" sz="1800" b="1" i="1" dirty="0"/>
          </a:p>
          <a:p>
            <a:pPr algn="ctr"/>
            <a:r>
              <a:rPr lang="en-US" sz="1800" b="1" dirty="0"/>
              <a:t>Intuition.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Estimate the pre-event correlation of stock return of treated firms with the 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returns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Pre-event, abnormal returns (errors) are mean zero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post-event abnormal returns are not mean zero </a:t>
            </a:r>
            <a:r>
              <a:rPr lang="en-US" sz="1800" dirty="0">
                <a:sym typeface="Wingdings" panose="05000000000000000000" pitchFamily="2" charset="2"/>
              </a:rPr>
              <a:t> Evidence of an effect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are building a </a:t>
            </a:r>
            <a:r>
              <a:rPr lang="en-US" sz="1800" b="1" dirty="0"/>
              <a:t>model</a:t>
            </a:r>
            <a:r>
              <a:rPr lang="en-US" sz="1800" dirty="0"/>
              <a:t> of treated firms using nontreated firm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model gives us the counterfactual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Assumptions?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71FD-A697-9FA5-C6A6-838DD9463A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D66-F0D0-C571-DA16-560AB516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355161" cy="645284"/>
          </a:xfrm>
        </p:spPr>
        <p:txBody>
          <a:bodyPr/>
          <a:lstStyle/>
          <a:p>
            <a:r>
              <a:rPr lang="en-US" dirty="0"/>
              <a:t>Diamonds, wars, stock prices</a:t>
            </a:r>
            <a:br>
              <a:rPr lang="en-US" dirty="0"/>
            </a:br>
            <a:r>
              <a:rPr lang="en-US" sz="2800" dirty="0" err="1"/>
              <a:t>Guidolin</a:t>
            </a:r>
            <a:r>
              <a:rPr lang="en-US" sz="2800" dirty="0"/>
              <a:t> &amp; La Ferrara (2007)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1E41-3361-F189-8C63-D3E900E8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7209289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Angola is a diamond-producing country and was ravaged by civil war for more than 25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February 22, 2002, the Angolan civil war </a:t>
            </a:r>
            <a:r>
              <a:rPr lang="en-US" b="1" dirty="0"/>
              <a:t>suddenly</a:t>
            </a:r>
            <a:r>
              <a:rPr lang="en-US" dirty="0"/>
              <a:t> and </a:t>
            </a:r>
            <a:r>
              <a:rPr lang="en-US" b="1" dirty="0"/>
              <a:t>unexpectedly</a:t>
            </a:r>
            <a:r>
              <a:rPr lang="en-US" dirty="0"/>
              <a:t> </a:t>
            </a:r>
            <a:r>
              <a:rPr lang="en-US" b="1" dirty="0"/>
              <a:t>ended</a:t>
            </a:r>
            <a:r>
              <a:rPr lang="en-US" dirty="0"/>
              <a:t> with the death of the rebels’ leader, Jonas </a:t>
            </a:r>
            <a:r>
              <a:rPr lang="en-US" dirty="0" err="1"/>
              <a:t>Savimbi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value brought by peace to diamond mining companies?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the movement of stock prices of mining companies that </a:t>
            </a:r>
            <a:br>
              <a:rPr lang="en-US" dirty="0"/>
            </a:br>
            <a:r>
              <a:rPr lang="en-US" b="1" dirty="0"/>
              <a:t>have concessions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Angola</a:t>
            </a:r>
            <a:r>
              <a:rPr lang="en-US" dirty="0"/>
              <a:t> vs </a:t>
            </a:r>
            <a:r>
              <a:rPr lang="en-US" b="1" dirty="0"/>
              <a:t>have not </a:t>
            </a:r>
            <a:r>
              <a:rPr lang="en-US" dirty="0"/>
              <a:t>and are comparable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C18-61E7-3F69-306A-6CCFD6DAFF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 descr="A group of people digging in a quarry&#10;&#10;Description automatically generated">
            <a:extLst>
              <a:ext uri="{FF2B5EF4-FFF2-40B4-BE49-F238E27FC236}">
                <a16:creationId xmlns:a16="http://schemas.microsoft.com/office/drawing/2014/main" id="{5C7115D8-B070-58DD-086E-1C3039CFB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t="-3208" r="-3809"/>
          <a:stretch/>
        </p:blipFill>
        <p:spPr>
          <a:xfrm flipH="1">
            <a:off x="8113435" y="2567031"/>
            <a:ext cx="3586440" cy="23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0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A443-091E-5D18-0C1C-759D909C681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36640" y="3044590"/>
                <a:ext cx="10317159" cy="194213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Model stock price returns before </a:t>
                </a:r>
                <a:r>
                  <a:rPr lang="en-US" dirty="0" err="1"/>
                  <a:t>Savimbi’s</a:t>
                </a:r>
                <a:r>
                  <a:rPr lang="en-US" dirty="0"/>
                  <a:t> death: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1800" b="0" dirty="0"/>
                  <a:t> is the market 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dummies for company-specific events unrelated to Angolan political events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dirty="0"/>
                  <a:t> are abnormal (unexplained) returns</a:t>
                </a:r>
              </a:p>
              <a:p>
                <a:r>
                  <a:rPr lang="en-US" dirty="0"/>
                  <a:t>Explore the abnormal returns (AR) and cumulative abnormal returns (CAR) after </a:t>
                </a:r>
                <a:r>
                  <a:rPr lang="en-US" dirty="0" err="1"/>
                  <a:t>Savimbi’s</a:t>
                </a:r>
                <a:r>
                  <a:rPr lang="en-US" dirty="0"/>
                  <a:t> death</a:t>
                </a:r>
              </a:p>
              <a:p>
                <a:r>
                  <a:rPr lang="en-US" b="0" dirty="0"/>
                  <a:t>Separately for Angolan-exposed mining companies and non-exposed but comparable mining companies</a:t>
                </a:r>
              </a:p>
              <a:p>
                <a:pPr lvl="1"/>
                <a:r>
                  <a:rPr lang="en-US" dirty="0"/>
                  <a:t>Ensure that AR do not depend on market developments unrelated to Angola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A443-091E-5D18-0C1C-759D909C6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36640" y="3044590"/>
                <a:ext cx="10317159" cy="1942138"/>
              </a:xfrm>
              <a:prstGeom prst="rect">
                <a:avLst/>
              </a:prstGeom>
              <a:blipFill>
                <a:blip r:embed="rId2"/>
                <a:stretch>
                  <a:fillRect l="-1241" t="-5329" b="-4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FED99B-A4EE-D6BC-4FB5-108BC1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DBECD-5041-8FB0-DA4F-B8AA88A2AF5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F125-A4CA-25AB-A5F5-7216579F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06" y="1003301"/>
            <a:ext cx="4876800" cy="6452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E818-42A4-6983-8D96-28959F98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286003"/>
            <a:ext cx="5759745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and CAR are significantly </a:t>
            </a:r>
            <a:br>
              <a:rPr lang="en-US" dirty="0"/>
            </a:br>
            <a:r>
              <a:rPr lang="en-US" b="1" dirty="0"/>
              <a:t>lower than zero </a:t>
            </a:r>
            <a:r>
              <a:rPr lang="en-US" dirty="0"/>
              <a:t>for Angola-exposed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Peace is </a:t>
            </a:r>
            <a:r>
              <a:rPr lang="en-US" b="1" dirty="0"/>
              <a:t>bad news</a:t>
            </a:r>
            <a:r>
              <a:rPr lang="en-US" dirty="0"/>
              <a:t> for mining companies in Angola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Hypothesis: conflict is a barrier to entry, protects incumbents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effect on mining companies not exposed to Angola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CC63-6B2A-D2F9-CD2E-A8EDA6F2F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F9A71-4964-9273-B84E-703EB77E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6" y="675218"/>
            <a:ext cx="4788146" cy="581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3BBB9-B7A1-3AAE-6DDC-24AB93F2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4679071"/>
            <a:ext cx="5581827" cy="17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0C78-3806-EC1C-AC70-9E12AEE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intuition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8FA2-896D-228F-D998-388230F525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D19898E-7298-4C91-69BC-1FEBBDA6895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36640" y="2328554"/>
                <a:ext cx="10120718" cy="2537061"/>
              </a:xfrm>
            </p:spPr>
            <p:txBody>
              <a:bodyPr/>
              <a:lstStyle/>
              <a:p>
                <a:r>
                  <a:rPr lang="en-US" dirty="0"/>
                  <a:t>Build a model of the outcome of treated units before the event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and compute prediction errors: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 dirty="0"/>
                  <a:t>before and after then event.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larger post-event than pre-event </a:t>
                </a:r>
                <a:r>
                  <a:rPr lang="en-US" dirty="0">
                    <a:sym typeface="Wingdings" panose="05000000000000000000" pitchFamily="2" charset="2"/>
                  </a:rPr>
                  <a:t> Evidence of a treatment effect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The more precise the model  the less noisy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easier is to detect treatment effects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Let’s build a good predictive model!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D19898E-7298-4C91-69BC-1FEBBDA68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36640" y="2328554"/>
                <a:ext cx="10120718" cy="2537061"/>
              </a:xfrm>
              <a:blipFill>
                <a:blip r:embed="rId2"/>
                <a:stretch>
                  <a:fillRect l="-1265" t="-408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6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EB99C-2BA4-5506-B8D0-32D9B1C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building counterfactuals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75401-72A3-7452-3A4E-07BA589B4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great for </a:t>
            </a:r>
            <a:r>
              <a:rPr lang="en-US" b="1" dirty="0"/>
              <a:t>predictions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black box algorithms..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..but we don’t care as long as the model is </a:t>
            </a:r>
            <a:r>
              <a:rPr lang="en-US" b="1" dirty="0"/>
              <a:t>precise,</a:t>
            </a:r>
            <a:r>
              <a:rPr lang="en-US" dirty="0"/>
              <a:t> and the assumptions are satisfied.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081A5E-2F34-EB1E-B559-BF95F50D0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78209-0F80-FEA4-6493-7FBB9AFA4A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 descr="A person in a red coat&#10;&#10;Description automatically generated">
            <a:extLst>
              <a:ext uri="{FF2B5EF4-FFF2-40B4-BE49-F238E27FC236}">
                <a16:creationId xmlns:a16="http://schemas.microsoft.com/office/drawing/2014/main" id="{F4525241-B1D9-3DD9-3956-4619BE486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90" y="2298374"/>
            <a:ext cx="4138697" cy="41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COVID-19 lockdown and air pollution</a:t>
            </a:r>
            <a:br>
              <a:rPr lang="en-US" dirty="0"/>
            </a:br>
            <a:r>
              <a:rPr lang="en-US" sz="2800" dirty="0"/>
              <a:t>Granella et al. (2021)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algn="ctr"/>
            <a:endParaRPr lang="en-US" i="1" dirty="0"/>
          </a:p>
          <a:p>
            <a:pPr algn="ctr"/>
            <a:r>
              <a:rPr lang="en-US" i="1" dirty="0"/>
              <a:t>What was the effect of the 2020 lockdown on air pollution?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Lombardy is one of the most polluted regions in OECD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Reasons: geography, density, productive activities and 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Pollution highly dependent on weather in nonlinear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Cannot compare before vs during or 2019 vs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Exploit instead this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0814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endParaRPr lang="en-US" sz="2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9D1920-2F41-67C2-22A8-7378F645CC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880" y="532802"/>
            <a:ext cx="8579291" cy="285764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ADEF5-0DF8-8652-2E84-D4A1DF80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80" y="3583280"/>
            <a:ext cx="8560240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control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Abadie, Diamon &amp; </a:t>
            </a:r>
            <a:r>
              <a:rPr lang="en-US" dirty="0" err="1"/>
              <a:t>Heinmueller</a:t>
            </a:r>
            <a:r>
              <a:rPr lang="en-US" dirty="0"/>
              <a:t> (2010) and Abadie, Diamond &amp; </a:t>
            </a:r>
            <a:r>
              <a:rPr lang="en-US" dirty="0" err="1"/>
              <a:t>Heinmueller</a:t>
            </a:r>
            <a:r>
              <a:rPr lang="en-US" dirty="0"/>
              <a:t> (2014)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Data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PM2.5, NO2</a:t>
            </a:r>
            <a:r>
              <a:rPr lang="en-US" dirty="0"/>
              <a:t> Daily avg at 79 monitors in 64 municipalities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Weather</a:t>
            </a:r>
            <a:r>
              <a:rPr lang="en-US" dirty="0"/>
              <a:t> Daily T max, T min, wind speed and direction, relative humidity, precipitation, atmospheric sounding. Contemporaneous &amp; lagged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Also</a:t>
            </a:r>
            <a:r>
              <a:rPr lang="en-US" dirty="0"/>
              <a:t>: Year, month, week, day-of-week, season, ratio PM2.5/PM10 to account for transboundary dust (desert dust)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61791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A108D71-8EE2-D38D-F23F-9AD0A9886C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46104" cy="3568696"/>
              </a:xfrm>
            </p:spPr>
            <p:txBody>
              <a:bodyPr/>
              <a:lstStyle/>
              <a:p>
                <a:r>
                  <a:rPr lang="en-US" dirty="0"/>
                  <a:t>For each monitoring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ML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𝑊𝑒𝑎𝑡h𝑒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𝑆𝑒𝑎𝑠𝑜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∈2012…2019 </m:t>
                    </m:r>
                  </m:oMath>
                </a14:m>
                <a:r>
                  <a:rPr lang="en-US" dirty="0"/>
                  <a:t>and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K-fold cross-validation to limit overfitting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is the “</a:t>
                </a:r>
                <a:r>
                  <a:rPr lang="en-US" sz="1600" b="1" dirty="0"/>
                  <a:t>Training” set</a:t>
                </a:r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𝑊𝑒𝑎𝑡h𝑒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𝑆𝑒𝑎𝑠𝑜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∈2020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Evaluate predictive performance over January 1 to February 22 (pre-lockdown)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is the “</a:t>
                </a:r>
                <a:r>
                  <a:rPr lang="en-US" sz="1600" b="1" dirty="0"/>
                  <a:t>Test” set</a:t>
                </a:r>
              </a:p>
              <a:p>
                <a:endParaRPr lang="en-US" dirty="0"/>
              </a:p>
              <a:p>
                <a:r>
                  <a:rPr lang="en-US" dirty="0"/>
                  <a:t>Effect of lockdown: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𝐿𝑜𝑐𝑘𝑑𝑜𝑤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weighted by population within 20Km of each monitoring station.</a:t>
                </a: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A108D71-8EE2-D38D-F23F-9AD0A988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46104" cy="3568696"/>
              </a:xfrm>
              <a:blipFill>
                <a:blip r:embed="rId2"/>
                <a:stretch>
                  <a:fillRect l="-1428" t="-2051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66550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Assumptions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X not affected by treatment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other treatments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f(.) is stable over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anticipation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2579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Predictive performance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6C79D-9F8C-049A-A89C-B3873C25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87" y="3028598"/>
            <a:ext cx="9341330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4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Population weighted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EDDA0-9A6B-8AC4-6515-B07B6F442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45705" y="2635884"/>
            <a:ext cx="4154170" cy="24750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E622E-8C37-8602-28B7-177D9097B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47"/>
          <a:stretch/>
        </p:blipFill>
        <p:spPr>
          <a:xfrm>
            <a:off x="116404" y="2245360"/>
            <a:ext cx="7046228" cy="39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1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Different types of 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38B76-C3F7-CBB6-C314-F176A011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66" y="2124624"/>
            <a:ext cx="10202450" cy="40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0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rules of thumb</a:t>
            </a: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600"/>
          </a:p>
        </p:txBody>
      </p:sp>
      <p:sp>
        <p:nvSpPr>
          <p:cNvPr id="2" name="Table Placeholder 1">
            <a:extLst>
              <a:ext uri="{FF2B5EF4-FFF2-40B4-BE49-F238E27FC236}">
                <a16:creationId xmlns:a16="http://schemas.microsoft.com/office/drawing/2014/main" id="{8852556A-9F41-B4C5-6675-EE3648D3EA24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1028700" y="2388969"/>
            <a:ext cx="9547225" cy="2227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u="sng" dirty="0"/>
              <a:t>If necessary assumptions hold:</a:t>
            </a:r>
          </a:p>
          <a:p>
            <a:r>
              <a:rPr lang="en-US" sz="1800" dirty="0"/>
              <a:t>Many treated units, many control units: DID</a:t>
            </a:r>
          </a:p>
          <a:p>
            <a:r>
              <a:rPr lang="en-US" sz="1800" dirty="0"/>
              <a:t>One (or few) treated unit, few control units: SCM</a:t>
            </a:r>
          </a:p>
          <a:p>
            <a:r>
              <a:rPr lang="en-US" sz="1800" dirty="0"/>
              <a:t>One (or many) treated units, no control: ML + event study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Final words</a:t>
            </a:r>
          </a:p>
          <a:p>
            <a:r>
              <a:rPr lang="en-US" sz="1800" dirty="0"/>
              <a:t>Make sure to understand assumptions methods depend on!</a:t>
            </a:r>
          </a:p>
          <a:p>
            <a:r>
              <a:rPr lang="en-US" sz="1800" dirty="0"/>
              <a:t>Always use multiple methodologies when possible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251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B976-D5F5-E509-D0CD-5B52BEE3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2C86-1FFA-500E-9D6B-1007AFB0E9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reach me at</a:t>
            </a:r>
          </a:p>
          <a:p>
            <a:r>
              <a:rPr lang="en-US" dirty="0"/>
              <a:t>francesco.granella@cmcc.it</a:t>
            </a:r>
          </a:p>
        </p:txBody>
      </p:sp>
      <p:pic>
        <p:nvPicPr>
          <p:cNvPr id="10" name="Content Placeholder 9" descr="A group of stick figures with text&#10;&#10;Description automatically generated">
            <a:extLst>
              <a:ext uri="{FF2B5EF4-FFF2-40B4-BE49-F238E27FC236}">
                <a16:creationId xmlns:a16="http://schemas.microsoft.com/office/drawing/2014/main" id="{CD66EF03-E46D-0368-6EC1-C82E52D06D8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3" y="3794108"/>
            <a:ext cx="4436932" cy="179314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0EAE-2D45-5F59-81D0-F3DBA9DDB8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598441" cy="645284"/>
          </a:xfrm>
        </p:spPr>
        <p:txBody>
          <a:bodyPr/>
          <a:lstStyle/>
          <a:p>
            <a:r>
              <a:rPr lang="en-US" dirty="0"/>
              <a:t>Synthetic control methods (SCM)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29326" cy="3568696"/>
          </a:xfrm>
        </p:spPr>
        <p:txBody>
          <a:bodyPr/>
          <a:lstStyle/>
          <a:p>
            <a:pPr algn="ctr"/>
            <a:r>
              <a:rPr lang="en-US" sz="1600" i="1" dirty="0"/>
              <a:t>“Arguably the most important innovation in the policy evaluation literature in the last 15 years” </a:t>
            </a:r>
          </a:p>
          <a:p>
            <a:pPr algn="ctr"/>
            <a:r>
              <a:rPr lang="en-US" sz="1600" i="1" dirty="0" err="1"/>
              <a:t>Athey</a:t>
            </a:r>
            <a:r>
              <a:rPr lang="en-US" sz="1600" i="1" dirty="0"/>
              <a:t> and </a:t>
            </a:r>
            <a:r>
              <a:rPr lang="en-US" sz="1600" i="1" dirty="0" err="1"/>
              <a:t>Imbens</a:t>
            </a:r>
            <a:r>
              <a:rPr lang="en-US" sz="1600" i="1" dirty="0"/>
              <a:t> (2017)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untreated units and only one treated unit</a:t>
            </a:r>
          </a:p>
          <a:p>
            <a:r>
              <a:rPr lang="en-US" sz="1400" dirty="0"/>
              <a:t>	</a:t>
            </a:r>
            <a:r>
              <a:rPr lang="en-US" sz="1400" i="1" dirty="0"/>
              <a:t>Example: California passes anti-tobacco legislation. Effect on tobacco use?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Comparative case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Handpick comparison units. Great deal of </a:t>
            </a:r>
            <a:r>
              <a:rPr lang="en-US" sz="1400" b="1" dirty="0"/>
              <a:t>contextual knowledge</a:t>
            </a:r>
            <a:r>
              <a:rPr lang="en-US" sz="1400" dirty="0"/>
              <a:t>, theory, qualitative evidence.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SCM: builds an average of comparison units, selected and weighted in a systematic way based on preintervention observables.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598441" cy="645284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a set of potential comparison units (“</a:t>
                </a:r>
                <a:r>
                  <a:rPr lang="en-US" i="1" dirty="0"/>
                  <a:t>donor pool”</a:t>
                </a:r>
                <a:r>
                  <a:rPr lang="en-US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Other US States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Weighted average of the outcome of comparison units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based on preintervention observables: the </a:t>
                </a:r>
                <a:r>
                  <a:rPr lang="en-US" b="1" dirty="0"/>
                  <a:t>synthetic counterfactual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Compare observed and synthetic counterfactual posttreatment.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430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 descr="A black and white drawing of a face&#10;&#10;Description automatically generated">
            <a:extLst>
              <a:ext uri="{FF2B5EF4-FFF2-40B4-BE49-F238E27FC236}">
                <a16:creationId xmlns:a16="http://schemas.microsoft.com/office/drawing/2014/main" id="{65B419EB-93C4-35BE-7785-07B973B2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15" y="4009933"/>
            <a:ext cx="3315223" cy="2486417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C845CA7-B229-1317-A19F-8116CC32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7957778" y="186850"/>
            <a:ext cx="2946800" cy="1824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AFD212-1E94-B074-40A8-D687AB00F707}"/>
                  </a:ext>
                </a:extLst>
              </p14:cNvPr>
              <p14:cNvContentPartPr/>
              <p14:nvPr/>
            </p14:nvContentPartPr>
            <p14:xfrm>
              <a:off x="6790365" y="2933265"/>
              <a:ext cx="326520" cy="36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AFD212-1E94-B074-40A8-D687AB00F7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45" y="2928945"/>
                <a:ext cx="335160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0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Choosing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r>
                  <a:rPr lang="en-US" sz="1600" dirty="0"/>
                  <a:t>Choose weights on </a:t>
                </a:r>
                <a:r>
                  <a:rPr lang="en-US" sz="1600" b="1" dirty="0"/>
                  <a:t>preintervention</a:t>
                </a:r>
                <a:r>
                  <a:rPr lang="en-US" sz="1600" dirty="0"/>
                  <a:t> characteristics that are good </a:t>
                </a:r>
                <a:r>
                  <a:rPr lang="en-US" sz="1600" b="1" dirty="0"/>
                  <a:t>predictors</a:t>
                </a:r>
                <a:r>
                  <a:rPr lang="en-US" sz="1600" dirty="0"/>
                  <a:t> of the outcome and such that the characteristics of the treated unit are best resembled by the characteristics of the synthetic control.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units.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is treated,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2..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are donor units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Weights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. . 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)′ </m:t>
                    </m:r>
                  </m:oMath>
                </a14:m>
                <a:r>
                  <a:rPr lang="en-US" sz="1600" dirty="0"/>
                  <a:t>that sum to 1, each between 0 and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is 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× 1)</m:t>
                    </m:r>
                  </m:oMath>
                </a14:m>
                <a:r>
                  <a:rPr lang="en-US" sz="1600" dirty="0"/>
                  <a:t> vector of the preintervention characteristics of treated unit.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E.g.: cigarette price in 1975, 1980, 1988; beer consumption per capita;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matrix of same variables for donor pool.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may include outcome variable.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that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1200" dirty="0"/>
                  <a:t>Difference between preintervention characteristics of treated and synthetic control)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Weights sum to 1: </a:t>
                </a:r>
                <a:r>
                  <a:rPr lang="en-US" sz="1600" i="1" dirty="0"/>
                  <a:t>no extrapolation.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impossible to be replicated if extreme (higher or lower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251" t="-1709" b="-15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Choosing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Following Abadie and </a:t>
                </a:r>
                <a:r>
                  <a:rPr lang="en-US" sz="1600" dirty="0" err="1"/>
                  <a:t>Gardeazabal</a:t>
                </a:r>
                <a:r>
                  <a:rPr lang="en-US" sz="1600" dirty="0"/>
                  <a:t> (2003), Abadie, Diamond, </a:t>
                </a:r>
                <a:r>
                  <a:rPr lang="en-US" sz="1600" dirty="0" err="1"/>
                  <a:t>Hainmueller</a:t>
                </a:r>
                <a:r>
                  <a:rPr lang="en-US" sz="1600" dirty="0"/>
                  <a:t> (2010):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W*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reflects the relative importance of the </a:t>
                </a:r>
                <a:r>
                  <a:rPr lang="en-US" sz="1600" i="1" dirty="0" err="1"/>
                  <a:t>m</a:t>
                </a:r>
                <a:r>
                  <a:rPr lang="en-US" sz="1600" baseline="30000" dirty="0" err="1"/>
                  <a:t>th</a:t>
                </a:r>
                <a:r>
                  <a:rPr lang="en-US" sz="1600" dirty="0"/>
                  <a:t> variable in measuring the differences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.</a:t>
                </a:r>
                <a:br>
                  <a:rPr lang="en-US" sz="1600" dirty="0"/>
                </a:br>
                <a:r>
                  <a:rPr lang="en-US" sz="1600" dirty="0"/>
                  <a:t>Improves reliability of SC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Variables with larger predictive power</a:t>
                </a:r>
                <a:r>
                  <a:rPr lang="en-US" sz="1600" dirty="0"/>
                  <a:t> of outcome should have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Choose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such that the mean squared prediction error of the outcome variable is minimized in preintervention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Luckily for practitioners, weights are automatically computed by software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132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California’s Proposition 99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1989, California passes “Proposition 99” to reduce tobacco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Increase cigarette excise tax by 25 cents per pack and earmark revenues for anti-tobacco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ADH (2010) build a SC to estimate the effect of P99 on cigarette consumption.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5326C1-2151-D60F-DAA8-490F96B3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3" y="2321923"/>
            <a:ext cx="3183915" cy="30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California’s Proposition 99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Cigarette sales (in packs) 1970-2000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Donor pool: US states that did not pass anti-tobacco legislation in 1989-2000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Predictors: </a:t>
            </a:r>
          </a:p>
          <a:p>
            <a:pPr marL="742950" lvl="1" indent="-285750"/>
            <a:r>
              <a:rPr lang="en-US" sz="1400" dirty="0"/>
              <a:t>Average retail price of cigarettes</a:t>
            </a:r>
          </a:p>
          <a:p>
            <a:pPr marL="742950" lvl="1" indent="-285750"/>
            <a:r>
              <a:rPr lang="en-US" sz="1400" dirty="0"/>
              <a:t>Per capita state personal income (logged)</a:t>
            </a:r>
          </a:p>
          <a:p>
            <a:pPr marL="742950" lvl="1" indent="-285750"/>
            <a:r>
              <a:rPr lang="en-US" sz="1400" dirty="0"/>
              <a:t>Percentage of the population age 15–24</a:t>
            </a:r>
          </a:p>
          <a:p>
            <a:pPr marL="742950" lvl="1" indent="-285750"/>
            <a:r>
              <a:rPr lang="en-US" sz="1400" dirty="0"/>
              <a:t>Per capita beer consumption.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5326C1-2151-D60F-DAA8-490F96B3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3" y="2321923"/>
            <a:ext cx="3183915" cy="30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38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1B53F0-FE0E-4C4C-84FF-93580062270A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9D363B3-DC66-45B9-8B2A-DA220F5DD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49A8C3-21EC-4C35-871F-CCC714808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1671</Words>
  <Application>Microsoft Office PowerPoint</Application>
  <PresentationFormat>Widescreen</PresentationFormat>
  <Paragraphs>236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Nova</vt:lpstr>
      <vt:lpstr>Calibri</vt:lpstr>
      <vt:lpstr>Cambria Math</vt:lpstr>
      <vt:lpstr>Wingdings</vt:lpstr>
      <vt:lpstr>Theme1</vt:lpstr>
      <vt:lpstr>Event studies and Synthetic Control Methods</vt:lpstr>
      <vt:lpstr>The plan</vt:lpstr>
      <vt:lpstr>Synthetic control methods</vt:lpstr>
      <vt:lpstr>Synthetic control methods (SCM) </vt:lpstr>
      <vt:lpstr>Intuition</vt:lpstr>
      <vt:lpstr>Choosing weights</vt:lpstr>
      <vt:lpstr>Choosing weights</vt:lpstr>
      <vt:lpstr>California’s Proposition 99 </vt:lpstr>
      <vt:lpstr>California’s Proposition 99 </vt:lpstr>
      <vt:lpstr>Predictors and  Weights</vt:lpstr>
      <vt:lpstr>Results</vt:lpstr>
      <vt:lpstr>Assumptions</vt:lpstr>
      <vt:lpstr>Inference</vt:lpstr>
      <vt:lpstr>Like a regression, better than a regression</vt:lpstr>
      <vt:lpstr>Which one is probably overfitting?</vt:lpstr>
      <vt:lpstr>?</vt:lpstr>
      <vt:lpstr>Augmented synthetic control method</vt:lpstr>
      <vt:lpstr>ASCM</vt:lpstr>
      <vt:lpstr>Questions so far?</vt:lpstr>
      <vt:lpstr>Synthetic Difference-in-Differences</vt:lpstr>
      <vt:lpstr>Event studies in finance</vt:lpstr>
      <vt:lpstr>Event studies in finance</vt:lpstr>
      <vt:lpstr>Diamonds, wars, stock prices Guidolin &amp; La Ferrara (2007)</vt:lpstr>
      <vt:lpstr>Methodology</vt:lpstr>
      <vt:lpstr>Results</vt:lpstr>
      <vt:lpstr>Back to the intuition</vt:lpstr>
      <vt:lpstr>Machine learning for building counterfactuals</vt:lpstr>
      <vt:lpstr>COVID-19 lockdown and air pollution Granella et al. (2021)</vt:lpstr>
      <vt:lpstr>PowerPoint Presentation</vt:lpstr>
      <vt:lpstr>Data</vt:lpstr>
      <vt:lpstr>Methodology</vt:lpstr>
      <vt:lpstr>Assumptions</vt:lpstr>
      <vt:lpstr>Predictive performance</vt:lpstr>
      <vt:lpstr>Results Population weighted</vt:lpstr>
      <vt:lpstr>Results Different types of locations</vt:lpstr>
      <vt:lpstr>Recap and rules of thumb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2020-10-14T20:00:28Z</dcterms:created>
  <dcterms:modified xsi:type="dcterms:W3CDTF">2024-05-13T09:28:58Z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