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8" r:id="rId4"/>
  </p:sldMasterIdLst>
  <p:notesMasterIdLst>
    <p:notesMasterId r:id="rId42"/>
  </p:notesMasterIdLst>
  <p:sldIdLst>
    <p:sldId id="378" r:id="rId5"/>
    <p:sldId id="377" r:id="rId6"/>
    <p:sldId id="335" r:id="rId7"/>
    <p:sldId id="343" r:id="rId8"/>
    <p:sldId id="355" r:id="rId9"/>
    <p:sldId id="356" r:id="rId10"/>
    <p:sldId id="357" r:id="rId11"/>
    <p:sldId id="358" r:id="rId12"/>
    <p:sldId id="393" r:id="rId13"/>
    <p:sldId id="359" r:id="rId14"/>
    <p:sldId id="360" r:id="rId15"/>
    <p:sldId id="394" r:id="rId16"/>
    <p:sldId id="361" r:id="rId17"/>
    <p:sldId id="363" r:id="rId18"/>
    <p:sldId id="396" r:id="rId19"/>
    <p:sldId id="366" r:id="rId20"/>
    <p:sldId id="365" r:id="rId21"/>
    <p:sldId id="367" r:id="rId22"/>
    <p:sldId id="397" r:id="rId23"/>
    <p:sldId id="368" r:id="rId24"/>
    <p:sldId id="369" r:id="rId25"/>
    <p:sldId id="375" r:id="rId26"/>
    <p:sldId id="376" r:id="rId27"/>
    <p:sldId id="384" r:id="rId28"/>
    <p:sldId id="380" r:id="rId29"/>
    <p:sldId id="381" r:id="rId30"/>
    <p:sldId id="382" r:id="rId31"/>
    <p:sldId id="383" r:id="rId32"/>
    <p:sldId id="385" r:id="rId33"/>
    <p:sldId id="386" r:id="rId34"/>
    <p:sldId id="387" r:id="rId35"/>
    <p:sldId id="395" r:id="rId36"/>
    <p:sldId id="389" r:id="rId37"/>
    <p:sldId id="388" r:id="rId38"/>
    <p:sldId id="390" r:id="rId39"/>
    <p:sldId id="391" r:id="rId40"/>
    <p:sldId id="3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7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0" autoAdjust="0"/>
    <p:restoredTop sz="79283" autoAdjust="0"/>
  </p:normalViewPr>
  <p:slideViewPr>
    <p:cSldViewPr snapToGrid="0">
      <p:cViewPr varScale="1">
        <p:scale>
          <a:sx n="64" d="100"/>
          <a:sy n="64" d="100"/>
        </p:scale>
        <p:origin x="744" y="36"/>
      </p:cViewPr>
      <p:guideLst>
        <p:guide orient="horz" pos="3672"/>
        <p:guide pos="3840"/>
      </p:guideLst>
    </p:cSldViewPr>
  </p:slideViewPr>
  <p:outlineViewPr>
    <p:cViewPr>
      <p:scale>
        <a:sx n="33" d="100"/>
        <a:sy n="33" d="100"/>
      </p:scale>
      <p:origin x="0" y="-1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15:14:41.0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373 1 24575,'-6'1'0,"1"1"0,-1 0 0,1 0 0,0 1 0,0-1 0,-8 6 0,2-1 0,-27 14 0,0 2 0,1 1 0,1 3 0,2 0 0,-41 43 0,69-62 0,1 0 0,1 0 0,-1 1 0,1-1 0,1 1 0,0 0 0,0 0 0,0 1 0,1-1 0,1 1 0,-1 14 0,-5 17 0,4-24 0,0 1 0,1 0 0,0-1 0,2 1 0,0 0 0,5 30 0,-4-39 0,1-1 0,1 1 0,-1-1 0,1 0 0,1 0 0,-1 0 0,1 0 0,1-1 0,0 1 0,0-1 0,0 0 0,1-1 0,0 1 0,0-1 0,11 8 0,2 2 0,0 1 0,22 26 0,-15-16 0,97 85 0,-100-91 0,2-2 0,0-1 0,45 25 0,-56-36 0,-1-2 0,1 0 0,0-1 0,1 0 0,-1-1 0,1-1 0,-1 0 0,1-1 0,0 0 0,-1-1 0,1-1 0,0 0 0,-1-1 0,1-1 0,23-7 0,-27 4 0,-1 1 0,0-1 0,0-1 0,0 0 0,-1 0 0,0-1 0,0 0 0,-1-1 0,13-15 0,-7 4 0,-1-1 0,0 1 0,17-41 0,-25 49 0,-1-1 0,0 0 0,-1 0 0,-1-1 0,0 1 0,0-15 0,-4-85 0,0 46 0,2 47 0,-1-1 0,-1 0 0,-5-27 0,5 39 0,-1 1 0,0-1 0,0 1 0,-1 0 0,0 1 0,0-1 0,-1 1 0,0-1 0,0 1 0,-11-10 0,-14-15 0,-47-63 0,64 79-124,0 1 0,-1 0 0,-1 1 0,0 1 0,-1 0 0,0 1-1,-1 1 1,-1 0 0,0 1 0,-27-10 0,23 11-6702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15:58:53.0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459 25 24575,'-88'-2'0,"-96"4"0,177 0 0,0-1 0,0 1 0,0 0 0,0 0 0,0 1 0,0 0 0,1 1 0,0-1 0,-1 1 0,1 0 0,1 1 0,-7 4 0,-7 9 0,-32 39 0,49-53 0,-1-1 0,0 1 0,1 0 0,0-1 0,0 1 0,0 0 0,0 1 0,0-1 0,1 0 0,0 0 0,0 0 0,0 1 0,1-1 0,-1 1 0,1-1 0,0 0 0,0 1 0,0-1 0,1 1 0,0-1 0,2 9 0,2 1 0,2-1 0,-1 1 0,1-1 0,18 24 0,-20-30 0,2 3 0,1 0 0,0-1 0,1 0 0,0-1 0,0 0 0,1 0 0,0-1 0,0 0 0,1-1 0,0 0 0,0 0 0,0-2 0,1 1 0,0-1 0,0-1 0,0 0 0,0-1 0,0 0 0,0-1 0,15 0 0,45 8 0,-54-6 0,38 3 0,-43-5 0,0-1 0,-1 0 0,1-1 0,0-1 0,0 0 0,-1 0 0,1-1 0,-1-1 0,13-5 0,1-2 0,-14 6 0,0-1 0,0 0 0,-1 0 0,15-11 0,-23 14 0,0 1 0,0-1 0,0 0 0,-1 0 0,1-1 0,-1 1 0,0 0 0,1-1 0,-2 0 0,1 1 0,0-1 0,-1 0 0,1 0 0,-1 0 0,0 0 0,-1 0 0,1 0 0,0-5 0,-1-2 0,0 0 0,0 0 0,-1 1 0,-1-1 0,0 0 0,0 0 0,-1 1 0,0-1 0,-1 1 0,0 0 0,-1 0 0,0 0 0,0 1 0,-1 0 0,0 0 0,-1 0 0,0 1 0,-13-13 0,-5-4 0,19 17 0,-2 0 0,1 0 0,-1 1 0,0 0 0,-1 0 0,0 1 0,0 0 0,0 1 0,-20-9 0,19 11-119,-2-1-193,1 1 1,0-2-1,-11-5 1,13 4-6515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9T15:58:55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2130 3071 24575,'-5'-1'0,"1"0"0,0 0 0,0 0 0,0 0 0,0-1 0,0 1 0,0-1 0,0 0 0,0 0 0,1-1 0,-6-3 0,-1-1 0,-234-163 0,-319-291 0,422 331 0,5-6 0,6-5 0,7-7 0,6-4 0,-97-168 0,184 269 0,-169-301 0,163 279 0,4-1 0,-46-154 0,70 185 0,1 0 0,2-1 0,2 1 0,3-1 0,4-54 0,-2 86 0,0 0 0,1 0 0,0 1 0,1 0 0,0-1 0,0 1 0,1 1 0,1-1 0,13-19 0,-1 1 0,-14 20 16,0 0 0,0 0 0,-1 0 0,-1-1 0,3-18-1,4-13-1475,-5 28-5366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4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55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31DFB3-42E8-9540-92FB-4AE3F420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1"/>
            <a:ext cx="11158847" cy="58248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3C1B90-0A14-7B4B-B05B-357A6A88291E}"/>
              </a:ext>
            </a:extLst>
          </p:cNvPr>
          <p:cNvCxnSpPr>
            <a:cxnSpLocks/>
          </p:cNvCxnSpPr>
          <p:nvPr userDrawn="1"/>
        </p:nvCxnSpPr>
        <p:spPr>
          <a:xfrm>
            <a:off x="1036261" y="4159793"/>
            <a:ext cx="10122586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90097E88-8912-8A4F-9D00-BDA132434F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8E2CE6-6A25-40B9-BD31-82C75073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313" y="1656344"/>
            <a:ext cx="7805737" cy="211346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91C010F4-E1E5-354F-9B4A-6253D3DC2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F7C8C0-EB32-3C44-930E-DE05403C543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5649" y="3044590"/>
            <a:ext cx="4868860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06473F2-000A-7C44-9048-A0C0D4B65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A0597E-7AE3-F242-9DDF-F678A5E11458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EAB7162A-656B-3447-976F-951853C325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49638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C8B98E47-9A5A-E54C-A093-86D516AAD0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58199" y="2328554"/>
            <a:ext cx="4868860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274C5-9C2D-4A46-AEAE-9DBE1C4174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19017-8DD9-4B28-B0F1-E82FFB8C1DF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BFF08-A844-4449-9EC2-5B6B6C2D62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75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2476683E-62F2-7746-A136-3A729C70D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6641" y="3052691"/>
            <a:ext cx="307815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EF5BDE3-656A-414E-BE18-702CA738A9D2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039099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EAADDF0-090D-2C4F-BE2D-160C2C55029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539760" y="3044590"/>
            <a:ext cx="3115409" cy="1942138"/>
          </a:xfrm>
          <a:prstGeom prst="rect">
            <a:avLst/>
          </a:prstGeom>
        </p:spPr>
        <p:txBody>
          <a:bodyPr lIns="0" tIns="0" rIns="0" bIns="0" anchor="t" anchorCtr="0"/>
          <a:lstStyle>
            <a:lvl1pPr marL="285750" indent="-285750">
              <a:buFont typeface="Wingdings" pitchFamily="2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E0EAFBC-DE77-7648-95EC-91DDA529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2A16A97-402E-8040-9B48-1B6ED23ABC4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B4BD319C-69C3-3D46-977C-F80FD35E3C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4"/>
            <a:ext cx="3173184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4F6FB95E-AD0D-3843-8241-AB907F5915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66252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CC85BB87-C622-304F-9F58-8716188AA5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933114" y="2328554"/>
            <a:ext cx="3115409" cy="645284"/>
          </a:xfrm>
          <a:prstGeom prst="rect">
            <a:avLst/>
          </a:prstGeom>
        </p:spPr>
        <p:txBody>
          <a:bodyPr/>
          <a:lstStyle>
            <a:lvl1pPr>
              <a:buNone/>
              <a:defRPr sz="1800" b="1">
                <a:latin typeface="+mj-lt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B0B5-56D6-429D-BC3A-5E501EDADA8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8DFE9-DB89-4EB9-9FB1-D484EC0C1B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09F4-4087-4A1E-B8B8-85A748DC901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80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8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6FA74B-53F8-584F-85D3-47FB14D4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C152369-C198-1E48-8F65-F6AC0534DFF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21E4-02B0-3748-9844-933F710058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43048678-0BD6-C448-8690-BD61FC609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  <a:prstGeom prst="rect">
            <a:avLst/>
          </a:prstGeo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8134C-ADB9-4E1C-97DD-12E5DE2C775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A0C24D-14BB-46C9-A4C2-DB15E4FB9B2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3D085-5F13-41E2-9C46-08E3E2846CC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89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107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57107" y="2286003"/>
            <a:ext cx="4876800" cy="233272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6261560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90600"/>
            <a:ext cx="4837176" cy="483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13">
            <a:extLst>
              <a:ext uri="{FF2B5EF4-FFF2-40B4-BE49-F238E27FC236}">
                <a16:creationId xmlns:a16="http://schemas.microsoft.com/office/drawing/2014/main" id="{8B57D363-927D-CE43-AD8A-2F5E6CC59E9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57107" y="4659581"/>
            <a:ext cx="4876800" cy="543031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B2FDBC3-20E9-45B6-850D-2F34EA22D1B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7A152-7FD0-42FA-9937-8667D4B75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87AABD-BCAB-4325-8510-954CAAD92A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415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687ADE-BAA9-634F-96B8-ACF4EE9BD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286000"/>
            <a:ext cx="7810499" cy="29045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EC4E73-6A9F-2F46-89D1-559CE56C12BE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88BFD865-74BB-5B40-8DA8-7D7B921A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1D589B3-67A1-4B39-9EEF-2FB7AB10EC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5D91E6B-55B5-4092-AD3B-F7E1FD00459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35C0DBA-B958-984A-8540-551D3604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48768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C9ECF50-A899-D84A-8DA7-545D7B194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4876800" cy="35686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23E260-2F88-C54F-893E-80966D14934A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69925"/>
            <a:ext cx="487234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41785DC-164D-344A-8D61-85C59CABE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54824" y="990600"/>
            <a:ext cx="4837176" cy="483717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E1D3B9-B2D1-4927-BE44-8408FBD84C0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447116-BCE7-456E-88B8-96ADC76E5FC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3B6347-A35F-4216-9988-7393E598E12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1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808B2-C5CA-FE45-B556-461D856BF7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25CA9F-967F-1545-8E32-09F4DB0F0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44475" y="1862667"/>
            <a:ext cx="10103049" cy="867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69DD4EBD-237B-7245-A9C2-A37674E23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81577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BA6D65B-10A2-D743-9FFA-D14B8696F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FCB9F5CF-0F1D-284B-B997-AC308FED47B9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951345" y="2286000"/>
            <a:ext cx="9145155" cy="31649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652B48-7CDD-5645-B29B-54727CA5F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0F4C76-2690-7448-8D03-9692C2BB1016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C09B5-CD25-4B65-9120-D8EBD79ABC8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281DE-BBF4-4AA1-B110-DC418232A01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9333A-6926-414D-9C9D-B62395A38A8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65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855E5B9-5A63-2D46-8653-3FD1F538F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4453"/>
            <a:ext cx="11158847" cy="58248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3FB492B-801F-1741-BD1B-89F9C6BFF0E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028700" y="2423161"/>
            <a:ext cx="9067800" cy="222740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74545B3-0290-D848-BDB5-811BC52B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9460-09E4-854A-889B-491A934DE40F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F749A19-BE29-4599-ABBE-E7C61FF9EE3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F30C11-6611-47E2-9CF7-8EE77F4CD1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AF710E8-4CE9-4D79-8121-DD559D321E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03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6" pos="63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A99595-F780-594B-8C36-E4E5AF5E1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-6836"/>
            <a:ext cx="11158847" cy="582484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AFB169-81B7-454B-BE19-407333C86F3B}"/>
              </a:ext>
            </a:extLst>
          </p:cNvPr>
          <p:cNvCxnSpPr>
            <a:cxnSpLocks/>
          </p:cNvCxnSpPr>
          <p:nvPr userDrawn="1"/>
        </p:nvCxnSpPr>
        <p:spPr>
          <a:xfrm>
            <a:off x="2184935" y="1874704"/>
            <a:ext cx="8973912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26CF-26CC-354C-BB60-AD3E01D575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7810500" cy="2989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A06611-233D-45FA-A146-AB9D4F4A78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5" y="978781"/>
            <a:ext cx="1589372" cy="1325563"/>
          </a:xfrm>
          <a:prstGeom prst="rect">
            <a:avLst/>
          </a:prstGeom>
        </p:spPr>
        <p:txBody>
          <a:bodyPr/>
          <a:lstStyle>
            <a:lvl1pPr>
              <a:defRPr sz="20000"/>
            </a:lvl1pPr>
          </a:lstStyle>
          <a:p>
            <a:r>
              <a:rPr lang="en-US" dirty="0"/>
              <a:t>“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887C6-2D97-4388-AA65-CEEA6591BFB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84EFA-1D77-40D3-B5AC-6652DC26F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3CA07C-1BC2-4B16-8557-27C373CFCE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44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AD8BFA-14F6-F54A-AB64-29F9F7616A7D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4640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9E731-6B9B-024E-9360-F9F34CC66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4313437"/>
            <a:ext cx="1828800" cy="40122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FD3D9C96-2F42-E545-BD97-AC8568E2F4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87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892AA37C-BA0F-9C4F-B098-EDFE391C47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84600" y="4332486"/>
            <a:ext cx="1828800" cy="40122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EAAAC92-F1DA-6847-8D56-1ACCD5E3B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84600" y="4752757"/>
            <a:ext cx="1828800" cy="5524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F4E4153D-E2B3-7D4A-8D92-FF6597B2F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31512" y="431343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0D6B703A-5BF6-744F-A3D3-C65E3F8B3B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31512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82A9FE5-981A-B340-B8F8-D2DB83C196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96400" y="4332486"/>
            <a:ext cx="1828800" cy="4202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800" b="1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594B2391-B4C8-5542-8285-39BAD874EC1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96400" y="4752757"/>
            <a:ext cx="1828800" cy="5524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0"/>
            </a:lvl1pPr>
            <a:lvl2pPr marL="457200" indent="0">
              <a:buNone/>
              <a:defRPr sz="16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Picture Placeholder 25">
            <a:extLst>
              <a:ext uri="{FF2B5EF4-FFF2-40B4-BE49-F238E27FC236}">
                <a16:creationId xmlns:a16="http://schemas.microsoft.com/office/drawing/2014/main" id="{A2D87BC1-884E-CD4E-BABF-B7AF4DF7869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0287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DB0763B3-E65F-8A47-AA7C-C9A56C506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7846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9" name="Picture Placeholder 25">
            <a:extLst>
              <a:ext uri="{FF2B5EF4-FFF2-40B4-BE49-F238E27FC236}">
                <a16:creationId xmlns:a16="http://schemas.microsoft.com/office/drawing/2014/main" id="{1E0F47CF-6DE7-F745-B9D8-55421009AF4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40500" y="2308936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Picture Placeholder 25">
            <a:extLst>
              <a:ext uri="{FF2B5EF4-FFF2-40B4-BE49-F238E27FC236}">
                <a16:creationId xmlns:a16="http://schemas.microsoft.com/office/drawing/2014/main" id="{B4621956-6AB4-E346-8900-9AE2A51ADBC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96400" y="2314278"/>
            <a:ext cx="1828800" cy="183159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B64062A-6292-0441-95CB-9A91F49D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3883EC-FACE-4093-9976-8B0D4C8BEBCC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611EE2-9C8D-405E-9ABF-8EFD1E1D6BB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FE126EB-13BB-4830-A999-3778C11747A6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63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 userDrawn="1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8" orient="horz" pos="3072" userDrawn="1">
          <p15:clr>
            <a:srgbClr val="FBAE40"/>
          </p15:clr>
        </p15:guide>
        <p15:guide id="13" pos="6384" userDrawn="1">
          <p15:clr>
            <a:srgbClr val="FBAE40"/>
          </p15:clr>
        </p15:guide>
        <p15:guide id="14" orient="horz" pos="32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A116A2E3-682D-BD4F-9FC9-4546B0C9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7810500" cy="645284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dirty="0"/>
              <a:t>Click to edit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64AC08-85A6-6F44-88B4-3FAE91B70C1B}"/>
              </a:ext>
            </a:extLst>
          </p:cNvPr>
          <p:cNvCxnSpPr>
            <a:cxnSpLocks/>
          </p:cNvCxnSpPr>
          <p:nvPr userDrawn="1"/>
        </p:nvCxnSpPr>
        <p:spPr>
          <a:xfrm>
            <a:off x="1033153" y="1871272"/>
            <a:ext cx="10125694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056DE-470B-C64D-99AE-5039A021EC5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41616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ADA9C53-0DC4-4D43-B80C-9B0A9E0EBDE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672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8E68047-DF25-AB45-A0F0-F4DFE23516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6672" y="3336211"/>
            <a:ext cx="2286000" cy="249099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61DB1B27-14E7-1549-BDAA-6DD31A1B1FC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39200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69D66743-22F2-C84F-9FD2-F350766D6C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39200" y="3331030"/>
            <a:ext cx="2286000" cy="246653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A38EF55-8739-4A40-A228-67296EA938B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74144" y="2328553"/>
            <a:ext cx="2286000" cy="911029"/>
          </a:xfrm>
          <a:prstGeom prst="rect">
            <a:avLst/>
          </a:prstGeom>
        </p:spPr>
        <p:txBody>
          <a:bodyPr/>
          <a:lstStyle>
            <a:lvl1pPr>
              <a:buNone/>
              <a:defRPr sz="18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268DC74C-B0F9-2649-BEC3-BBA0BD73765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7921" y="3331029"/>
            <a:ext cx="2286000" cy="246653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 b="0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422B-E6C5-43B2-9F2B-DECEB381214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8377" y="3331029"/>
            <a:ext cx="2286000" cy="24669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>
              <a:buNone/>
              <a:defRPr sz="1400"/>
            </a:lvl2pPr>
            <a:lvl3pPr>
              <a:buNone/>
              <a:defRPr sz="1400"/>
            </a:lvl3pPr>
            <a:lvl4pPr>
              <a:buNone/>
              <a:defRPr sz="1400"/>
            </a:lvl4pPr>
            <a:lvl5pPr>
              <a:buNone/>
              <a:defRPr sz="14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C81DA9-1713-43A7-A2CF-A9525B11AF43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76A8F0-5D79-4C8A-9966-308409EB26B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5BAE5-43DA-49F0-89E6-66D549C5238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56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48">
          <p15:clr>
            <a:srgbClr val="FBAE40"/>
          </p15:clr>
        </p15:guide>
        <p15:guide id="4" orient="horz" pos="1152" userDrawn="1">
          <p15:clr>
            <a:srgbClr val="FBAE40"/>
          </p15:clr>
        </p15:guide>
        <p15:guide id="5" orient="horz" pos="1440" userDrawn="1">
          <p15:clr>
            <a:srgbClr val="FBAE40"/>
          </p15:clr>
        </p15:guide>
        <p15:guide id="14" pos="148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79F22C8-3EAB-425F-ADBA-3A162D820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830818" y="6292334"/>
            <a:ext cx="1522982" cy="18288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September 3, 20XX 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C4B4F87-0B31-4EDA-8270-4233B0D8F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98180" y="6294120"/>
            <a:ext cx="1462788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Annual Review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5EC255-976A-48BF-A8A0-1ECEBDFBB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3500" y="6292334"/>
            <a:ext cx="41275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782931A-7D25-4B4B-9464-57AE418934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74" r:id="rId2"/>
    <p:sldLayoutId id="2147483673" r:id="rId3"/>
    <p:sldLayoutId id="2147483671" r:id="rId4"/>
    <p:sldLayoutId id="2147483678" r:id="rId5"/>
    <p:sldLayoutId id="2147483676" r:id="rId6"/>
    <p:sldLayoutId id="2147483677" r:id="rId7"/>
    <p:sldLayoutId id="2147483660" r:id="rId8"/>
    <p:sldLayoutId id="2147483675" r:id="rId9"/>
    <p:sldLayoutId id="2147483679" r:id="rId10"/>
    <p:sldLayoutId id="2147483680" r:id="rId11"/>
    <p:sldLayoutId id="2147483681" r:id="rId12"/>
    <p:sldLayoutId id="214748368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7008" userDrawn="1">
          <p15:clr>
            <a:srgbClr val="F26B43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24" userDrawn="1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orient="horz" pos="624" userDrawn="1">
          <p15:clr>
            <a:srgbClr val="F26B43"/>
          </p15:clr>
        </p15:guide>
        <p15:guide id="18" orient="horz" pos="3672" userDrawn="1">
          <p15:clr>
            <a:srgbClr val="F26B43"/>
          </p15:clr>
        </p15:guide>
        <p15:guide id="19" pos="3984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customXml" Target="../ink/ink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07D43D-D872-7A11-B9E9-DB0CEBB2571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33153" y="4713843"/>
            <a:ext cx="7806047" cy="281164"/>
          </a:xfrm>
        </p:spPr>
        <p:txBody>
          <a:bodyPr/>
          <a:lstStyle/>
          <a:p>
            <a:r>
              <a:rPr lang="en-US" dirty="0"/>
              <a:t>Francesco Granella </a:t>
            </a:r>
          </a:p>
          <a:p>
            <a:r>
              <a:rPr lang="en-US" dirty="0"/>
              <a:t>| RFF-CMCC European Institute on Economics and the Environment |</a:t>
            </a:r>
          </a:p>
          <a:p>
            <a:r>
              <a:rPr lang="en-US" dirty="0"/>
              <a:t>| francescogranella.github.io |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42A78E-B20F-0C3A-4C90-9B2BEE2E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studies and Synthetic Control Methods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1563BDF-7D11-C0A4-7851-ACFEAD95F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0485" y="380302"/>
            <a:ext cx="2864140" cy="28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0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03301"/>
            <a:ext cx="10598441" cy="645284"/>
          </a:xfrm>
        </p:spPr>
        <p:txBody>
          <a:bodyPr/>
          <a:lstStyle/>
          <a:p>
            <a:r>
              <a:rPr lang="en-US" dirty="0"/>
              <a:t>Predictors and </a:t>
            </a:r>
            <a:br>
              <a:rPr lang="en-US" dirty="0"/>
            </a:br>
            <a:r>
              <a:rPr lang="en-US" dirty="0"/>
              <a:t>Weights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7100E9-6A18-7C64-481D-989B2722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48" y="2286003"/>
            <a:ext cx="4083260" cy="21146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BDD28EF-A5C1-4BB7-F0E8-5903BE6F3BD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53613" y="4924337"/>
                <a:ext cx="4876800" cy="1223976"/>
              </a:xfrm>
            </p:spPr>
            <p:txBody>
              <a:bodyPr/>
              <a:lstStyle/>
              <a:p>
                <a:r>
                  <a:rPr lang="en-US" sz="1400" dirty="0"/>
                  <a:t>Ln(GDP per capita) has 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400" dirty="0"/>
                  <a:t> </a:t>
                </a:r>
                <a:br>
                  <a:rPr lang="en-US" sz="1400" dirty="0"/>
                </a:br>
                <a:r>
                  <a:rPr lang="en-US" sz="1400" dirty="0"/>
                  <a:t>    </a:t>
                </a:r>
                <a:r>
                  <a:rPr lang="en-US" sz="1400" dirty="0">
                    <a:sym typeface="Wingdings" panose="05000000000000000000" pitchFamily="2" charset="2"/>
                  </a:rPr>
                  <a:t> low predictive power </a:t>
                </a:r>
                <a:br>
                  <a:rPr lang="en-US" sz="1400" dirty="0">
                    <a:sym typeface="Wingdings" panose="05000000000000000000" pitchFamily="2" charset="2"/>
                  </a:rPr>
                </a:br>
                <a:r>
                  <a:rPr lang="en-US" sz="1400" dirty="0">
                    <a:sym typeface="Wingdings" panose="05000000000000000000" pitchFamily="2" charset="2"/>
                  </a:rPr>
                  <a:t>         discrepancy Real vs Synthetic</a:t>
                </a:r>
                <a:endParaRPr lang="en-US" sz="1400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BDD28EF-A5C1-4BB7-F0E8-5903BE6F3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53613" y="4924337"/>
                <a:ext cx="4876800" cy="1223976"/>
              </a:xfrm>
              <a:blipFill>
                <a:blip r:embed="rId3"/>
                <a:stretch>
                  <a:fillRect l="-2250" t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5B45017-861C-9E13-4606-7C0C7686E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640" y="1325943"/>
            <a:ext cx="3873183" cy="473456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F9D3836-2334-53CB-0E78-477FB46881A1}"/>
              </a:ext>
            </a:extLst>
          </p:cNvPr>
          <p:cNvGrpSpPr/>
          <p:nvPr/>
        </p:nvGrpSpPr>
        <p:grpSpPr>
          <a:xfrm>
            <a:off x="7978937" y="945257"/>
            <a:ext cx="950400" cy="1256760"/>
            <a:chOff x="7978937" y="945257"/>
            <a:chExt cx="950400" cy="12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24644F8-57F5-CBAC-FA3E-E0CF0A5E9990}"/>
                    </a:ext>
                  </a:extLst>
                </p14:cNvPr>
                <p14:cNvContentPartPr/>
                <p14:nvPr/>
              </p14:nvContentPartPr>
              <p14:xfrm>
                <a:off x="8671577" y="2028857"/>
                <a:ext cx="257760" cy="173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24644F8-57F5-CBAC-FA3E-E0CF0A5E999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67257" y="2024537"/>
                  <a:ext cx="266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D1883DE-E1B3-4EFB-926A-3B27687D911B}"/>
                    </a:ext>
                  </a:extLst>
                </p14:cNvPr>
                <p14:cNvContentPartPr/>
                <p14:nvPr/>
              </p14:nvContentPartPr>
              <p14:xfrm>
                <a:off x="7978937" y="945257"/>
                <a:ext cx="766800" cy="1105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D1883DE-E1B3-4EFB-926A-3B27687D911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74617" y="940937"/>
                  <a:ext cx="775440" cy="1114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D2DC253-09B9-D200-45C2-174A3C583B58}"/>
              </a:ext>
            </a:extLst>
          </p:cNvPr>
          <p:cNvSpPr txBox="1"/>
          <p:nvPr/>
        </p:nvSpPr>
        <p:spPr>
          <a:xfrm>
            <a:off x="6786156" y="483592"/>
            <a:ext cx="359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>
                <a:solidFill>
                  <a:schemeClr val="bg1"/>
                </a:solidFill>
              </a:rPr>
              <a:t>Excluded because passed anti-tobacco legislation</a:t>
            </a:r>
          </a:p>
          <a:p>
            <a:pPr algn="just"/>
            <a:r>
              <a:rPr lang="en-US" sz="1200" dirty="0">
                <a:solidFill>
                  <a:schemeClr val="bg1"/>
                </a:solidFill>
              </a:rPr>
              <a:t>(affected by similar treatment)</a:t>
            </a:r>
          </a:p>
        </p:txBody>
      </p:sp>
    </p:spTree>
    <p:extLst>
      <p:ext uri="{BB962C8B-B14F-4D97-AF65-F5344CB8AC3E}">
        <p14:creationId xmlns:p14="http://schemas.microsoft.com/office/powerpoint/2010/main" val="8669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8A17-4F7E-1604-D1C3-951029E0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E8B2-A2DE-F816-D08E-E5BF254659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40D058-BFE9-83E0-A61F-E772160924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C6C52-EA5C-9EED-5D94-5E084A75FC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422262-CDDA-6F38-2FAD-D80A76447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286003"/>
            <a:ext cx="3949903" cy="33339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23049D-CE49-5D7C-35C7-E79DF51C1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42" y="2286003"/>
            <a:ext cx="4045158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9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C6C52-EA5C-9EED-5D94-5E084A75FC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C8A17-4F7E-1604-D1C3-951029E0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7E8B2-A2DE-F816-D08E-E5BF25465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10047228" cy="3568696"/>
          </a:xfrm>
        </p:spPr>
        <p:txBody>
          <a:bodyPr/>
          <a:lstStyle/>
          <a:p>
            <a:r>
              <a:rPr lang="en-US" dirty="0"/>
              <a:t>1. No spillover onto donor units</a:t>
            </a:r>
          </a:p>
          <a:p>
            <a:r>
              <a:rPr lang="en-US" dirty="0"/>
              <a:t>	Californians buying cigarettes in Nevada</a:t>
            </a:r>
            <a:br>
              <a:rPr lang="en-US" dirty="0"/>
            </a:br>
            <a:r>
              <a:rPr lang="en-US" dirty="0"/>
              <a:t>	What if Proposition 99 increased beer price in Nevada? Is it a violation?</a:t>
            </a:r>
          </a:p>
          <a:p>
            <a:endParaRPr lang="en-US" dirty="0"/>
          </a:p>
          <a:p>
            <a:r>
              <a:rPr lang="en-US" dirty="0"/>
              <a:t>2.  No anticipation</a:t>
            </a:r>
          </a:p>
          <a:p>
            <a:r>
              <a:rPr lang="en-US" dirty="0"/>
              <a:t>	Californians stockpile cigarettes before the tax</a:t>
            </a:r>
          </a:p>
          <a:p>
            <a:endParaRPr lang="en-US" dirty="0"/>
          </a:p>
          <a:p>
            <a:r>
              <a:rPr lang="en-US" dirty="0"/>
              <a:t>3.  No other treatments in donors not in treated unit</a:t>
            </a:r>
          </a:p>
          <a:p>
            <a:r>
              <a:rPr lang="en-US" dirty="0"/>
              <a:t>	Smoking suddenly unfashionable in Montana; Reduced selling hours in California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72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3F04-19DD-0415-03C4-2E34D261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D131-F461-23C8-8F9D-12DF76BB07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Could results be driven by chance?</a:t>
            </a:r>
          </a:p>
          <a:p>
            <a:endParaRPr lang="en-US" dirty="0"/>
          </a:p>
          <a:p>
            <a:r>
              <a:rPr lang="en-US" dirty="0"/>
              <a:t>Placebo studies.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Apply the SCM to states that did not apply anti-tobacco policies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If the gap estimated for California is unusually high, it’s evidence of a negative effect of P99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92300A4-D33B-8B30-5116-D4C24011C56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37" r="237"/>
          <a:stretch/>
        </p:blipFill>
        <p:spPr>
          <a:xfrm>
            <a:off x="7409515" y="3429000"/>
            <a:ext cx="3200400" cy="3200399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D0A80-34A3-4030-496F-B42052FD0A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F1D901-D26B-6239-44E5-6FCBDF90A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515" y="94952"/>
            <a:ext cx="3200400" cy="309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84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3F04-19DD-0415-03C4-2E34D2617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6512642" cy="645284"/>
          </a:xfrm>
        </p:spPr>
        <p:txBody>
          <a:bodyPr/>
          <a:lstStyle/>
          <a:p>
            <a:r>
              <a:rPr lang="en-US" dirty="0"/>
              <a:t>Like a regression,</a:t>
            </a:r>
            <a:br>
              <a:rPr lang="en-US" dirty="0"/>
            </a:br>
            <a:r>
              <a:rPr lang="en-US" dirty="0"/>
              <a:t>better than a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AD131-F461-23C8-8F9D-12DF76BB0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5231" y="2286003"/>
            <a:ext cx="4876800" cy="3568696"/>
          </a:xfrm>
        </p:spPr>
        <p:txBody>
          <a:bodyPr/>
          <a:lstStyle/>
          <a:p>
            <a:r>
              <a:rPr lang="en-US" dirty="0"/>
              <a:t>A regression-based estimator can also be expressed as weighted average of comparison units with weights summing to 1.</a:t>
            </a:r>
          </a:p>
          <a:p>
            <a:endParaRPr lang="en-US" dirty="0"/>
          </a:p>
          <a:p>
            <a:r>
              <a:rPr lang="en-US" dirty="0"/>
              <a:t>But regression weights are not restricted to be between 0 and 1 </a:t>
            </a:r>
            <a:br>
              <a:rPr lang="en-US" dirty="0"/>
            </a:br>
            <a:r>
              <a:rPr lang="en-US" sz="1800" dirty="0">
                <a:sym typeface="Wingdings" panose="05000000000000000000" pitchFamily="2" charset="2"/>
              </a:rPr>
              <a:t> Extrapolation, </a:t>
            </a:r>
            <a:r>
              <a:rPr lang="en-US" b="1" dirty="0">
                <a:sym typeface="Wingdings" panose="05000000000000000000" pitchFamily="2" charset="2"/>
              </a:rPr>
              <a:t>overfitting</a:t>
            </a:r>
            <a:r>
              <a:rPr lang="en-US" dirty="0">
                <a:sym typeface="Wingdings" panose="05000000000000000000" pitchFamily="2" charset="2"/>
              </a:rPr>
              <a:t> to idiosyncrasies.</a:t>
            </a:r>
          </a:p>
          <a:p>
            <a:r>
              <a:rPr lang="en-US" dirty="0">
                <a:sym typeface="Wingdings" panose="05000000000000000000" pitchFamily="2" charset="2"/>
              </a:rPr>
              <a:t>Even if X1 cannot be approximated, regression weights extrapolate to produce a perfect fit. </a:t>
            </a:r>
            <a:endParaRPr lang="en-US" sz="1800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D0A80-34A3-4030-496F-B42052FD0A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Picture 7" descr="A graph showing the growth of the stock market&#10;&#10;Description automatically generated">
            <a:extLst>
              <a:ext uri="{FF2B5EF4-FFF2-40B4-BE49-F238E27FC236}">
                <a16:creationId xmlns:a16="http://schemas.microsoft.com/office/drawing/2014/main" id="{47329DD2-FAB3-386A-095C-2E116255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78" y="1797269"/>
            <a:ext cx="4774222" cy="2669977"/>
          </a:xfrm>
          <a:prstGeom prst="rect">
            <a:avLst/>
          </a:prstGeom>
        </p:spPr>
      </p:pic>
      <p:pic>
        <p:nvPicPr>
          <p:cNvPr id="10" name="Picture 9" descr="A drawing of a horse&#10;&#10;Description automatically generated">
            <a:extLst>
              <a:ext uri="{FF2B5EF4-FFF2-40B4-BE49-F238E27FC236}">
                <a16:creationId xmlns:a16="http://schemas.microsoft.com/office/drawing/2014/main" id="{68ED46A0-A251-0F97-6841-0127758C7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384" y="4913034"/>
            <a:ext cx="2540131" cy="1562180"/>
          </a:xfrm>
          <a:prstGeom prst="rect">
            <a:avLst/>
          </a:prstGeom>
        </p:spPr>
      </p:pic>
      <p:pic>
        <p:nvPicPr>
          <p:cNvPr id="5" name="Picture 4" descr="Two astronauts in space with an object pointing at the earth&#10;&#10;Description automatically generated">
            <a:extLst>
              <a:ext uri="{FF2B5EF4-FFF2-40B4-BE49-F238E27FC236}">
                <a16:creationId xmlns:a16="http://schemas.microsoft.com/office/drawing/2014/main" id="{47CD70BA-D12E-E0C1-6E08-3E2CEE36D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278" y="1797269"/>
            <a:ext cx="4904040" cy="2669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8CE8A-55D3-99BA-E25F-2FDDCC57DC19}"/>
              </a:ext>
            </a:extLst>
          </p:cNvPr>
          <p:cNvSpPr txBox="1"/>
          <p:nvPr/>
        </p:nvSpPr>
        <p:spPr>
          <a:xfrm>
            <a:off x="6719278" y="4539343"/>
            <a:ext cx="48282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Source: https://matheusfacure.github.io/python-causality-handbook/15-Synthetic-Control.html</a:t>
            </a:r>
          </a:p>
        </p:txBody>
      </p:sp>
    </p:spTree>
    <p:extLst>
      <p:ext uri="{BB962C8B-B14F-4D97-AF65-F5344CB8AC3E}">
        <p14:creationId xmlns:p14="http://schemas.microsoft.com/office/powerpoint/2010/main" val="399871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D0A80-34A3-4030-496F-B42052FD0AA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4" name="Content Placeholder 13" descr="A chart of graphs and text&#10;&#10;Description automatically generated with medium confidence">
            <a:extLst>
              <a:ext uri="{FF2B5EF4-FFF2-40B4-BE49-F238E27FC236}">
                <a16:creationId xmlns:a16="http://schemas.microsoft.com/office/drawing/2014/main" id="{BDE4931E-3B58-6AA6-A4DB-52366DFEB8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072" y="615256"/>
            <a:ext cx="3545774" cy="5627487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7AAB19-C230-BF9C-D668-83293D251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Which one is probably overfitting?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16337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D4F6D2-F139-335E-5C5E-03CE80F1D7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04344"/>
            <a:ext cx="9264592" cy="2989263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r>
              <a:rPr lang="en-US" dirty="0"/>
              <a:t>What if a good pre-treatment matching isn’t feasible?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D41613-54B4-02D6-BFFB-05B4764D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9600" dirty="0"/>
              <a:t>?</a:t>
            </a:r>
            <a:endParaRPr lang="en-US" sz="6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D8466-E949-AB20-84AB-39BC919F10D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92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CFDA95-B0CA-3F84-75E0-40EE1C57AA7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Ben-Michael et al. (2021)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D97F89-3105-4E3A-91BA-DBF9F459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Augmented synthetic control method</a:t>
            </a:r>
          </a:p>
        </p:txBody>
      </p:sp>
    </p:spTree>
    <p:extLst>
      <p:ext uri="{BB962C8B-B14F-4D97-AF65-F5344CB8AC3E}">
        <p14:creationId xmlns:p14="http://schemas.microsoft.com/office/powerpoint/2010/main" val="3834817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BE4E-2275-0264-3E57-6498C13D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CD971-2D3E-BFF2-DB41-85057DCA5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90236"/>
            <a:ext cx="10338383" cy="3568696"/>
          </a:xfrm>
        </p:spPr>
        <p:txBody>
          <a:bodyPr/>
          <a:lstStyle/>
          <a:p>
            <a:r>
              <a:rPr lang="en-US" dirty="0"/>
              <a:t>Hybrid between SCM and a regression:</a:t>
            </a:r>
          </a:p>
          <a:p>
            <a:endParaRPr lang="en-US" dirty="0"/>
          </a:p>
          <a:p>
            <a:r>
              <a:rPr lang="en-US" dirty="0"/>
              <a:t>Differently from SCM, ASCM </a:t>
            </a:r>
            <a:r>
              <a:rPr lang="en-US" b="1" dirty="0"/>
              <a:t>admits negative weights </a:t>
            </a:r>
            <a:r>
              <a:rPr lang="en-US" dirty="0"/>
              <a:t>(i.e. extrapolation) to improve pre-treatment fit but parametrizes (= controls) the level of extrapolation by penalizing the distance from SCM weights.</a:t>
            </a:r>
          </a:p>
          <a:p>
            <a:r>
              <a:rPr lang="en-US" b="1" dirty="0"/>
              <a:t>Controlled trade-off </a:t>
            </a:r>
            <a:r>
              <a:rPr lang="en-US" dirty="0"/>
              <a:t>between</a:t>
            </a:r>
          </a:p>
          <a:p>
            <a:r>
              <a:rPr lang="en-US" dirty="0"/>
              <a:t>	</a:t>
            </a:r>
            <a:r>
              <a:rPr lang="en-US" b="1" dirty="0"/>
              <a:t>bias</a:t>
            </a:r>
            <a:r>
              <a:rPr lang="en-US" dirty="0"/>
              <a:t> (due to poor pre-treatment fit) and 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/>
              <a:t>variance</a:t>
            </a:r>
            <a:r>
              <a:rPr lang="en-US" dirty="0"/>
              <a:t> (overfitting in pre-treatment and poor prediction post-treatment)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B5142-40BB-4387-3A09-0FFCB02875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79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F986-B137-8A2A-CA4B-6555EA03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336545"/>
            <a:ext cx="7810500" cy="645284"/>
          </a:xfrm>
        </p:spPr>
        <p:txBody>
          <a:bodyPr anchor="b">
            <a:normAutofit/>
          </a:bodyPr>
          <a:lstStyle/>
          <a:p>
            <a:r>
              <a:rPr lang="en-US" dirty="0"/>
              <a:t>Questions so far?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4B778E5-908C-ED98-F40D-0E3C55AB75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700" y="2321923"/>
            <a:ext cx="4876800" cy="3825952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F4D2B5A4-345B-582E-995E-1F1DF94C0A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48400" y="2286000"/>
            <a:ext cx="4876800" cy="27463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C5D8E-C313-2BAC-A35F-4E1D082666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397334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B193993-8D77-7F15-3AAB-CCF65A29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26CB49-390F-C1FE-123C-ACD2671DFB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Overview of a few methods</a:t>
            </a:r>
          </a:p>
          <a:p>
            <a:r>
              <a:rPr lang="en-US" dirty="0"/>
              <a:t>Light on the math</a:t>
            </a:r>
          </a:p>
          <a:p>
            <a:r>
              <a:rPr lang="en-US" dirty="0"/>
              <a:t>Focus on the assumptions</a:t>
            </a:r>
          </a:p>
          <a:p>
            <a:endParaRPr lang="en-US" dirty="0"/>
          </a:p>
          <a:p>
            <a:r>
              <a:rPr lang="en-US" dirty="0"/>
              <a:t>Be at ease and ask questions!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257E0-95F7-D1E9-C261-A8C1E30882D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 descr="A collage of a person&#10;&#10;Description automatically generated">
            <a:extLst>
              <a:ext uri="{FF2B5EF4-FFF2-40B4-BE49-F238E27FC236}">
                <a16:creationId xmlns:a16="http://schemas.microsoft.com/office/drawing/2014/main" id="{9D2B0938-AD80-60E8-0F1B-7E1C58070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386" y="95250"/>
            <a:ext cx="4762500" cy="676275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1924157C-7103-022E-7BB4-FCC63FBDAC10}"/>
              </a:ext>
            </a:extLst>
          </p:cNvPr>
          <p:cNvGrpSpPr/>
          <p:nvPr/>
        </p:nvGrpSpPr>
        <p:grpSpPr>
          <a:xfrm>
            <a:off x="6807386" y="111632"/>
            <a:ext cx="4762500" cy="6746368"/>
            <a:chOff x="1333500" y="76245"/>
            <a:chExt cx="4762500" cy="6746368"/>
          </a:xfrm>
        </p:grpSpPr>
        <p:pic>
          <p:nvPicPr>
            <p:cNvPr id="19" name="Picture 18" descr="A collage of a person&#10;&#10;Description automatically generated">
              <a:extLst>
                <a:ext uri="{FF2B5EF4-FFF2-40B4-BE49-F238E27FC236}">
                  <a16:creationId xmlns:a16="http://schemas.microsoft.com/office/drawing/2014/main" id="{7D77EE8B-3ADE-A2F5-03E5-D67B64E871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48" b="80176"/>
            <a:stretch/>
          </p:blipFill>
          <p:spPr>
            <a:xfrm>
              <a:off x="1333500" y="3957014"/>
              <a:ext cx="4762500" cy="1357422"/>
            </a:xfrm>
            <a:prstGeom prst="rect">
              <a:avLst/>
            </a:prstGeom>
          </p:spPr>
        </p:pic>
        <p:pic>
          <p:nvPicPr>
            <p:cNvPr id="20" name="Picture 19" descr="A collage of a person&#10;&#10;Description automatically generated">
              <a:extLst>
                <a:ext uri="{FF2B5EF4-FFF2-40B4-BE49-F238E27FC236}">
                  <a16:creationId xmlns:a16="http://schemas.microsoft.com/office/drawing/2014/main" id="{9C23DB87-1E02-B28B-EA4B-4C789ACA0C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8274"/>
            <a:stretch/>
          </p:blipFill>
          <p:spPr>
            <a:xfrm>
              <a:off x="1333500" y="5353316"/>
              <a:ext cx="4762500" cy="1469297"/>
            </a:xfrm>
            <a:prstGeom prst="rect">
              <a:avLst/>
            </a:prstGeom>
          </p:spPr>
        </p:pic>
        <p:pic>
          <p:nvPicPr>
            <p:cNvPr id="21" name="Picture 20" descr="A collage of a person&#10;&#10;Description automatically generated">
              <a:extLst>
                <a:ext uri="{FF2B5EF4-FFF2-40B4-BE49-F238E27FC236}">
                  <a16:creationId xmlns:a16="http://schemas.microsoft.com/office/drawing/2014/main" id="{463C6CA7-F21C-362B-1628-A943211633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239" b="21717"/>
            <a:stretch/>
          </p:blipFill>
          <p:spPr>
            <a:xfrm>
              <a:off x="1333500" y="76245"/>
              <a:ext cx="4762500" cy="3925362"/>
            </a:xfrm>
            <a:prstGeom prst="rect">
              <a:avLst/>
            </a:prstGeom>
          </p:spPr>
        </p:pic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D879281B-7CDD-AE83-CF49-05E0DBA48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5984" y="4291263"/>
            <a:ext cx="2402232" cy="240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5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llage of a person holding a pill&#10;&#10;Description automatically generated">
            <a:extLst>
              <a:ext uri="{FF2B5EF4-FFF2-40B4-BE49-F238E27FC236}">
                <a16:creationId xmlns:a16="http://schemas.microsoft.com/office/drawing/2014/main" id="{8388987E-D471-60EF-1D92-ABFE0674239B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509" y="785323"/>
            <a:ext cx="3370890" cy="450512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4D6D350-4255-98E9-87CA-A2CA71FC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Difference-in-Differences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3F002EA-978C-6762-D782-605A24E65B6C}"/>
              </a:ext>
            </a:extLst>
          </p:cNvPr>
          <p:cNvSpPr txBox="1">
            <a:spLocks/>
          </p:cNvSpPr>
          <p:nvPr/>
        </p:nvSpPr>
        <p:spPr>
          <a:xfrm>
            <a:off x="1033153" y="4728131"/>
            <a:ext cx="7806047" cy="281164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Not today.. but now you know.</a:t>
            </a:r>
          </a:p>
          <a:p>
            <a:endParaRPr lang="en-US" i="1" dirty="0"/>
          </a:p>
          <a:p>
            <a:r>
              <a:rPr lang="en-US" i="1" dirty="0"/>
              <a:t>Reference: </a:t>
            </a:r>
            <a:r>
              <a:rPr lang="en-US" i="1" dirty="0" err="1"/>
              <a:t>Arkhangelsky</a:t>
            </a:r>
            <a:r>
              <a:rPr lang="en-US" i="1" dirty="0"/>
              <a:t> et al. (2021)</a:t>
            </a:r>
          </a:p>
        </p:txBody>
      </p:sp>
    </p:spTree>
    <p:extLst>
      <p:ext uri="{BB962C8B-B14F-4D97-AF65-F5344CB8AC3E}">
        <p14:creationId xmlns:p14="http://schemas.microsoft.com/office/powerpoint/2010/main" val="588913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650016-66D3-D263-6037-AD85847C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studies in finance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C13FAB-DEB9-6EBA-CCB0-05348F3BDD7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4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6F6C-7D31-3B08-D6F8-22A2691E5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0096500" cy="645284"/>
          </a:xfrm>
        </p:spPr>
        <p:txBody>
          <a:bodyPr/>
          <a:lstStyle/>
          <a:p>
            <a:r>
              <a:rPr lang="en-US" dirty="0"/>
              <a:t>Event studies in finance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F074D-0764-D489-A2AC-E0A8C57C2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28699" y="2321923"/>
            <a:ext cx="10096499" cy="3825952"/>
          </a:xfrm>
        </p:spPr>
        <p:txBody>
          <a:bodyPr/>
          <a:lstStyle/>
          <a:p>
            <a:pPr algn="ctr"/>
            <a:r>
              <a:rPr lang="en-US" sz="2800" dirty="0"/>
              <a:t>What is the effect of event E on stock price of firm f?</a:t>
            </a:r>
          </a:p>
          <a:p>
            <a:pPr algn="ctr"/>
            <a:endParaRPr lang="en-US" sz="1800" b="1" i="1" dirty="0"/>
          </a:p>
          <a:p>
            <a:pPr algn="ctr"/>
            <a:r>
              <a:rPr lang="en-US" sz="1800" b="1" dirty="0"/>
              <a:t>Intuition.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Estimate the pre-event correlation of stock return of treated firms with the market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Predict returns</a:t>
            </a:r>
            <a:endParaRPr lang="en-US" sz="180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Pre-event, abnormal returns (errors) are mean zero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If post-event abnormal returns are not mean zero </a:t>
            </a:r>
            <a:r>
              <a:rPr lang="en-US" sz="1800" dirty="0">
                <a:sym typeface="Wingdings" panose="05000000000000000000" pitchFamily="2" charset="2"/>
              </a:rPr>
              <a:t> Evidence of an effect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are building a </a:t>
            </a:r>
            <a:r>
              <a:rPr lang="en-US" sz="1800" b="1" dirty="0"/>
              <a:t>model</a:t>
            </a:r>
            <a:r>
              <a:rPr lang="en-US" sz="1800" dirty="0"/>
              <a:t> of treated firms using nontreated firm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model gives us the counterfactual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Assumptions?</a:t>
            </a:r>
            <a:endParaRPr lang="en-US" sz="1800" b="1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971FD-A697-9FA5-C6A6-838DD9463A8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92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0D66-F0D0-C571-DA16-560AB516F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10355161" cy="645284"/>
          </a:xfrm>
        </p:spPr>
        <p:txBody>
          <a:bodyPr/>
          <a:lstStyle/>
          <a:p>
            <a:r>
              <a:rPr lang="en-US" dirty="0"/>
              <a:t>Diamonds, wars, stock prices</a:t>
            </a:r>
            <a:br>
              <a:rPr lang="en-US" dirty="0"/>
            </a:br>
            <a:r>
              <a:rPr lang="en-US" sz="2800" dirty="0" err="1"/>
              <a:t>Guidolin</a:t>
            </a:r>
            <a:r>
              <a:rPr lang="en-US" sz="2800" dirty="0"/>
              <a:t> &amp; La Ferrara (2007)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F1E41-3361-F189-8C63-D3E900E88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7209289" cy="35686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Angola is a diamond-producing country and was ravaged by civil war for more than 25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February 22, 2002, the Angolan civil war </a:t>
            </a:r>
            <a:r>
              <a:rPr lang="en-US" b="1" dirty="0"/>
              <a:t>suddenly</a:t>
            </a:r>
            <a:r>
              <a:rPr lang="en-US" dirty="0"/>
              <a:t> and </a:t>
            </a:r>
            <a:r>
              <a:rPr lang="en-US" b="1" dirty="0"/>
              <a:t>unexpectedly</a:t>
            </a:r>
            <a:r>
              <a:rPr lang="en-US" dirty="0"/>
              <a:t> </a:t>
            </a:r>
            <a:r>
              <a:rPr lang="en-US" b="1" dirty="0"/>
              <a:t>ended</a:t>
            </a:r>
            <a:r>
              <a:rPr lang="en-US" dirty="0"/>
              <a:t> with the death of the rebels’ leader, Jonas </a:t>
            </a:r>
            <a:r>
              <a:rPr lang="en-US" dirty="0" err="1"/>
              <a:t>Savimbi</a:t>
            </a:r>
            <a:r>
              <a:rPr lang="en-US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value brought by peace to diamond mining companies?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Study the movement of stock prices of mining companies that </a:t>
            </a:r>
            <a:br>
              <a:rPr lang="en-US" dirty="0"/>
            </a:br>
            <a:r>
              <a:rPr lang="en-US" b="1" dirty="0"/>
              <a:t>have concessions</a:t>
            </a:r>
            <a:r>
              <a:rPr lang="en-US" dirty="0"/>
              <a:t>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Angola</a:t>
            </a:r>
            <a:r>
              <a:rPr lang="en-US" dirty="0"/>
              <a:t> vs </a:t>
            </a:r>
            <a:r>
              <a:rPr lang="en-US" b="1" dirty="0"/>
              <a:t>have not </a:t>
            </a:r>
            <a:r>
              <a:rPr lang="en-US" dirty="0"/>
              <a:t>and are comparable</a:t>
            </a:r>
            <a:endParaRPr lang="en-US" sz="1800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6AC18-61E7-3F69-306A-6CCFD6DAFF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9" name="Picture 8" descr="A group of people digging in a quarry&#10;&#10;Description automatically generated">
            <a:extLst>
              <a:ext uri="{FF2B5EF4-FFF2-40B4-BE49-F238E27FC236}">
                <a16:creationId xmlns:a16="http://schemas.microsoft.com/office/drawing/2014/main" id="{5C7115D8-B070-58DD-086E-1C3039CFB1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2" t="-3208" r="-3809"/>
          <a:stretch/>
        </p:blipFill>
        <p:spPr>
          <a:xfrm flipH="1">
            <a:off x="8113435" y="2567031"/>
            <a:ext cx="3586440" cy="231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502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AA443-091E-5D18-0C1C-759D909C681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36640" y="3044590"/>
                <a:ext cx="10317159" cy="1942138"/>
              </a:xfrm>
              <a:prstGeom prst="rect">
                <a:avLst/>
              </a:prstGeom>
            </p:spPr>
            <p:txBody>
              <a:bodyPr/>
              <a:lstStyle/>
              <a:p>
                <a:r>
                  <a:rPr lang="en-US" dirty="0"/>
                  <a:t>Model stock price returns before </a:t>
                </a:r>
                <a:r>
                  <a:rPr lang="en-US" dirty="0" err="1"/>
                  <a:t>Savimbi’s</a:t>
                </a:r>
                <a:r>
                  <a:rPr lang="en-US" dirty="0"/>
                  <a:t> death: 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𝛽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sz="1800" b="0" dirty="0"/>
                  <a:t> is the market return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dirty="0"/>
                  <a:t>dummies for company-specific events unrelated to Angolan political events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800" b="0" dirty="0"/>
                  <a:t> are abnormal (unexplained) returns</a:t>
                </a:r>
              </a:p>
              <a:p>
                <a:r>
                  <a:rPr lang="en-US" dirty="0"/>
                  <a:t>Explore the abnormal returns (AR) and cumulative abnormal returns (CAR) after </a:t>
                </a:r>
                <a:r>
                  <a:rPr lang="en-US" dirty="0" err="1"/>
                  <a:t>Savimbi’s</a:t>
                </a:r>
                <a:r>
                  <a:rPr lang="en-US" dirty="0"/>
                  <a:t> death</a:t>
                </a:r>
              </a:p>
              <a:p>
                <a:r>
                  <a:rPr lang="en-US" b="0" dirty="0"/>
                  <a:t>Separately for Angolan-exposed mining companies and non-exposed but comparable mining companies</a:t>
                </a:r>
              </a:p>
              <a:p>
                <a:pPr lvl="1"/>
                <a:r>
                  <a:rPr lang="en-US" dirty="0"/>
                  <a:t>Ensure that AR do not depend on market developments unrelated to Angola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AA443-091E-5D18-0C1C-759D909C68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36640" y="3044590"/>
                <a:ext cx="10317159" cy="1942138"/>
              </a:xfrm>
              <a:prstGeom prst="rect">
                <a:avLst/>
              </a:prstGeom>
              <a:blipFill>
                <a:blip r:embed="rId2"/>
                <a:stretch>
                  <a:fillRect l="-1241" t="-5329" b="-49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2FED99B-A4EE-D6BC-4FB5-108BC13C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CDBECD-5041-8FB0-DA4F-B8AA88A2AF5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36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F125-A4CA-25AB-A5F5-7216579F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06" y="1003301"/>
            <a:ext cx="4876800" cy="645284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EE818-42A4-6983-8D96-28959F98E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699" y="2286003"/>
            <a:ext cx="5759745" cy="35686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 and CAR are significantly </a:t>
            </a:r>
            <a:br>
              <a:rPr lang="en-US" dirty="0"/>
            </a:br>
            <a:r>
              <a:rPr lang="en-US" b="1" dirty="0"/>
              <a:t>lower than zero </a:t>
            </a:r>
            <a:r>
              <a:rPr lang="en-US" dirty="0"/>
              <a:t>for Angola-exposed companies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Peace is </a:t>
            </a:r>
            <a:r>
              <a:rPr lang="en-US" b="1" dirty="0"/>
              <a:t>bad news</a:t>
            </a:r>
            <a:r>
              <a:rPr lang="en-US" dirty="0"/>
              <a:t> for mining companies in Angola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Hypothesis: conflict is a barrier to entry, protects incumbents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significant effect on mining companies not exposed to Angola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FCC63-6B2A-D2F9-CD2E-A8EDA6F2F0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4F9A71-4964-9273-B84E-703EB77E0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916" y="675218"/>
            <a:ext cx="4788146" cy="5816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03BBB9-B7A1-3AAE-6DDC-24AB93F2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99" y="4679071"/>
            <a:ext cx="5581827" cy="170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7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50C78-3806-EC1C-AC70-9E12AEE2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the intuition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48FA2-896D-228F-D998-388230F525B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D19898E-7298-4C91-69BC-1FEBBDA6895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036640" y="2328554"/>
                <a:ext cx="10120718" cy="2537061"/>
              </a:xfrm>
            </p:spPr>
            <p:txBody>
              <a:bodyPr/>
              <a:lstStyle/>
              <a:p>
                <a:r>
                  <a:rPr lang="en-US" dirty="0"/>
                  <a:t>Build a model of the outcome of treated units before the event</a:t>
                </a:r>
              </a:p>
              <a:p>
                <a:pPr marL="0" indent="0" algn="ctr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𝑇𝑟𝑒𝑎𝑡𝑒𝑑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Predict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dirty="0"/>
                  <a:t> and compute prediction errors: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𝑇𝑟𝑒𝑎𝑡𝑒𝑑</m:t>
                        </m:r>
                      </m:sup>
                    </m:sSubSup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𝑇𝑟𝑒𝑎𝑡𝑒𝑑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sz="1800" dirty="0"/>
                  <a:t>before and after then event.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larger post-event than pre-event </a:t>
                </a:r>
                <a:r>
                  <a:rPr lang="en-US" dirty="0">
                    <a:sym typeface="Wingdings" panose="05000000000000000000" pitchFamily="2" charset="2"/>
                  </a:rPr>
                  <a:t> Evidence of a treatment effect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The more precise the model  the less noisy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the easier is to detect treatment effects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Let’s build a good predictive model!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CD19898E-7298-4C91-69BC-1FEBBDA68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36640" y="2328554"/>
                <a:ext cx="10120718" cy="2537061"/>
              </a:xfrm>
              <a:blipFill>
                <a:blip r:embed="rId2"/>
                <a:stretch>
                  <a:fillRect l="-1265" t="-4087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169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AEB99C-2BA4-5506-B8D0-32D9B1CC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for building counterfactuals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75401-72A3-7452-3A4E-07BA589B4D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learning is great for </a:t>
            </a:r>
            <a:r>
              <a:rPr lang="en-US" b="1" dirty="0"/>
              <a:t>predictions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black box algorithms..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..but we don’t care as long as the model is </a:t>
            </a:r>
            <a:r>
              <a:rPr lang="en-US" b="1" dirty="0"/>
              <a:t>precise,</a:t>
            </a:r>
            <a:r>
              <a:rPr lang="en-US" dirty="0"/>
              <a:t> and the assumptions are satisfied.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A081A5E-2F34-EB1E-B559-BF95F50D05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78209-0F80-FEA4-6493-7FBB9AFA4A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" name="Picture 9" descr="A person in a red coat&#10;&#10;Description automatically generated">
            <a:extLst>
              <a:ext uri="{FF2B5EF4-FFF2-40B4-BE49-F238E27FC236}">
                <a16:creationId xmlns:a16="http://schemas.microsoft.com/office/drawing/2014/main" id="{F4525241-B1D9-3DD9-3956-4619BE486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190" y="2298374"/>
            <a:ext cx="4138697" cy="41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97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C88F6E-1B76-D040-2FBC-3862555D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1031220" cy="645284"/>
          </a:xfrm>
        </p:spPr>
        <p:txBody>
          <a:bodyPr/>
          <a:lstStyle/>
          <a:p>
            <a:r>
              <a:rPr lang="en-US" dirty="0"/>
              <a:t>COVID-19 lockdown and air pollution</a:t>
            </a:r>
            <a:br>
              <a:rPr lang="en-US" dirty="0"/>
            </a:br>
            <a:r>
              <a:rPr lang="en-US" sz="2800" dirty="0"/>
              <a:t>Granella et al. (2021)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A108D71-8EE2-D38D-F23F-9AD0A9886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10246104" cy="3568696"/>
          </a:xfrm>
        </p:spPr>
        <p:txBody>
          <a:bodyPr/>
          <a:lstStyle/>
          <a:p>
            <a:pPr algn="ctr"/>
            <a:endParaRPr lang="en-US" i="1" dirty="0"/>
          </a:p>
          <a:p>
            <a:pPr algn="ctr"/>
            <a:r>
              <a:rPr lang="en-US" i="1" dirty="0"/>
              <a:t>What was the effect of the 2020 lockdown on air pollution?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Lombardy is one of the most polluted regions in OECD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Reasons: geography, density, productive activities and agriculture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Pollution highly dependent on weather in nonlinear 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 Cannot compare before vs during or 2019 vs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Exploit instead this dependency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EF58-6FD1-CA6E-951A-ABBCC4E6B5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4081422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C88F6E-1B76-D040-2FBC-3862555D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1031220" cy="645284"/>
          </a:xfrm>
        </p:spPr>
        <p:txBody>
          <a:bodyPr/>
          <a:lstStyle/>
          <a:p>
            <a:endParaRPr lang="en-US" sz="2800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59D1920-2F41-67C2-22A8-7378F645CC3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5880" y="532802"/>
            <a:ext cx="8579291" cy="2857647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EF58-6FD1-CA6E-951A-ABBCC4E6B5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en-US" sz="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9ADEF5-0DF8-8652-2E84-D4A1DF800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880" y="3583280"/>
            <a:ext cx="8560240" cy="280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20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C99CF7C-AFAB-48F1-8FC3-CCCE989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control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CC17-4660-124A-8996-54F15FD169C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Abadie, Diamon &amp; </a:t>
            </a:r>
            <a:r>
              <a:rPr lang="en-US" dirty="0" err="1"/>
              <a:t>Heinmueller</a:t>
            </a:r>
            <a:r>
              <a:rPr lang="en-US" dirty="0"/>
              <a:t> (2010) and Abadie, Diamond &amp; </a:t>
            </a:r>
            <a:r>
              <a:rPr lang="en-US" dirty="0" err="1"/>
              <a:t>Heinmueller</a:t>
            </a:r>
            <a:r>
              <a:rPr lang="en-US" dirty="0"/>
              <a:t> (2014)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3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C88F6E-1B76-D040-2FBC-3862555D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1031220" cy="645284"/>
          </a:xfrm>
        </p:spPr>
        <p:txBody>
          <a:bodyPr/>
          <a:lstStyle/>
          <a:p>
            <a:r>
              <a:rPr lang="en-US" dirty="0"/>
              <a:t>Data</a:t>
            </a:r>
            <a:endParaRPr lang="en-US" sz="2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A108D71-8EE2-D38D-F23F-9AD0A9886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10246104" cy="356869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PM2.5, NO2</a:t>
            </a:r>
            <a:r>
              <a:rPr lang="en-US" dirty="0"/>
              <a:t> Daily avg at 79 monitors in 64 municipalities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Weather</a:t>
            </a:r>
            <a:r>
              <a:rPr lang="en-US" dirty="0"/>
              <a:t> Daily T max, T min, wind speed and direction, relative humidity, precipitation, atmospheric sounding. Contemporaneous &amp; lagged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Also</a:t>
            </a:r>
            <a:r>
              <a:rPr lang="en-US" dirty="0"/>
              <a:t>: Year, month, week, day-of-week, season, ratio PM2.5/PM10 to account for transboundary dust (desert dust)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EF58-6FD1-CA6E-951A-ABBCC4E6B5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617914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C88F6E-1B76-D040-2FBC-3862555D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1031220" cy="645284"/>
          </a:xfrm>
        </p:spPr>
        <p:txBody>
          <a:bodyPr/>
          <a:lstStyle/>
          <a:p>
            <a:r>
              <a:rPr lang="en-US" dirty="0"/>
              <a:t>Methodology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A108D71-8EE2-D38D-F23F-9AD0A9886C3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8700" y="2286003"/>
                <a:ext cx="10246104" cy="3568696"/>
              </a:xfrm>
            </p:spPr>
            <p:txBody>
              <a:bodyPr/>
              <a:lstStyle/>
              <a:p>
                <a:r>
                  <a:rPr lang="en-US" dirty="0"/>
                  <a:t>For each monitoring station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Use ML to fit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𝑊𝑒𝑎𝑡h𝑒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𝑆𝑒𝑎𝑠𝑜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∈2012…2019 </m:t>
                    </m:r>
                  </m:oMath>
                </a14:m>
                <a:r>
                  <a:rPr lang="en-US" dirty="0"/>
                  <a:t>and learn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With K-fold cross-validation to limit overfitting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This is the “</a:t>
                </a:r>
                <a:r>
                  <a:rPr lang="en-US" sz="1600" b="1" dirty="0"/>
                  <a:t>Training” set</a:t>
                </a:r>
                <a:endParaRPr lang="en-US" b="1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𝑊𝑒𝑎𝑡h𝑒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𝑆𝑒𝑎𝑠𝑜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∈2020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Evaluate predictive performance over January 1 to February 22 (pre-lockdown)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This is the “</a:t>
                </a:r>
                <a:r>
                  <a:rPr lang="en-US" sz="1600" b="1" dirty="0"/>
                  <a:t>Test” set</a:t>
                </a:r>
              </a:p>
              <a:p>
                <a:endParaRPr lang="en-US" dirty="0"/>
              </a:p>
              <a:p>
                <a:r>
                  <a:rPr lang="en-US" dirty="0"/>
                  <a:t>Effect of lockdown: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𝐿𝑜𝑐𝑘𝑑𝑜𝑤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weighted by population within 20Km of each monitoring station.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8A108D71-8EE2-D38D-F23F-9AD0A9886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8700" y="2286003"/>
                <a:ext cx="10246104" cy="3568696"/>
              </a:xfrm>
              <a:blipFill>
                <a:blip r:embed="rId2"/>
                <a:stretch>
                  <a:fillRect l="-1428" t="-2051" b="-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EF58-6FD1-CA6E-951A-ABBCC4E6B5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665505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C88F6E-1B76-D040-2FBC-3862555D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1031220" cy="645284"/>
          </a:xfrm>
        </p:spPr>
        <p:txBody>
          <a:bodyPr/>
          <a:lstStyle/>
          <a:p>
            <a:r>
              <a:rPr lang="en-US" dirty="0"/>
              <a:t>Assumptions</a:t>
            </a:r>
            <a:endParaRPr lang="en-US" sz="2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A108D71-8EE2-D38D-F23F-9AD0A9886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10246104" cy="356869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X not affected by treatment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other treatments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f(.) is stable over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 anticipation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EF58-6FD1-CA6E-951A-ABBCC4E6B5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en-US" sz="600"/>
          </a:p>
        </p:txBody>
      </p:sp>
    </p:spTree>
    <p:extLst>
      <p:ext uri="{BB962C8B-B14F-4D97-AF65-F5344CB8AC3E}">
        <p14:creationId xmlns:p14="http://schemas.microsoft.com/office/powerpoint/2010/main" val="425797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C88F6E-1B76-D040-2FBC-3862555D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1031220" cy="645284"/>
          </a:xfrm>
        </p:spPr>
        <p:txBody>
          <a:bodyPr/>
          <a:lstStyle/>
          <a:p>
            <a:r>
              <a:rPr lang="en-US" dirty="0"/>
              <a:t>Predictive performance</a:t>
            </a:r>
            <a:endParaRPr lang="en-US" sz="28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A108D71-8EE2-D38D-F23F-9AD0A9886C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10246104" cy="35686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EF58-6FD1-CA6E-951A-ABBCC4E6B5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en-US" sz="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26C79D-9F8C-049A-A89C-B3873C25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087" y="3028598"/>
            <a:ext cx="9341330" cy="16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41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C88F6E-1B76-D040-2FBC-3862555D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1031220" cy="645284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800" dirty="0"/>
              <a:t>Population weighted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BEDDA0-9A6B-8AC4-6515-B07B6F442D3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45705" y="2635884"/>
            <a:ext cx="4154170" cy="2475031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EF58-6FD1-CA6E-951A-ABBCC4E6B5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en-US" sz="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AE622E-8C37-8602-28B7-177D9097B7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647"/>
          <a:stretch/>
        </p:blipFill>
        <p:spPr>
          <a:xfrm>
            <a:off x="116404" y="2245360"/>
            <a:ext cx="7046228" cy="397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6145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C88F6E-1B76-D040-2FBC-3862555D6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999068"/>
            <a:ext cx="11031220" cy="645284"/>
          </a:xfrm>
        </p:spPr>
        <p:txBody>
          <a:bodyPr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sz="2800" dirty="0"/>
              <a:t>Different types of locations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EF58-6FD1-CA6E-951A-ABBCC4E6B5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35</a:t>
            </a:fld>
            <a:endParaRPr lang="en-US" sz="6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38B76-C3F7-CBB6-C314-F176A0115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866" y="2124624"/>
            <a:ext cx="10202450" cy="400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035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C88F6E-1B76-D040-2FBC-3862555D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and rules of thumb</a:t>
            </a:r>
            <a:endParaRPr lang="en-US" sz="2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DEF58-6FD1-CA6E-951A-ABBCC4E6B596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7782931A-7D25-4B4B-9464-57AE418934A3}" type="slidenum">
              <a:rPr lang="en-US" sz="600" smtClean="0"/>
              <a:pPr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en-US" sz="600"/>
          </a:p>
        </p:txBody>
      </p:sp>
      <p:sp>
        <p:nvSpPr>
          <p:cNvPr id="2" name="Table Placeholder 1">
            <a:extLst>
              <a:ext uri="{FF2B5EF4-FFF2-40B4-BE49-F238E27FC236}">
                <a16:creationId xmlns:a16="http://schemas.microsoft.com/office/drawing/2014/main" id="{8852556A-9F41-B4C5-6675-EE3648D3EA24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1028700" y="2388969"/>
            <a:ext cx="9547225" cy="22272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u="sng" dirty="0"/>
              <a:t>If necessary, assumptions hold:</a:t>
            </a:r>
          </a:p>
          <a:p>
            <a:r>
              <a:rPr lang="en-US" sz="1800" dirty="0"/>
              <a:t>Many treated units, many control units: DID</a:t>
            </a:r>
          </a:p>
          <a:p>
            <a:r>
              <a:rPr lang="en-US" sz="1800" dirty="0"/>
              <a:t>One (or few) treated unit, few control units: SCM</a:t>
            </a:r>
          </a:p>
          <a:p>
            <a:r>
              <a:rPr lang="en-US" sz="1800" dirty="0"/>
              <a:t>One (or many) treated units, no control: ML + event study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Final words</a:t>
            </a:r>
          </a:p>
          <a:p>
            <a:r>
              <a:rPr lang="en-US" sz="1800" dirty="0"/>
              <a:t>Make sure to understand assumptions methods depend on!</a:t>
            </a:r>
          </a:p>
          <a:p>
            <a:r>
              <a:rPr lang="en-US" sz="1800" dirty="0"/>
              <a:t>Always use multiple methodologies when possible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251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B976-D5F5-E509-D0CD-5B52BEE3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02C86-1FFA-500E-9D6B-1007AFB0E9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You can reach me at</a:t>
            </a:r>
          </a:p>
          <a:p>
            <a:r>
              <a:rPr lang="en-US" dirty="0"/>
              <a:t>francesco.granella@cmcc.it</a:t>
            </a:r>
          </a:p>
        </p:txBody>
      </p:sp>
      <p:pic>
        <p:nvPicPr>
          <p:cNvPr id="10" name="Content Placeholder 9" descr="A group of stick figures with text&#10;&#10;Description automatically generated">
            <a:extLst>
              <a:ext uri="{FF2B5EF4-FFF2-40B4-BE49-F238E27FC236}">
                <a16:creationId xmlns:a16="http://schemas.microsoft.com/office/drawing/2014/main" id="{CD66EF03-E46D-0368-6EC1-C82E52D06D8F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093" y="3794108"/>
            <a:ext cx="4436932" cy="1793141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840EAE-2D45-5F59-81D0-F3DBA9DDB88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9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10598441" cy="645284"/>
          </a:xfrm>
        </p:spPr>
        <p:txBody>
          <a:bodyPr/>
          <a:lstStyle/>
          <a:p>
            <a:r>
              <a:rPr lang="en-US" dirty="0"/>
              <a:t>Synthetic control methods (SCM)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8700" y="2286003"/>
            <a:ext cx="10229326" cy="3568696"/>
          </a:xfrm>
        </p:spPr>
        <p:txBody>
          <a:bodyPr/>
          <a:lstStyle/>
          <a:p>
            <a:pPr algn="ctr"/>
            <a:r>
              <a:rPr lang="en-US" sz="1600" i="1" dirty="0"/>
              <a:t>“Arguably the most important innovation in the policy evaluation literature in the last 15 years” </a:t>
            </a:r>
          </a:p>
          <a:p>
            <a:pPr algn="ctr"/>
            <a:r>
              <a:rPr lang="en-US" sz="1600" i="1" dirty="0" err="1"/>
              <a:t>Athey</a:t>
            </a:r>
            <a:r>
              <a:rPr lang="en-US" sz="1600" i="1" dirty="0"/>
              <a:t> and </a:t>
            </a:r>
            <a:r>
              <a:rPr lang="en-US" sz="1600" i="1" dirty="0" err="1"/>
              <a:t>Imbens</a:t>
            </a:r>
            <a:r>
              <a:rPr lang="en-US" sz="1600" i="1" dirty="0"/>
              <a:t> (2017)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Few untreated units and only one treated unit</a:t>
            </a:r>
          </a:p>
          <a:p>
            <a:r>
              <a:rPr lang="en-US" sz="1400" dirty="0"/>
              <a:t>	</a:t>
            </a:r>
            <a:r>
              <a:rPr lang="en-US" sz="1400" i="1" dirty="0"/>
              <a:t>Example: California passes anti-tobacco legislation. Effect on tobacco use?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Comparative case studies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Handpick comparison units. Great deal of </a:t>
            </a:r>
            <a:r>
              <a:rPr lang="en-US" sz="1400" b="1" dirty="0"/>
              <a:t>contextual knowledge</a:t>
            </a:r>
            <a:r>
              <a:rPr lang="en-US" sz="1400" dirty="0"/>
              <a:t>, theory, qualitative evidence.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SCM: builds an average of comparison units, selected and weighted in a systematic way based on preintervention observables.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3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999068"/>
            <a:ext cx="10598441" cy="645284"/>
          </a:xfrm>
        </p:spPr>
        <p:txBody>
          <a:bodyPr/>
          <a:lstStyle/>
          <a:p>
            <a:r>
              <a:rPr lang="en-US" dirty="0"/>
              <a:t>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737E2-1EBF-6244-8E0A-274D170CCCE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8700" y="2286003"/>
                <a:ext cx="10229326" cy="3568696"/>
              </a:xfrm>
            </p:spPr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Find a set of potential comparison units (“</a:t>
                </a:r>
                <a:r>
                  <a:rPr lang="en-US" i="1" dirty="0"/>
                  <a:t>donor pool”</a:t>
                </a:r>
                <a:r>
                  <a:rPr lang="en-US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Other US States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Weighted average of the outcome of comparison units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based on preintervention observables: the </a:t>
                </a:r>
                <a:r>
                  <a:rPr lang="en-US" b="1" dirty="0"/>
                  <a:t>synthetic counterfactual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Compare observed and synthetic counterfactual posttreatment.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737E2-1EBF-6244-8E0A-274D170CC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8700" y="2286003"/>
                <a:ext cx="10229326" cy="3568696"/>
              </a:xfrm>
              <a:blipFill>
                <a:blip r:embed="rId2"/>
                <a:stretch>
                  <a:fillRect l="-1430" t="-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1" name="Picture 10" descr="A black and white drawing of a face&#10;&#10;Description automatically generated">
            <a:extLst>
              <a:ext uri="{FF2B5EF4-FFF2-40B4-BE49-F238E27FC236}">
                <a16:creationId xmlns:a16="http://schemas.microsoft.com/office/drawing/2014/main" id="{65B419EB-93C4-35BE-7785-07B973B238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215" y="4009933"/>
            <a:ext cx="3315223" cy="2486417"/>
          </a:xfrm>
          <a:prstGeom prst="rect">
            <a:avLst/>
          </a:prstGeom>
        </p:spPr>
      </p:pic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BC845CA7-B229-1317-A19F-8116CC328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00000">
            <a:off x="7957778" y="186850"/>
            <a:ext cx="2946800" cy="18244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AFD212-1E94-B074-40A8-D687AB00F707}"/>
                  </a:ext>
                </a:extLst>
              </p14:cNvPr>
              <p14:cNvContentPartPr/>
              <p14:nvPr/>
            </p14:nvContentPartPr>
            <p14:xfrm>
              <a:off x="6790365" y="2933265"/>
              <a:ext cx="326520" cy="365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AFD212-1E94-B074-40A8-D687AB00F7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6045" y="2928945"/>
                <a:ext cx="335160" cy="37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502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03301"/>
            <a:ext cx="10598441" cy="645284"/>
          </a:xfrm>
        </p:spPr>
        <p:txBody>
          <a:bodyPr/>
          <a:lstStyle/>
          <a:p>
            <a:r>
              <a:rPr lang="en-US" dirty="0"/>
              <a:t>Choosing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737E2-1EBF-6244-8E0A-274D170CCCE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8700" y="2286003"/>
                <a:ext cx="10229326" cy="3568696"/>
              </a:xfrm>
            </p:spPr>
            <p:txBody>
              <a:bodyPr/>
              <a:lstStyle/>
              <a:p>
                <a:r>
                  <a:rPr lang="en-US" sz="1600" dirty="0"/>
                  <a:t>Choose weights on </a:t>
                </a:r>
                <a:r>
                  <a:rPr lang="en-US" sz="1600" b="1" dirty="0"/>
                  <a:t>preintervention</a:t>
                </a:r>
                <a:r>
                  <a:rPr lang="en-US" sz="1600" dirty="0"/>
                  <a:t> characteristics that are good </a:t>
                </a:r>
                <a:r>
                  <a:rPr lang="en-US" sz="1600" b="1" dirty="0"/>
                  <a:t>predictors</a:t>
                </a:r>
                <a:r>
                  <a:rPr lang="en-US" sz="1600" dirty="0"/>
                  <a:t> of the outcome and such that the characteristics of the treated unit are best resembled by the characteristics of the synthetic control.</a:t>
                </a:r>
              </a:p>
              <a:p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600" dirty="0"/>
                  <a:t> units.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 is treated,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2..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600" dirty="0"/>
                  <a:t> are donor units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Weights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= (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. . , 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600" i="1" dirty="0">
                        <a:latin typeface="Cambria Math" panose="02040503050406030204" pitchFamily="18" charset="0"/>
                      </a:rPr>
                      <m:t> )′ </m:t>
                    </m:r>
                  </m:oMath>
                </a14:m>
                <a:r>
                  <a:rPr lang="en-US" sz="1600" dirty="0"/>
                  <a:t>that sum to 1, each between 0 and 1.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/>
                  <a:t> is a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× 1)</m:t>
                    </m:r>
                  </m:oMath>
                </a14:m>
                <a:r>
                  <a:rPr lang="en-US" sz="1600" dirty="0"/>
                  <a:t> vector of the preintervention characteristics of treated unit.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E.g.: cigarette price in 1975, 1980, 1988; beer consumption per capita;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is 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matrix of same variables for donor pool.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may include outcome variable.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Find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 that minimize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en-US" sz="1200" dirty="0"/>
                  <a:t>Difference between preintervention characteristics of treated and synthetic control)</a:t>
                </a: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Weights sum to 1: </a:t>
                </a:r>
                <a:r>
                  <a:rPr lang="en-US" sz="1600" i="1" dirty="0"/>
                  <a:t>no extrapolation.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dirty="0"/>
                  <a:t> impossible to be replicated if extreme (higher or lower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1600" dirty="0"/>
                  <a:t>)</a:t>
                </a:r>
              </a:p>
              <a:p>
                <a:endParaRPr lang="en-US" sz="1600" dirty="0"/>
              </a:p>
              <a:p>
                <a:endParaRPr lang="en-US" sz="1600" dirty="0"/>
              </a:p>
              <a:p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737E2-1EBF-6244-8E0A-274D170CC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8700" y="2286003"/>
                <a:ext cx="10229326" cy="3568696"/>
              </a:xfrm>
              <a:blipFill>
                <a:blip r:embed="rId2"/>
                <a:stretch>
                  <a:fillRect l="-1251" t="-1709" b="-15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9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003301"/>
            <a:ext cx="10598441" cy="645284"/>
          </a:xfrm>
        </p:spPr>
        <p:txBody>
          <a:bodyPr/>
          <a:lstStyle/>
          <a:p>
            <a:r>
              <a:rPr lang="en-US" dirty="0"/>
              <a:t>Choosing weights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737E2-1EBF-6244-8E0A-274D170CCCE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28700" y="2286003"/>
                <a:ext cx="10229326" cy="3568696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Following Abadie and </a:t>
                </a:r>
                <a:r>
                  <a:rPr lang="en-US" sz="1600" dirty="0" err="1"/>
                  <a:t>Gardeazabal</a:t>
                </a:r>
                <a:r>
                  <a:rPr lang="en-US" sz="1600" dirty="0"/>
                  <a:t> (2003), Abadie, Diamond, </a:t>
                </a:r>
                <a:r>
                  <a:rPr lang="en-US" sz="1600" dirty="0" err="1"/>
                  <a:t>Hainmueller</a:t>
                </a:r>
                <a:r>
                  <a:rPr lang="en-US" sz="1600" dirty="0"/>
                  <a:t> (2010):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W* to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dirty="0"/>
                  <a:t> reflects the relative importance of the </a:t>
                </a:r>
                <a:r>
                  <a:rPr lang="en-US" sz="1600" i="1" dirty="0" err="1"/>
                  <a:t>m</a:t>
                </a:r>
                <a:r>
                  <a:rPr lang="en-US" sz="1600" baseline="30000" dirty="0" err="1"/>
                  <a:t>th</a:t>
                </a:r>
                <a:r>
                  <a:rPr lang="en-US" sz="1600" dirty="0"/>
                  <a:t> variable in measuring the differences in </a:t>
                </a:r>
                <a:r>
                  <a:rPr lang="en-US" sz="1600" i="1" dirty="0"/>
                  <a:t>X</a:t>
                </a:r>
                <a:r>
                  <a:rPr lang="en-US" sz="1600" dirty="0"/>
                  <a:t>.</a:t>
                </a:r>
                <a:br>
                  <a:rPr lang="en-US" sz="1600" dirty="0"/>
                </a:br>
                <a:r>
                  <a:rPr lang="en-US" sz="1600" dirty="0"/>
                  <a:t>Improves reliability of SC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1" dirty="0"/>
                  <a:t>Variables with larger predictive power</a:t>
                </a:r>
                <a:r>
                  <a:rPr lang="en-US" sz="1600" dirty="0"/>
                  <a:t> of outcome should have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6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ADH (2010): Choose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600" dirty="0"/>
                  <a:t> such that the mean squared prediction error of the outcome variable is minimized in preintervention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Luckily for practitioners, weights are automatically computed by software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C737E2-1EBF-6244-8E0A-274D170CC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28700" y="2286003"/>
                <a:ext cx="10229326" cy="3568696"/>
              </a:xfrm>
              <a:blipFill>
                <a:blip r:embed="rId2"/>
                <a:stretch>
                  <a:fillRect l="-1132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493500" y="6292334"/>
            <a:ext cx="412750" cy="182880"/>
          </a:xfrm>
        </p:spPr>
        <p:txBody>
          <a:bodyPr/>
          <a:lstStyle/>
          <a:p>
            <a:fld id="{7782931A-7D25-4B4B-9464-57AE418934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3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California’s Proposition 99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 1989, California passes “Proposition 99” to reduce tobacco consumption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Increase cigarette excise tax by 25 cents per pack and earmark revenues for anti-tobacco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ADH (2010) build a SC to estimate the effect of P99 on cigarette consumption.</a:t>
            </a:r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5326C1-2151-D60F-DAA8-490F96B3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733" y="2321923"/>
            <a:ext cx="3183915" cy="30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48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966EE-4FBD-534E-AAED-6C54465E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California’s Proposition 99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737E2-1EBF-6244-8E0A-274D170CCC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800" dirty="0"/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Cigarette sales (in packs) 1970-2000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Donor pool: US states that did not pass anti-tobacco legislation in 1989-2000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Predictors: </a:t>
            </a:r>
          </a:p>
          <a:p>
            <a:pPr marL="742950" lvl="1" indent="-285750"/>
            <a:r>
              <a:rPr lang="en-US" sz="1400" dirty="0"/>
              <a:t>Average retail price of cigarettes</a:t>
            </a:r>
          </a:p>
          <a:p>
            <a:pPr marL="742950" lvl="1" indent="-285750"/>
            <a:r>
              <a:rPr lang="en-US" sz="1400" dirty="0"/>
              <a:t>Per capita state personal income (logged)</a:t>
            </a:r>
          </a:p>
          <a:p>
            <a:pPr marL="742950" lvl="1" indent="-285750"/>
            <a:r>
              <a:rPr lang="en-US" sz="1400" dirty="0"/>
              <a:t>Percentage of the population age 15–24</a:t>
            </a:r>
          </a:p>
          <a:p>
            <a:pPr marL="742950" lvl="1" indent="-285750"/>
            <a:r>
              <a:rPr lang="en-US" sz="1400" dirty="0"/>
              <a:t>Per capita beer consumption.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5F9E-39DA-49B7-8AA0-FF8E2B15DEE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7782931A-7D25-4B4B-9464-57AE418934A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95326C1-2151-D60F-DAA8-490F96B3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733" y="2321923"/>
            <a:ext cx="3183915" cy="30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17381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35">
      <a:majorFont>
        <a:latin typeface="Arial Nova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A_Win32_MW_JS_SL_v2" id="{44541DF4-21D6-4F7A-B904-007D7865A971}" vid="{47A233BE-44D9-439C-9A9E-AF9EA0822A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D363B3-DC66-45B9-8B2A-DA220F5DD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1B53F0-FE0E-4C4C-84FF-93580062270A}">
  <ds:schemaRefs>
    <ds:schemaRef ds:uri="http://schemas.microsoft.com/office/2006/documentManagement/types"/>
    <ds:schemaRef ds:uri="16c05727-aa75-4e4a-9b5f-8a80a1165891"/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71af3243-3dd4-4a8d-8c0d-dd76da1f02a5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149A8C3-21EC-4C35-871F-CCC7148089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1676</Words>
  <Application>Microsoft Office PowerPoint</Application>
  <PresentationFormat>Widescreen</PresentationFormat>
  <Paragraphs>236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Nova</vt:lpstr>
      <vt:lpstr>Calibri</vt:lpstr>
      <vt:lpstr>Cambria Math</vt:lpstr>
      <vt:lpstr>Wingdings</vt:lpstr>
      <vt:lpstr>Theme1</vt:lpstr>
      <vt:lpstr>Event studies and Synthetic Control Methods</vt:lpstr>
      <vt:lpstr>The plan</vt:lpstr>
      <vt:lpstr>Synthetic control methods</vt:lpstr>
      <vt:lpstr>Synthetic control methods (SCM) </vt:lpstr>
      <vt:lpstr>Intuition</vt:lpstr>
      <vt:lpstr>Choosing weights</vt:lpstr>
      <vt:lpstr>Choosing weights</vt:lpstr>
      <vt:lpstr>California’s Proposition 99 </vt:lpstr>
      <vt:lpstr>California’s Proposition 99 </vt:lpstr>
      <vt:lpstr>Predictors and  Weights</vt:lpstr>
      <vt:lpstr>Results</vt:lpstr>
      <vt:lpstr>Assumptions</vt:lpstr>
      <vt:lpstr>Inference</vt:lpstr>
      <vt:lpstr>Like a regression, better than a regression</vt:lpstr>
      <vt:lpstr>Which one is probably overfitting?</vt:lpstr>
      <vt:lpstr>?</vt:lpstr>
      <vt:lpstr>Augmented synthetic control method</vt:lpstr>
      <vt:lpstr>ASCM</vt:lpstr>
      <vt:lpstr>Questions so far?</vt:lpstr>
      <vt:lpstr>Synthetic Difference-in-Differences</vt:lpstr>
      <vt:lpstr>Event studies in finance</vt:lpstr>
      <vt:lpstr>Event studies in finance</vt:lpstr>
      <vt:lpstr>Diamonds, wars, stock prices Guidolin &amp; La Ferrara (2007)</vt:lpstr>
      <vt:lpstr>Methodology</vt:lpstr>
      <vt:lpstr>Results</vt:lpstr>
      <vt:lpstr>Back to the intuition</vt:lpstr>
      <vt:lpstr>Machine learning for building counterfactuals</vt:lpstr>
      <vt:lpstr>COVID-19 lockdown and air pollution Granella et al. (2021)</vt:lpstr>
      <vt:lpstr>PowerPoint Presentation</vt:lpstr>
      <vt:lpstr>Data</vt:lpstr>
      <vt:lpstr>Methodology</vt:lpstr>
      <vt:lpstr>Assumptions</vt:lpstr>
      <vt:lpstr>Predictive performance</vt:lpstr>
      <vt:lpstr>Results Population weighted</vt:lpstr>
      <vt:lpstr>Results Different types of locations</vt:lpstr>
      <vt:lpstr>Recap and rules of thumb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2020-10-14T20:00:28Z</dcterms:created>
  <dcterms:modified xsi:type="dcterms:W3CDTF">2024-05-13T11:05:29Z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