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4"/>
  </p:sldMasterIdLst>
  <p:notesMasterIdLst>
    <p:notesMasterId r:id="rId43"/>
  </p:notesMasterIdLst>
  <p:sldIdLst>
    <p:sldId id="378" r:id="rId5"/>
    <p:sldId id="377" r:id="rId6"/>
    <p:sldId id="335" r:id="rId7"/>
    <p:sldId id="343" r:id="rId8"/>
    <p:sldId id="355" r:id="rId9"/>
    <p:sldId id="356" r:id="rId10"/>
    <p:sldId id="357" r:id="rId11"/>
    <p:sldId id="358" r:id="rId12"/>
    <p:sldId id="393" r:id="rId13"/>
    <p:sldId id="359" r:id="rId14"/>
    <p:sldId id="360" r:id="rId15"/>
    <p:sldId id="394" r:id="rId16"/>
    <p:sldId id="361" r:id="rId17"/>
    <p:sldId id="363" r:id="rId18"/>
    <p:sldId id="396" r:id="rId19"/>
    <p:sldId id="366" r:id="rId20"/>
    <p:sldId id="365" r:id="rId21"/>
    <p:sldId id="367" r:id="rId22"/>
    <p:sldId id="368" r:id="rId23"/>
    <p:sldId id="369" r:id="rId24"/>
    <p:sldId id="370" r:id="rId25"/>
    <p:sldId id="379" r:id="rId26"/>
    <p:sldId id="375" r:id="rId27"/>
    <p:sldId id="376" r:id="rId28"/>
    <p:sldId id="384" r:id="rId29"/>
    <p:sldId id="380" r:id="rId30"/>
    <p:sldId id="381" r:id="rId31"/>
    <p:sldId id="382" r:id="rId32"/>
    <p:sldId id="383" r:id="rId33"/>
    <p:sldId id="385" r:id="rId34"/>
    <p:sldId id="386" r:id="rId35"/>
    <p:sldId id="387" r:id="rId36"/>
    <p:sldId id="395" r:id="rId37"/>
    <p:sldId id="389" r:id="rId38"/>
    <p:sldId id="388" r:id="rId39"/>
    <p:sldId id="390" r:id="rId40"/>
    <p:sldId id="391" r:id="rId41"/>
    <p:sldId id="3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0" autoAdjust="0"/>
    <p:restoredTop sz="94849" autoAdjust="0"/>
  </p:normalViewPr>
  <p:slideViewPr>
    <p:cSldViewPr snapToGrid="0">
      <p:cViewPr varScale="1">
        <p:scale>
          <a:sx n="117" d="100"/>
          <a:sy n="117" d="100"/>
        </p:scale>
        <p:origin x="110" y="178"/>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15:14:41.053"/>
    </inkml:context>
    <inkml:brush xml:id="br0">
      <inkml:brushProperty name="width" value="0.025" units="cm"/>
      <inkml:brushProperty name="height" value="0.025" units="cm"/>
      <inkml:brushProperty name="color" value="#E71224"/>
    </inkml:brush>
  </inkml:definitions>
  <inkml:trace contextRef="#ctx0" brushRef="#br0">373 1 24575,'-6'1'0,"1"1"0,-1 0 0,1 0 0,0 1 0,0-1 0,-8 6 0,2-1 0,-27 14 0,0 2 0,1 1 0,1 3 0,2 0 0,-41 43 0,69-62 0,1 0 0,1 0 0,-1 1 0,1-1 0,1 1 0,0 0 0,0 0 0,0 1 0,1-1 0,1 1 0,-1 14 0,-5 17 0,4-24 0,0 1 0,1 0 0,0-1 0,2 1 0,0 0 0,5 30 0,-4-39 0,1-1 0,1 1 0,-1-1 0,1 0 0,1 0 0,-1 0 0,1 0 0,1-1 0,0 1 0,0-1 0,0 0 0,1-1 0,0 1 0,0-1 0,11 8 0,2 2 0,0 1 0,22 26 0,-15-16 0,97 85 0,-100-91 0,2-2 0,0-1 0,45 25 0,-56-36 0,-1-2 0,1 0 0,0-1 0,1 0 0,-1-1 0,1-1 0,-1 0 0,1-1 0,0 0 0,-1-1 0,1-1 0,0 0 0,-1-1 0,1-1 0,23-7 0,-27 4 0,-1 1 0,0-1 0,0-1 0,0 0 0,-1 0 0,0-1 0,0 0 0,-1-1 0,13-15 0,-7 4 0,-1-1 0,0 1 0,17-41 0,-25 49 0,-1-1 0,0 0 0,-1 0 0,-1-1 0,0 1 0,0-15 0,-4-85 0,0 46 0,2 47 0,-1-1 0,-1 0 0,-5-27 0,5 39 0,-1 1 0,0-1 0,0 1 0,-1 0 0,0 1 0,0-1 0,-1 1 0,0-1 0,0 1 0,-11-10 0,-14-15 0,-47-63 0,64 79-124,0 1 0,-1 0 0,-1 1 0,0 1 0,-1 0 0,0 1-1,-1 1 1,-1 0 0,0 1 0,-27-10 0,23 11-6702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15:58:53.010"/>
    </inkml:context>
    <inkml:brush xml:id="br0">
      <inkml:brushProperty name="width" value="0.025" units="cm"/>
      <inkml:brushProperty name="height" value="0.025" units="cm"/>
      <inkml:brushProperty name="color" value="#E71224"/>
    </inkml:brush>
  </inkml:definitions>
  <inkml:trace contextRef="#ctx0" brushRef="#br0">459 25 24575,'-88'-2'0,"-96"4"0,177 0 0,0-1 0,0 1 0,0 0 0,0 0 0,0 1 0,0 0 0,1 1 0,0-1 0,-1 1 0,1 0 0,1 1 0,-7 4 0,-7 9 0,-32 39 0,49-53 0,-1-1 0,0 1 0,1 0 0,0-1 0,0 1 0,0 0 0,0 1 0,0-1 0,1 0 0,0 0 0,0 0 0,0 1 0,1-1 0,-1 1 0,1-1 0,0 0 0,0 1 0,0-1 0,1 1 0,0-1 0,2 9 0,2 1 0,2-1 0,-1 1 0,1-1 0,18 24 0,-20-30 0,2 3 0,1 0 0,0-1 0,1 0 0,0-1 0,0 0 0,1 0 0,0-1 0,0 0 0,1-1 0,0 0 0,0 0 0,0-2 0,1 1 0,0-1 0,0-1 0,0 0 0,0-1 0,0 0 0,0-1 0,15 0 0,45 8 0,-54-6 0,38 3 0,-43-5 0,0-1 0,-1 0 0,1-1 0,0-1 0,0 0 0,-1 0 0,1-1 0,-1-1 0,13-5 0,1-2 0,-14 6 0,0-1 0,0 0 0,-1 0 0,15-11 0,-23 14 0,0 1 0,0-1 0,0 0 0,-1 0 0,1-1 0,-1 1 0,0 0 0,1-1 0,-2 0 0,1 1 0,0-1 0,-1 0 0,1 0 0,-1 0 0,0 0 0,-1 0 0,1 0 0,0-5 0,-1-2 0,0 0 0,0 0 0,-1 1 0,-1-1 0,0 0 0,0 0 0,-1 1 0,0-1 0,-1 1 0,0 0 0,-1 0 0,0 0 0,0 1 0,-1 0 0,0 0 0,-1 0 0,0 1 0,-13-13 0,-5-4 0,19 17 0,-2 0 0,1 0 0,-1 1 0,0 0 0,-1 0 0,0 1 0,0 0 0,0 1 0,-20-9 0,19 11-119,-2-1-193,1 1 1,0-2-1,-11-5 1,13 4-6515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15:58:55.220"/>
    </inkml:context>
    <inkml:brush xml:id="br0">
      <inkml:brushProperty name="width" value="0.025" units="cm"/>
      <inkml:brushProperty name="height" value="0.025" units="cm"/>
      <inkml:brushProperty name="color" value="#E71224"/>
    </inkml:brush>
  </inkml:definitions>
  <inkml:trace contextRef="#ctx0" brushRef="#br0">2130 3071 24575,'-5'-1'0,"1"0"0,0 0 0,0 0 0,0 0 0,0-1 0,0 1 0,0-1 0,0 0 0,0 0 0,1-1 0,-6-3 0,-1-1 0,-234-163 0,-319-291 0,422 331 0,5-6 0,6-5 0,7-7 0,6-4 0,-97-168 0,184 269 0,-169-301 0,163 279 0,4-1 0,-46-154 0,70 185 0,1 0 0,2-1 0,2 1 0,3-1 0,4-54 0,-2 86 0,0 0 0,1 0 0,0 1 0,1 0 0,0-1 0,0 1 0,1 1 0,1-1 0,13-19 0,-1 1 0,-14 20 16,0 0 0,0 0 0,-1 0 0,-1-1 0,3-18-1,4-13-1475,-5 28-5366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08:35:37.125"/>
    </inkml:context>
    <inkml:brush xml:id="br0">
      <inkml:brushProperty name="width" value="0.1" units="cm"/>
      <inkml:brushProperty name="height" value="0.1" units="cm"/>
      <inkml:brushProperty name="color" value="#E71224"/>
    </inkml:brush>
  </inkml:definitions>
  <inkml:trace contextRef="#ctx0" brushRef="#br0">1 3298 24575,'1'-21'0,"0"0"0,2 0 0,0 1 0,10-32 0,33-74 0,-26 74 0,5-15 0,4 1 0,67-114 0,-80 155 0,-6 8 0,21-27 0,-27 40 0,0-1 0,1 1 0,0-1 0,0 1 0,0 1 0,0-1 0,0 1 0,1 0 0,9-4 0,82-29 0,160-38 0,-198 61 0,11-3 0,0 3 0,125-8 0,-190 21 0,0 0 0,0 1 0,0-1 0,-1 1 0,1 0 0,0 1 0,-1-1 0,1 1 0,-1-1 0,1 2 0,-1-1 0,0 0 0,0 1 0,0-1 0,0 1 0,0 1 0,-1-1 0,1 0 0,5 8 0,0 3 0,0 0 0,-1 1 0,0 0 0,7 23 0,6 8 0,4 2 0,2 0 0,3-3 0,1 0 0,3-2 0,1-1 0,69 62 0,23 18 0,45 39 0,-166-155 0,0-1 0,1 0 0,0 0 0,0-1 0,0 0 0,0 0 0,1-1 0,0 0 0,0 0 0,8 1 0,-9-3 0,0 0 0,0 0 0,0-1 0,0 0 0,0-1 0,0 1 0,-1-2 0,1 1 0,0 0 0,0-1 0,-1-1 0,9-3 0,37-21 0,-1-2 0,-2-2 0,72-61 0,84-89 0,27-22 0,-125 122 0,3 5 0,202-103 0,-311 179 0,19-10 0,0 0 0,1 2 0,-1 1 0,25-5 0,-40 10 0,0 2 0,0-1 0,0 0 0,1 1 0,-1 0 0,0 0 0,0 1 0,0-1 0,1 1 0,-1 0 0,0 1 0,0-1 0,0 1 0,0 0 0,-1 0 0,1 1 0,-1-1 0,1 1 0,-1 0 0,0 0 0,0 1 0,6 5 0,3 8 0,-1 0 0,-1 1 0,-1 0 0,-1 0 0,12 34 0,4 5 0,2-5 0,65 89 0,11 20 0,-90-135 0,2-1 0,1-1 0,1 0 0,1-1 0,26 26 0,-36-42 0,1 1 0,0-1 0,0 0 0,1-1 0,0 0 0,0-1 0,12 5 0,-15-8 0,0 1 0,1-1 0,-1-1 0,1 0 0,-1 0 0,1 0 0,-1-1 0,1 0 0,0 0 0,-1-1 0,14-3 0,-13 2 0,0-1 0,0 0 0,0 0 0,0-1 0,-1 0 0,14-9 0,40-38 0,-8 6 0,-25 22 0,-1-1 0,42-48 0,-50 51 0,96-86 0,-37 38 0,-55 46 0,16-15 0,2 2 0,59-41 0,-85 66 0,0 0 0,-1-1 0,0 0 0,-1-1 0,-1-1 0,0 0 0,0 0 0,15-29 0,360-655 0,167-559-613,-464 1050 920,-75 179-256,1 0 0,1 2 0,1 0 0,1 1 0,24-23 0,-42 46-51,1 0 0,-1 1 0,1 0 0,0-1 0,-1 1 0,1 0 0,0 0 0,0 0 0,0 0 0,0 0 0,0 1 0,0-1 0,0 0 0,0 1 0,0 0 0,0-1 0,0 1 0,0 0 0,0 0 0,0 0 0,3 1 0,-1 0 0,-1 0 0,1 0 0,0 1 0,-1-1 0,1 1 0,-1 0 0,1 0 0,-1 1 0,0-1 0,5 5 0,4 6 0,0 0 0,-1 1 0,18 30 0,89 175 0,-3-6 0,-28-90 0,-12-19 0,-65-90 0,1 0 0,1-1 0,0-1 0,1 0 0,22 16 0,-20-16 0,0 0 0,-1 0 0,-1 1 0,18 23 0,77 94 0,-11-16 0,-81-91 0,1-2 0,1 0 0,1-1 0,1 0 0,37 26 0,-52-43 0,-1 0 0,1-1 0,0 0 0,0 0 0,0 0 0,0 0 0,1-1 0,-1 0 0,0 0 0,1 0 0,-1-1 0,1 0 0,-1 0 0,0 0 0,1 0 0,-1-1 0,0 0 0,1 0 0,-1-1 0,0 0 0,0 1 0,8-5 0,7-5 0,-1-1 0,-1 0 0,1-1 0,17-18 0,35-39 0,-57 55 0,0 0 0,1 0 0,0 1 0,2 1 0,-1 1 0,25-14 0,-25 18 0,-4 1 0,1 1 0,1 1 0,-1-1 0,17-2 0,-26 7 0,0 0 0,0 1 0,0-1 0,0 1 0,0 0 0,0 0 0,0 1 0,0-1 0,0 1 0,0 0 0,0 0 0,-1 0 0,1 1 0,0-1 0,0 1 0,-1 0 0,1 0 0,-1 0 0,5 4 0,14 16 0,-1 1 0,-1 0 0,0 1 0,21 38 0,1-1 0,21 29 0,42 54 0,-100-137 0,0-1 0,1 0 0,-1-1 0,1 1 0,0-1 0,1 0 0,-1-1 0,11 6 0,-13-8 0,-1-1 0,1 0 0,-1 1 0,1-1 0,0-1 0,-1 1 0,1-1 0,0 1 0,0-1 0,0 0 0,-1-1 0,1 1 0,0 0 0,0-1 0,-1 0 0,1 0 0,0 0 0,-1-1 0,1 1 0,3-3 0,8-5 0,1-1 0,-2 0 0,1-1 0,17-18 0,52-61 0,-62 66 0,462-598 0,-463 590 0,22-30 0,-37 56 0,-1-1 0,1 1 0,0 0 0,1 0 0,-1 1 0,8-6 0,-12 10 0,0 0 0,0 1 0,0-1 0,0 0 0,-1 1 0,1-1 0,0 1 0,0-1 0,0 1 0,0 0 0,0 0 0,0 0 0,0 0 0,0 0 0,0 0 0,0 1 0,0-1 0,0 1 0,0-1 0,0 1 0,0 0 0,0-1 0,0 1 0,-1 0 0,1 0 0,3 3 0,2 2 0,0 0 0,-1 1 0,1 0 0,7 11 0,-11-14 0,23 33 0,-2 2 0,34 72 0,-36-65 0,50 75 0,-54-94 0,1-2 0,2 0 0,0-1 0,2-1 0,0-1 0,2-1 0,0-1 0,39 22 0,-55-35 0,0-1 0,-1 1 0,1 1 0,-2 0 0,1 0 0,-1 0 0,0 1 0,-1 0 0,0 0 0,8 17 0,-6-12 0,0-1 0,1 1 0,0-2 0,18 19 0,0-6 0,54 56 0,-73-72 0,49 54 0,-49-56 0,0 1 0,1-1 0,0-1 0,0 0 0,16 9 0,-20-13 0,0-1 0,0 1 0,1-1 0,-1 0 0,1 0 0,-1 0 0,1-1 0,-1 0 0,1 0 0,-1 0 0,1-1 0,-1 0 0,1 0 0,6-2 0,9-4 0,0-1 0,26-15 0,-12 7 0,17-9 0,-1-1 0,0-3 0,87-66 0,-76 44 0,82-86 0,-125 119-170,1 1-1,0 0 0,1 2 1,1 0-1,0 2 0,1 0 1,30-11-1,-23 11-6655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name says, this is a type of study design that revolves around an event happening at a point in time, after which some units are treated and some others are not. </a:t>
            </a:r>
          </a:p>
          <a:p>
            <a:r>
              <a:rPr lang="en-US" dirty="0"/>
              <a:t>Our goal is to study the evolution of some outcome variables over time, comparing treated and untreated, and make inference that has a interpretation as causal as possible. To put that in other words, we want to estimate unbiased treatment effects.</a:t>
            </a:r>
          </a:p>
          <a:p>
            <a:r>
              <a:rPr lang="en-US" dirty="0"/>
              <a:t>Events that we study (let’s call them treatment from now on, although it could be really anything) need not happen all at the same time. 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This plot comes from a paper that estimates precisely the child penalty in Denmark; it shows an event study for women and an event study for men, comparing women when they give birth to women who don’t, but are otherwise comparable after accounting for observable and some fixed effects. Same for men. Not relevant to the understanding of event studies, but just look how massive the penalty is. </a:t>
            </a:r>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36080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This plot comes from a paper that estimates precisely the child penalty in Denmark; it shows an event study for women and an event study for men, comparing women when they give birth to women who don’t, but are otherwise comparable after accounting for observable and some fixed effects. Same for men. Not relevant to the understanding of event studies, but just look how massive the penalty is. </a:t>
            </a:r>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421781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name says, this is a type of study design that revolves around an event happening at a point in time, after which some units are treated and some others are not. </a:t>
            </a:r>
          </a:p>
          <a:p>
            <a:r>
              <a:rPr lang="en-US" dirty="0"/>
              <a:t>Our goal is to study the evolution of some outcome variables over time, comparing treated and untreated, and make inference that has a interpretation as causal as possible. To put that in other words, we want to estimate unbiased treatment effects.</a:t>
            </a:r>
          </a:p>
          <a:p>
            <a:r>
              <a:rPr lang="en-US" dirty="0"/>
              <a:t>Events that we study (let’s call them treatment from now on, although it could be really anything) need not happen all at the same time. 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a:t>
            </a:r>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38984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33</a:t>
            </a:fld>
            <a:endParaRPr lang="en-US" dirty="0"/>
          </a:p>
        </p:txBody>
      </p:sp>
    </p:spTree>
    <p:extLst>
      <p:ext uri="{BB962C8B-B14F-4D97-AF65-F5344CB8AC3E}">
        <p14:creationId xmlns:p14="http://schemas.microsoft.com/office/powerpoint/2010/main" val="1364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dirty="0"/>
              <a:t>Click to edit</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dirty="0"/>
              <a:t>Click to edit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dirty="0"/>
              <a:t>Click to edit</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dirty="0"/>
              <a:t>Click to edit</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dirty="0"/>
              <a:t>Click to edit</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dirty="0"/>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dirty="0"/>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dirty="0"/>
              <a:t>Click to edit</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dirty="0"/>
              <a:t>Click icon to add picture</a:t>
            </a:r>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dirty="0"/>
              <a:t>Click icon to add picture</a:t>
            </a:r>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dirty="0"/>
              <a:t>Click icon to add picture</a:t>
            </a:r>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dirty="0"/>
              <a:t>Click icon to add picture</a:t>
            </a:r>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dirty="0"/>
              <a:t>Click to edit</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dirty="0"/>
              <a:t>Click to edit</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customXml" Target="../ink/ink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07D43D-D872-7A11-B9E9-DB0CEBB25714}"/>
              </a:ext>
            </a:extLst>
          </p:cNvPr>
          <p:cNvSpPr>
            <a:spLocks noGrp="1"/>
          </p:cNvSpPr>
          <p:nvPr>
            <p:ph sz="quarter" idx="11"/>
          </p:nvPr>
        </p:nvSpPr>
        <p:spPr>
          <a:xfrm>
            <a:off x="1033153" y="4713843"/>
            <a:ext cx="7806047" cy="281164"/>
          </a:xfrm>
        </p:spPr>
        <p:txBody>
          <a:bodyPr/>
          <a:lstStyle/>
          <a:p>
            <a:r>
              <a:rPr lang="en-US" dirty="0"/>
              <a:t>Francesco Granella </a:t>
            </a:r>
          </a:p>
          <a:p>
            <a:r>
              <a:rPr lang="en-US" dirty="0"/>
              <a:t>| RFF-CMCC European Institute on Economics and the Environment |</a:t>
            </a:r>
          </a:p>
          <a:p>
            <a:r>
              <a:rPr lang="en-US" dirty="0"/>
              <a:t>| francescogranella.github.io |</a:t>
            </a:r>
          </a:p>
        </p:txBody>
      </p:sp>
      <p:sp>
        <p:nvSpPr>
          <p:cNvPr id="3" name="Title 2">
            <a:extLst>
              <a:ext uri="{FF2B5EF4-FFF2-40B4-BE49-F238E27FC236}">
                <a16:creationId xmlns:a16="http://schemas.microsoft.com/office/drawing/2014/main" id="{4B42A78E-B20F-0C3A-4C90-9B2BEE2EA513}"/>
              </a:ext>
            </a:extLst>
          </p:cNvPr>
          <p:cNvSpPr>
            <a:spLocks noGrp="1"/>
          </p:cNvSpPr>
          <p:nvPr>
            <p:ph type="title"/>
          </p:nvPr>
        </p:nvSpPr>
        <p:spPr/>
        <p:txBody>
          <a:bodyPr/>
          <a:lstStyle/>
          <a:p>
            <a:r>
              <a:rPr lang="en-US" dirty="0"/>
              <a:t>Event studies and Synthetic Control Methods</a:t>
            </a:r>
          </a:p>
        </p:txBody>
      </p:sp>
      <p:pic>
        <p:nvPicPr>
          <p:cNvPr id="6" name="Graphic 5">
            <a:extLst>
              <a:ext uri="{FF2B5EF4-FFF2-40B4-BE49-F238E27FC236}">
                <a16:creationId xmlns:a16="http://schemas.microsoft.com/office/drawing/2014/main" id="{41563BDF-7D11-C0A4-7851-ACFEAD95FF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0485" y="380302"/>
            <a:ext cx="2864140" cy="2864140"/>
          </a:xfrm>
          <a:prstGeom prst="rect">
            <a:avLst/>
          </a:prstGeom>
        </p:spPr>
      </p:pic>
    </p:spTree>
    <p:extLst>
      <p:ext uri="{BB962C8B-B14F-4D97-AF65-F5344CB8AC3E}">
        <p14:creationId xmlns:p14="http://schemas.microsoft.com/office/powerpoint/2010/main" val="241820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Predictors and </a:t>
            </a:r>
            <a:br>
              <a:rPr lang="en-US" dirty="0"/>
            </a:br>
            <a:r>
              <a:rPr lang="en-US" dirty="0"/>
              <a:t>Weights</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10</a:t>
            </a:fld>
            <a:endParaRPr lang="en-US"/>
          </a:p>
        </p:txBody>
      </p:sp>
      <p:pic>
        <p:nvPicPr>
          <p:cNvPr id="10" name="Picture 9">
            <a:extLst>
              <a:ext uri="{FF2B5EF4-FFF2-40B4-BE49-F238E27FC236}">
                <a16:creationId xmlns:a16="http://schemas.microsoft.com/office/drawing/2014/main" id="{4B7100E9-6A18-7C64-481D-989B2722322B}"/>
              </a:ext>
            </a:extLst>
          </p:cNvPr>
          <p:cNvPicPr>
            <a:picLocks noChangeAspect="1"/>
          </p:cNvPicPr>
          <p:nvPr/>
        </p:nvPicPr>
        <p:blipFill>
          <a:blip r:embed="rId2"/>
          <a:stretch>
            <a:fillRect/>
          </a:stretch>
        </p:blipFill>
        <p:spPr>
          <a:xfrm>
            <a:off x="953548" y="2286003"/>
            <a:ext cx="4083260" cy="2114659"/>
          </a:xfrm>
          <a:prstGeom prst="rect">
            <a:avLst/>
          </a:prstGeom>
        </p:spPr>
      </p:pic>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5BDD28EF-A5C1-4BB7-F0E8-5903BE6F3BD5}"/>
                  </a:ext>
                </a:extLst>
              </p:cNvPr>
              <p:cNvSpPr>
                <a:spLocks noGrp="1"/>
              </p:cNvSpPr>
              <p:nvPr>
                <p:ph sz="half" idx="1"/>
              </p:nvPr>
            </p:nvSpPr>
            <p:spPr>
              <a:xfrm>
                <a:off x="953613" y="4924337"/>
                <a:ext cx="4876800" cy="1223976"/>
              </a:xfrm>
            </p:spPr>
            <p:txBody>
              <a:bodyPr/>
              <a:lstStyle/>
              <a:p>
                <a:r>
                  <a:rPr lang="en-US" sz="1400" dirty="0"/>
                  <a:t>Ln(GDP per capita) has low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𝑚</m:t>
                        </m:r>
                      </m:sub>
                    </m:sSub>
                  </m:oMath>
                </a14:m>
                <a:r>
                  <a:rPr lang="en-US" sz="1400" dirty="0"/>
                  <a:t> </a:t>
                </a:r>
                <a:br>
                  <a:rPr lang="en-US" sz="1400" dirty="0"/>
                </a:br>
                <a:r>
                  <a:rPr lang="en-US" sz="1400" dirty="0"/>
                  <a:t>    </a:t>
                </a:r>
                <a:r>
                  <a:rPr lang="en-US" sz="1400" dirty="0">
                    <a:sym typeface="Wingdings" panose="05000000000000000000" pitchFamily="2" charset="2"/>
                  </a:rPr>
                  <a:t> low predictive power </a:t>
                </a:r>
                <a:br>
                  <a:rPr lang="en-US" sz="1400" dirty="0">
                    <a:sym typeface="Wingdings" panose="05000000000000000000" pitchFamily="2" charset="2"/>
                  </a:rPr>
                </a:br>
                <a:r>
                  <a:rPr lang="en-US" sz="1400" dirty="0">
                    <a:sym typeface="Wingdings" panose="05000000000000000000" pitchFamily="2" charset="2"/>
                  </a:rPr>
                  <a:t>         discrepancy Real vs Synthetic</a:t>
                </a:r>
                <a:endParaRPr lang="en-US" sz="1400" dirty="0"/>
              </a:p>
            </p:txBody>
          </p:sp>
        </mc:Choice>
        <mc:Fallback xmlns="">
          <p:sp>
            <p:nvSpPr>
              <p:cNvPr id="12" name="Content Placeholder 11">
                <a:extLst>
                  <a:ext uri="{FF2B5EF4-FFF2-40B4-BE49-F238E27FC236}">
                    <a16:creationId xmlns:a16="http://schemas.microsoft.com/office/drawing/2014/main" id="{5BDD28EF-A5C1-4BB7-F0E8-5903BE6F3BD5}"/>
                  </a:ext>
                </a:extLst>
              </p:cNvPr>
              <p:cNvSpPr>
                <a:spLocks noGrp="1" noRot="1" noChangeAspect="1" noMove="1" noResize="1" noEditPoints="1" noAdjustHandles="1" noChangeArrowheads="1" noChangeShapeType="1" noTextEdit="1"/>
              </p:cNvSpPr>
              <p:nvPr>
                <p:ph sz="half" idx="1"/>
              </p:nvPr>
            </p:nvSpPr>
            <p:spPr>
              <a:xfrm>
                <a:off x="953613" y="4924337"/>
                <a:ext cx="4876800" cy="1223976"/>
              </a:xfrm>
              <a:blipFill>
                <a:blip r:embed="rId3"/>
                <a:stretch>
                  <a:fillRect l="-2250" t="-4478"/>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45B45017-861C-9E13-4606-7C0C7686EC88}"/>
              </a:ext>
            </a:extLst>
          </p:cNvPr>
          <p:cNvPicPr>
            <a:picLocks noChangeAspect="1"/>
          </p:cNvPicPr>
          <p:nvPr/>
        </p:nvPicPr>
        <p:blipFill>
          <a:blip r:embed="rId4"/>
          <a:stretch>
            <a:fillRect/>
          </a:stretch>
        </p:blipFill>
        <p:spPr>
          <a:xfrm>
            <a:off x="7099640" y="1325943"/>
            <a:ext cx="3873183" cy="4734560"/>
          </a:xfrm>
          <a:prstGeom prst="rect">
            <a:avLst/>
          </a:prstGeom>
        </p:spPr>
      </p:pic>
      <p:grpSp>
        <p:nvGrpSpPr>
          <p:cNvPr id="16" name="Group 15">
            <a:extLst>
              <a:ext uri="{FF2B5EF4-FFF2-40B4-BE49-F238E27FC236}">
                <a16:creationId xmlns:a16="http://schemas.microsoft.com/office/drawing/2014/main" id="{0F9D3836-2334-53CB-0E78-477FB46881A1}"/>
              </a:ext>
            </a:extLst>
          </p:cNvPr>
          <p:cNvGrpSpPr/>
          <p:nvPr/>
        </p:nvGrpSpPr>
        <p:grpSpPr>
          <a:xfrm>
            <a:off x="7978937" y="945257"/>
            <a:ext cx="950400" cy="1256760"/>
            <a:chOff x="7978937" y="945257"/>
            <a:chExt cx="950400" cy="125676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24644F8-57F5-CBAC-FA3E-E0CF0A5E9990}"/>
                    </a:ext>
                  </a:extLst>
                </p14:cNvPr>
                <p14:cNvContentPartPr/>
                <p14:nvPr/>
              </p14:nvContentPartPr>
              <p14:xfrm>
                <a:off x="8671577" y="2028857"/>
                <a:ext cx="257760" cy="173160"/>
              </p14:xfrm>
            </p:contentPart>
          </mc:Choice>
          <mc:Fallback xmlns="">
            <p:pic>
              <p:nvPicPr>
                <p:cNvPr id="13" name="Ink 12">
                  <a:extLst>
                    <a:ext uri="{FF2B5EF4-FFF2-40B4-BE49-F238E27FC236}">
                      <a16:creationId xmlns:a16="http://schemas.microsoft.com/office/drawing/2014/main" id="{124644F8-57F5-CBAC-FA3E-E0CF0A5E9990}"/>
                    </a:ext>
                  </a:extLst>
                </p:cNvPr>
                <p:cNvPicPr/>
                <p:nvPr/>
              </p:nvPicPr>
              <p:blipFill>
                <a:blip r:embed="rId6"/>
                <a:stretch>
                  <a:fillRect/>
                </a:stretch>
              </p:blipFill>
              <p:spPr>
                <a:xfrm>
                  <a:off x="8667257" y="2024537"/>
                  <a:ext cx="2664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6D1883DE-E1B3-4EFB-926A-3B27687D911B}"/>
                    </a:ext>
                  </a:extLst>
                </p14:cNvPr>
                <p14:cNvContentPartPr/>
                <p14:nvPr/>
              </p14:nvContentPartPr>
              <p14:xfrm>
                <a:off x="7978937" y="945257"/>
                <a:ext cx="766800" cy="1105560"/>
              </p14:xfrm>
            </p:contentPart>
          </mc:Choice>
          <mc:Fallback xmlns="">
            <p:pic>
              <p:nvPicPr>
                <p:cNvPr id="15" name="Ink 14">
                  <a:extLst>
                    <a:ext uri="{FF2B5EF4-FFF2-40B4-BE49-F238E27FC236}">
                      <a16:creationId xmlns:a16="http://schemas.microsoft.com/office/drawing/2014/main" id="{6D1883DE-E1B3-4EFB-926A-3B27687D911B}"/>
                    </a:ext>
                  </a:extLst>
                </p:cNvPr>
                <p:cNvPicPr/>
                <p:nvPr/>
              </p:nvPicPr>
              <p:blipFill>
                <a:blip r:embed="rId8"/>
                <a:stretch>
                  <a:fillRect/>
                </a:stretch>
              </p:blipFill>
              <p:spPr>
                <a:xfrm>
                  <a:off x="7974617" y="940937"/>
                  <a:ext cx="775440" cy="1114200"/>
                </a:xfrm>
                <a:prstGeom prst="rect">
                  <a:avLst/>
                </a:prstGeom>
              </p:spPr>
            </p:pic>
          </mc:Fallback>
        </mc:AlternateContent>
      </p:grpSp>
      <p:sp>
        <p:nvSpPr>
          <p:cNvPr id="17" name="TextBox 16">
            <a:extLst>
              <a:ext uri="{FF2B5EF4-FFF2-40B4-BE49-F238E27FC236}">
                <a16:creationId xmlns:a16="http://schemas.microsoft.com/office/drawing/2014/main" id="{3D2DC253-09B9-D200-45C2-174A3C583B58}"/>
              </a:ext>
            </a:extLst>
          </p:cNvPr>
          <p:cNvSpPr txBox="1"/>
          <p:nvPr/>
        </p:nvSpPr>
        <p:spPr>
          <a:xfrm>
            <a:off x="6786156" y="483592"/>
            <a:ext cx="3592284" cy="461665"/>
          </a:xfrm>
          <a:prstGeom prst="rect">
            <a:avLst/>
          </a:prstGeom>
          <a:noFill/>
        </p:spPr>
        <p:txBody>
          <a:bodyPr wrap="square" rtlCol="0">
            <a:spAutoFit/>
          </a:bodyPr>
          <a:lstStyle/>
          <a:p>
            <a:pPr algn="just"/>
            <a:r>
              <a:rPr lang="en-US" sz="1200" dirty="0">
                <a:solidFill>
                  <a:schemeClr val="bg1"/>
                </a:solidFill>
              </a:rPr>
              <a:t>Excluded because passed anti-tobacco legislation</a:t>
            </a:r>
          </a:p>
          <a:p>
            <a:pPr algn="just"/>
            <a:r>
              <a:rPr lang="en-US" sz="1200" dirty="0">
                <a:solidFill>
                  <a:schemeClr val="bg1"/>
                </a:solidFill>
              </a:rPr>
              <a:t>(affected by similar treatment)</a:t>
            </a:r>
          </a:p>
        </p:txBody>
      </p:sp>
    </p:spTree>
    <p:extLst>
      <p:ext uri="{BB962C8B-B14F-4D97-AF65-F5344CB8AC3E}">
        <p14:creationId xmlns:p14="http://schemas.microsoft.com/office/powerpoint/2010/main" val="866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8A17-4F7E-1604-D1C3-951029E0CC3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CB7E8B2-A2DE-F816-D08E-E5BF254659B7}"/>
              </a:ext>
            </a:extLst>
          </p:cNvPr>
          <p:cNvSpPr>
            <a:spLocks noGrp="1"/>
          </p:cNvSpPr>
          <p:nvPr>
            <p:ph sz="half" idx="1"/>
          </p:nvPr>
        </p:nvSpPr>
        <p:spPr/>
        <p:txBody>
          <a:bodyPr/>
          <a:lstStyle/>
          <a:p>
            <a:endParaRPr lang="en-US"/>
          </a:p>
        </p:txBody>
      </p:sp>
      <p:sp>
        <p:nvSpPr>
          <p:cNvPr id="4" name="Picture Placeholder 3">
            <a:extLst>
              <a:ext uri="{FF2B5EF4-FFF2-40B4-BE49-F238E27FC236}">
                <a16:creationId xmlns:a16="http://schemas.microsoft.com/office/drawing/2014/main" id="{1C40D058-BFE9-83E0-A61F-E7721609243A}"/>
              </a:ext>
            </a:extLst>
          </p:cNvPr>
          <p:cNvSpPr>
            <a:spLocks noGrp="1"/>
          </p:cNvSpPr>
          <p:nvPr>
            <p:ph type="pic" sz="quarter" idx="10"/>
          </p:nvPr>
        </p:nvSpPr>
        <p:spPr/>
        <p:txBody>
          <a:bodyPr/>
          <a:lstStyle/>
          <a:p>
            <a:endParaRPr lang="en-US"/>
          </a:p>
        </p:txBody>
      </p:sp>
      <p:sp>
        <p:nvSpPr>
          <p:cNvPr id="7" name="Slide Number Placeholder 6">
            <a:extLst>
              <a:ext uri="{FF2B5EF4-FFF2-40B4-BE49-F238E27FC236}">
                <a16:creationId xmlns:a16="http://schemas.microsoft.com/office/drawing/2014/main" id="{4E9C6C52-EA5C-9EED-5D94-5E084A75FCDA}"/>
              </a:ext>
            </a:extLst>
          </p:cNvPr>
          <p:cNvSpPr>
            <a:spLocks noGrp="1"/>
          </p:cNvSpPr>
          <p:nvPr>
            <p:ph type="sldNum" sz="quarter" idx="13"/>
          </p:nvPr>
        </p:nvSpPr>
        <p:spPr/>
        <p:txBody>
          <a:bodyPr/>
          <a:lstStyle/>
          <a:p>
            <a:fld id="{7782931A-7D25-4B4B-9464-57AE418934A3}" type="slidenum">
              <a:rPr lang="en-US" smtClean="0"/>
              <a:pPr/>
              <a:t>11</a:t>
            </a:fld>
            <a:endParaRPr lang="en-US"/>
          </a:p>
        </p:txBody>
      </p:sp>
      <p:pic>
        <p:nvPicPr>
          <p:cNvPr id="9" name="Picture 8">
            <a:extLst>
              <a:ext uri="{FF2B5EF4-FFF2-40B4-BE49-F238E27FC236}">
                <a16:creationId xmlns:a16="http://schemas.microsoft.com/office/drawing/2014/main" id="{E9422262-CDDA-6F38-2FAD-D80A7644720F}"/>
              </a:ext>
            </a:extLst>
          </p:cNvPr>
          <p:cNvPicPr>
            <a:picLocks noChangeAspect="1"/>
          </p:cNvPicPr>
          <p:nvPr/>
        </p:nvPicPr>
        <p:blipFill>
          <a:blip r:embed="rId2"/>
          <a:stretch>
            <a:fillRect/>
          </a:stretch>
        </p:blipFill>
        <p:spPr>
          <a:xfrm>
            <a:off x="1028700" y="2286003"/>
            <a:ext cx="3949903" cy="3333921"/>
          </a:xfrm>
          <a:prstGeom prst="rect">
            <a:avLst/>
          </a:prstGeom>
        </p:spPr>
      </p:pic>
      <p:pic>
        <p:nvPicPr>
          <p:cNvPr id="11" name="Picture 10">
            <a:extLst>
              <a:ext uri="{FF2B5EF4-FFF2-40B4-BE49-F238E27FC236}">
                <a16:creationId xmlns:a16="http://schemas.microsoft.com/office/drawing/2014/main" id="{F123049D-CE49-5D7C-35C7-E79DF51C143D}"/>
              </a:ext>
            </a:extLst>
          </p:cNvPr>
          <p:cNvPicPr>
            <a:picLocks noChangeAspect="1"/>
          </p:cNvPicPr>
          <p:nvPr/>
        </p:nvPicPr>
        <p:blipFill>
          <a:blip r:embed="rId3"/>
          <a:stretch>
            <a:fillRect/>
          </a:stretch>
        </p:blipFill>
        <p:spPr>
          <a:xfrm>
            <a:off x="7308642" y="2286003"/>
            <a:ext cx="4045158" cy="3340272"/>
          </a:xfrm>
          <a:prstGeom prst="rect">
            <a:avLst/>
          </a:prstGeom>
        </p:spPr>
      </p:pic>
    </p:spTree>
    <p:extLst>
      <p:ext uri="{BB962C8B-B14F-4D97-AF65-F5344CB8AC3E}">
        <p14:creationId xmlns:p14="http://schemas.microsoft.com/office/powerpoint/2010/main" val="311219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9C6C52-EA5C-9EED-5D94-5E084A75FCDA}"/>
              </a:ext>
            </a:extLst>
          </p:cNvPr>
          <p:cNvSpPr>
            <a:spLocks noGrp="1"/>
          </p:cNvSpPr>
          <p:nvPr>
            <p:ph type="sldNum" sz="quarter" idx="13"/>
          </p:nvPr>
        </p:nvSpPr>
        <p:spPr/>
        <p:txBody>
          <a:bodyPr/>
          <a:lstStyle/>
          <a:p>
            <a:fld id="{7782931A-7D25-4B4B-9464-57AE418934A3}" type="slidenum">
              <a:rPr lang="en-US" smtClean="0"/>
              <a:pPr/>
              <a:t>12</a:t>
            </a:fld>
            <a:endParaRPr lang="en-US"/>
          </a:p>
        </p:txBody>
      </p:sp>
      <p:sp>
        <p:nvSpPr>
          <p:cNvPr id="2" name="Title 1">
            <a:extLst>
              <a:ext uri="{FF2B5EF4-FFF2-40B4-BE49-F238E27FC236}">
                <a16:creationId xmlns:a16="http://schemas.microsoft.com/office/drawing/2014/main" id="{9CBC8A17-4F7E-1604-D1C3-951029E0CC3A}"/>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FCB7E8B2-A2DE-F816-D08E-E5BF254659B7}"/>
              </a:ext>
            </a:extLst>
          </p:cNvPr>
          <p:cNvSpPr>
            <a:spLocks noGrp="1"/>
          </p:cNvSpPr>
          <p:nvPr>
            <p:ph sz="half" idx="1"/>
          </p:nvPr>
        </p:nvSpPr>
        <p:spPr>
          <a:xfrm>
            <a:off x="1028700" y="2286003"/>
            <a:ext cx="10047228" cy="3568696"/>
          </a:xfrm>
        </p:spPr>
        <p:txBody>
          <a:bodyPr/>
          <a:lstStyle/>
          <a:p>
            <a:r>
              <a:rPr lang="en-US" dirty="0"/>
              <a:t>1. No spillover onto donor units</a:t>
            </a:r>
          </a:p>
          <a:p>
            <a:r>
              <a:rPr lang="en-US" dirty="0"/>
              <a:t>	Californians buying cigarettes in Nevada</a:t>
            </a:r>
            <a:br>
              <a:rPr lang="en-US" dirty="0"/>
            </a:br>
            <a:r>
              <a:rPr lang="en-US" dirty="0"/>
              <a:t>	What if Proposition 99 increased beer price in Nevada? Is it a violation?</a:t>
            </a:r>
          </a:p>
          <a:p>
            <a:endParaRPr lang="en-US" dirty="0"/>
          </a:p>
          <a:p>
            <a:r>
              <a:rPr lang="en-US" dirty="0"/>
              <a:t>2.  No anticipation</a:t>
            </a:r>
          </a:p>
          <a:p>
            <a:r>
              <a:rPr lang="en-US" dirty="0"/>
              <a:t>	Californians stockpile cigarettes before the tax</a:t>
            </a:r>
          </a:p>
          <a:p>
            <a:endParaRPr lang="en-US" dirty="0"/>
          </a:p>
          <a:p>
            <a:r>
              <a:rPr lang="en-US" dirty="0"/>
              <a:t>3.  No other treatments (parallel trends)</a:t>
            </a:r>
          </a:p>
          <a:p>
            <a:r>
              <a:rPr lang="en-US" dirty="0"/>
              <a:t>	Smoking suddenly unfashionable in Montana</a:t>
            </a:r>
          </a:p>
          <a:p>
            <a:endParaRPr lang="en-US" dirty="0"/>
          </a:p>
          <a:p>
            <a:endParaRPr lang="en-US" dirty="0"/>
          </a:p>
          <a:p>
            <a:endParaRPr lang="en-US" dirty="0"/>
          </a:p>
        </p:txBody>
      </p:sp>
    </p:spTree>
    <p:extLst>
      <p:ext uri="{BB962C8B-B14F-4D97-AF65-F5344CB8AC3E}">
        <p14:creationId xmlns:p14="http://schemas.microsoft.com/office/powerpoint/2010/main" val="30810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3F04-19DD-0415-03C4-2E34D2617548}"/>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id="{92CAD131-F461-23C8-8F9D-12DF76BB071B}"/>
              </a:ext>
            </a:extLst>
          </p:cNvPr>
          <p:cNvSpPr>
            <a:spLocks noGrp="1"/>
          </p:cNvSpPr>
          <p:nvPr>
            <p:ph sz="half" idx="1"/>
          </p:nvPr>
        </p:nvSpPr>
        <p:spPr/>
        <p:txBody>
          <a:bodyPr/>
          <a:lstStyle/>
          <a:p>
            <a:r>
              <a:rPr lang="en-US" dirty="0"/>
              <a:t>Could results be driven by chance?</a:t>
            </a:r>
          </a:p>
          <a:p>
            <a:endParaRPr lang="en-US" dirty="0"/>
          </a:p>
          <a:p>
            <a:r>
              <a:rPr lang="en-US" dirty="0"/>
              <a:t>Placebo studies. </a:t>
            </a:r>
          </a:p>
          <a:p>
            <a:pPr marL="342900" indent="-342900">
              <a:buFont typeface="+mj-lt"/>
              <a:buAutoNum type="arabicPeriod"/>
            </a:pPr>
            <a:r>
              <a:rPr lang="en-US" dirty="0"/>
              <a:t>Apply the SCM to states that did not apply anti-tobacco policies</a:t>
            </a:r>
          </a:p>
          <a:p>
            <a:pPr marL="342900" indent="-342900">
              <a:buFont typeface="+mj-lt"/>
              <a:buAutoNum type="arabicPeriod"/>
            </a:pPr>
            <a:r>
              <a:rPr lang="en-US" dirty="0"/>
              <a:t>If the gap estimated for California is unusually high, it’s evidence of a negative effect of P99</a:t>
            </a:r>
          </a:p>
        </p:txBody>
      </p:sp>
      <p:pic>
        <p:nvPicPr>
          <p:cNvPr id="13" name="Picture Placeholder 12">
            <a:extLst>
              <a:ext uri="{FF2B5EF4-FFF2-40B4-BE49-F238E27FC236}">
                <a16:creationId xmlns:a16="http://schemas.microsoft.com/office/drawing/2014/main" id="{B92300A4-D33B-8B30-5116-D4C24011C56C}"/>
              </a:ext>
            </a:extLst>
          </p:cNvPr>
          <p:cNvPicPr>
            <a:picLocks noGrp="1" noChangeAspect="1"/>
          </p:cNvPicPr>
          <p:nvPr>
            <p:ph type="pic" sz="quarter" idx="10"/>
          </p:nvPr>
        </p:nvPicPr>
        <p:blipFill>
          <a:blip r:embed="rId2"/>
          <a:srcRect l="237" r="237"/>
          <a:stretch/>
        </p:blipFill>
        <p:spPr>
          <a:xfrm>
            <a:off x="7409515" y="3429000"/>
            <a:ext cx="3200400" cy="3200399"/>
          </a:xfrm>
        </p:spPr>
      </p:pic>
      <p:sp>
        <p:nvSpPr>
          <p:cNvPr id="7" name="Slide Number Placeholder 6">
            <a:extLst>
              <a:ext uri="{FF2B5EF4-FFF2-40B4-BE49-F238E27FC236}">
                <a16:creationId xmlns:a16="http://schemas.microsoft.com/office/drawing/2014/main" id="{EA6D0A80-34A3-4030-496F-B42052FD0AAB}"/>
              </a:ext>
            </a:extLst>
          </p:cNvPr>
          <p:cNvSpPr>
            <a:spLocks noGrp="1"/>
          </p:cNvSpPr>
          <p:nvPr>
            <p:ph type="sldNum" sz="quarter" idx="13"/>
          </p:nvPr>
        </p:nvSpPr>
        <p:spPr/>
        <p:txBody>
          <a:bodyPr/>
          <a:lstStyle/>
          <a:p>
            <a:fld id="{7782931A-7D25-4B4B-9464-57AE418934A3}" type="slidenum">
              <a:rPr lang="en-US" smtClean="0"/>
              <a:pPr/>
              <a:t>13</a:t>
            </a:fld>
            <a:endParaRPr lang="en-US"/>
          </a:p>
        </p:txBody>
      </p:sp>
      <p:pic>
        <p:nvPicPr>
          <p:cNvPr id="11" name="Picture 10">
            <a:extLst>
              <a:ext uri="{FF2B5EF4-FFF2-40B4-BE49-F238E27FC236}">
                <a16:creationId xmlns:a16="http://schemas.microsoft.com/office/drawing/2014/main" id="{A8F1D901-D26B-6239-44E5-6FCBDF90A6E7}"/>
              </a:ext>
            </a:extLst>
          </p:cNvPr>
          <p:cNvPicPr>
            <a:picLocks noChangeAspect="1"/>
          </p:cNvPicPr>
          <p:nvPr/>
        </p:nvPicPr>
        <p:blipFill>
          <a:blip r:embed="rId3"/>
          <a:stretch>
            <a:fillRect/>
          </a:stretch>
        </p:blipFill>
        <p:spPr>
          <a:xfrm>
            <a:off x="7409515" y="94952"/>
            <a:ext cx="3200400" cy="3098799"/>
          </a:xfrm>
          <a:prstGeom prst="rect">
            <a:avLst/>
          </a:prstGeom>
        </p:spPr>
      </p:pic>
    </p:spTree>
    <p:extLst>
      <p:ext uri="{BB962C8B-B14F-4D97-AF65-F5344CB8AC3E}">
        <p14:creationId xmlns:p14="http://schemas.microsoft.com/office/powerpoint/2010/main" val="140584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3F04-19DD-0415-03C4-2E34D2617548}"/>
              </a:ext>
            </a:extLst>
          </p:cNvPr>
          <p:cNvSpPr>
            <a:spLocks noGrp="1"/>
          </p:cNvSpPr>
          <p:nvPr>
            <p:ph type="title"/>
          </p:nvPr>
        </p:nvSpPr>
        <p:spPr>
          <a:xfrm>
            <a:off x="1028700" y="999068"/>
            <a:ext cx="6512642" cy="645284"/>
          </a:xfrm>
        </p:spPr>
        <p:txBody>
          <a:bodyPr/>
          <a:lstStyle/>
          <a:p>
            <a:r>
              <a:rPr lang="en-US" dirty="0"/>
              <a:t>Like a regression,</a:t>
            </a:r>
            <a:br>
              <a:rPr lang="en-US" dirty="0"/>
            </a:br>
            <a:r>
              <a:rPr lang="en-US" dirty="0"/>
              <a:t>better than a regression</a:t>
            </a:r>
          </a:p>
        </p:txBody>
      </p:sp>
      <p:sp>
        <p:nvSpPr>
          <p:cNvPr id="3" name="Content Placeholder 2">
            <a:extLst>
              <a:ext uri="{FF2B5EF4-FFF2-40B4-BE49-F238E27FC236}">
                <a16:creationId xmlns:a16="http://schemas.microsoft.com/office/drawing/2014/main" id="{92CAD131-F461-23C8-8F9D-12DF76BB071B}"/>
              </a:ext>
            </a:extLst>
          </p:cNvPr>
          <p:cNvSpPr>
            <a:spLocks noGrp="1"/>
          </p:cNvSpPr>
          <p:nvPr>
            <p:ph sz="half" idx="1"/>
          </p:nvPr>
        </p:nvSpPr>
        <p:spPr>
          <a:xfrm>
            <a:off x="1035231" y="2286003"/>
            <a:ext cx="4876800" cy="3568696"/>
          </a:xfrm>
        </p:spPr>
        <p:txBody>
          <a:bodyPr/>
          <a:lstStyle/>
          <a:p>
            <a:r>
              <a:rPr lang="en-US" dirty="0"/>
              <a:t>A regression-based estimator can also be expressed as weighted average of comparison units with weights summing to 1.</a:t>
            </a:r>
          </a:p>
          <a:p>
            <a:endParaRPr lang="en-US" dirty="0"/>
          </a:p>
          <a:p>
            <a:r>
              <a:rPr lang="en-US" dirty="0"/>
              <a:t>But regression weights are not restricted to be between 0 and 1 </a:t>
            </a:r>
            <a:br>
              <a:rPr lang="en-US" dirty="0"/>
            </a:br>
            <a:r>
              <a:rPr lang="en-US" sz="1800" dirty="0">
                <a:sym typeface="Wingdings" panose="05000000000000000000" pitchFamily="2" charset="2"/>
              </a:rPr>
              <a:t> Extrapolation, </a:t>
            </a:r>
            <a:r>
              <a:rPr lang="en-US" b="1" dirty="0">
                <a:sym typeface="Wingdings" panose="05000000000000000000" pitchFamily="2" charset="2"/>
              </a:rPr>
              <a:t>overfitting</a:t>
            </a:r>
            <a:r>
              <a:rPr lang="en-US" dirty="0">
                <a:sym typeface="Wingdings" panose="05000000000000000000" pitchFamily="2" charset="2"/>
              </a:rPr>
              <a:t> to idiosyncrasies.</a:t>
            </a:r>
          </a:p>
          <a:p>
            <a:r>
              <a:rPr lang="en-US" dirty="0">
                <a:sym typeface="Wingdings" panose="05000000000000000000" pitchFamily="2" charset="2"/>
              </a:rPr>
              <a:t>Even if X1 cannot be approximated, regression weights extrapolate to produce a perfect fit. </a:t>
            </a:r>
            <a:endParaRPr lang="en-US" sz="1800" dirty="0">
              <a:sym typeface="Wingdings" panose="05000000000000000000" pitchFamily="2" charset="2"/>
            </a:endParaRPr>
          </a:p>
          <a:p>
            <a:endParaRPr lang="en-US" dirty="0">
              <a:sym typeface="Wingdings" panose="05000000000000000000" pitchFamily="2" charset="2"/>
            </a:endParaRPr>
          </a:p>
        </p:txBody>
      </p:sp>
      <p:sp>
        <p:nvSpPr>
          <p:cNvPr id="7" name="Slide Number Placeholder 6">
            <a:extLst>
              <a:ext uri="{FF2B5EF4-FFF2-40B4-BE49-F238E27FC236}">
                <a16:creationId xmlns:a16="http://schemas.microsoft.com/office/drawing/2014/main" id="{EA6D0A80-34A3-4030-496F-B42052FD0AAB}"/>
              </a:ext>
            </a:extLst>
          </p:cNvPr>
          <p:cNvSpPr>
            <a:spLocks noGrp="1"/>
          </p:cNvSpPr>
          <p:nvPr>
            <p:ph type="sldNum" sz="quarter" idx="13"/>
          </p:nvPr>
        </p:nvSpPr>
        <p:spPr/>
        <p:txBody>
          <a:bodyPr/>
          <a:lstStyle/>
          <a:p>
            <a:fld id="{7782931A-7D25-4B4B-9464-57AE418934A3}" type="slidenum">
              <a:rPr lang="en-US" smtClean="0"/>
              <a:pPr/>
              <a:t>14</a:t>
            </a:fld>
            <a:endParaRPr lang="en-US"/>
          </a:p>
        </p:txBody>
      </p:sp>
      <p:pic>
        <p:nvPicPr>
          <p:cNvPr id="8" name="Picture 7" descr="A graph showing the growth of the stock market&#10;&#10;Description automatically generated">
            <a:extLst>
              <a:ext uri="{FF2B5EF4-FFF2-40B4-BE49-F238E27FC236}">
                <a16:creationId xmlns:a16="http://schemas.microsoft.com/office/drawing/2014/main" id="{47329DD2-FAB3-386A-095C-2E1162551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278" y="1797269"/>
            <a:ext cx="4774222" cy="2669977"/>
          </a:xfrm>
          <a:prstGeom prst="rect">
            <a:avLst/>
          </a:prstGeom>
        </p:spPr>
      </p:pic>
      <p:pic>
        <p:nvPicPr>
          <p:cNvPr id="10" name="Picture 9" descr="A drawing of a horse&#10;&#10;Description automatically generated">
            <a:extLst>
              <a:ext uri="{FF2B5EF4-FFF2-40B4-BE49-F238E27FC236}">
                <a16:creationId xmlns:a16="http://schemas.microsoft.com/office/drawing/2014/main" id="{68ED46A0-A251-0F97-6841-0127758C7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384" y="4913034"/>
            <a:ext cx="2540131" cy="1562180"/>
          </a:xfrm>
          <a:prstGeom prst="rect">
            <a:avLst/>
          </a:prstGeom>
        </p:spPr>
      </p:pic>
      <p:pic>
        <p:nvPicPr>
          <p:cNvPr id="5" name="Picture 4" descr="Two astronauts in space with an object pointing at the earth&#10;&#10;Description automatically generated">
            <a:extLst>
              <a:ext uri="{FF2B5EF4-FFF2-40B4-BE49-F238E27FC236}">
                <a16:creationId xmlns:a16="http://schemas.microsoft.com/office/drawing/2014/main" id="{47CD70BA-D12E-E0C1-6E08-3E2CEE36D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278" y="1797269"/>
            <a:ext cx="4904040" cy="2669977"/>
          </a:xfrm>
          <a:prstGeom prst="rect">
            <a:avLst/>
          </a:prstGeom>
        </p:spPr>
      </p:pic>
      <p:sp>
        <p:nvSpPr>
          <p:cNvPr id="6" name="TextBox 5">
            <a:extLst>
              <a:ext uri="{FF2B5EF4-FFF2-40B4-BE49-F238E27FC236}">
                <a16:creationId xmlns:a16="http://schemas.microsoft.com/office/drawing/2014/main" id="{C218CE8A-55D3-99BA-E25F-2FDDCC57DC19}"/>
              </a:ext>
            </a:extLst>
          </p:cNvPr>
          <p:cNvSpPr txBox="1"/>
          <p:nvPr/>
        </p:nvSpPr>
        <p:spPr>
          <a:xfrm>
            <a:off x="6719278" y="4539343"/>
            <a:ext cx="4828287" cy="215444"/>
          </a:xfrm>
          <a:prstGeom prst="rect">
            <a:avLst/>
          </a:prstGeom>
          <a:noFill/>
        </p:spPr>
        <p:txBody>
          <a:bodyPr wrap="square" rtlCol="0">
            <a:spAutoFit/>
          </a:bodyPr>
          <a:lstStyle/>
          <a:p>
            <a:r>
              <a:rPr lang="en-US" sz="800" dirty="0">
                <a:solidFill>
                  <a:schemeClr val="bg1"/>
                </a:solidFill>
              </a:rPr>
              <a:t>Source: https://matheusfacure.github.io/python-causality-handbook/15-Synthetic-Control.html</a:t>
            </a:r>
          </a:p>
        </p:txBody>
      </p:sp>
    </p:spTree>
    <p:extLst>
      <p:ext uri="{BB962C8B-B14F-4D97-AF65-F5344CB8AC3E}">
        <p14:creationId xmlns:p14="http://schemas.microsoft.com/office/powerpoint/2010/main" val="39987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A6D0A80-34A3-4030-496F-B42052FD0AAB}"/>
              </a:ext>
            </a:extLst>
          </p:cNvPr>
          <p:cNvSpPr>
            <a:spLocks noGrp="1"/>
          </p:cNvSpPr>
          <p:nvPr>
            <p:ph type="sldNum" sz="quarter" idx="13"/>
          </p:nvPr>
        </p:nvSpPr>
        <p:spPr/>
        <p:txBody>
          <a:bodyPr/>
          <a:lstStyle/>
          <a:p>
            <a:fld id="{7782931A-7D25-4B4B-9464-57AE418934A3}" type="slidenum">
              <a:rPr lang="en-US" smtClean="0"/>
              <a:pPr/>
              <a:t>15</a:t>
            </a:fld>
            <a:endParaRPr lang="en-US"/>
          </a:p>
        </p:txBody>
      </p:sp>
      <p:pic>
        <p:nvPicPr>
          <p:cNvPr id="14" name="Content Placeholder 13" descr="A chart of graphs and text&#10;&#10;Description automatically generated with medium confidence">
            <a:extLst>
              <a:ext uri="{FF2B5EF4-FFF2-40B4-BE49-F238E27FC236}">
                <a16:creationId xmlns:a16="http://schemas.microsoft.com/office/drawing/2014/main" id="{BDE4931E-3B58-6AA6-A4DB-52366DFEB8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13072" y="615256"/>
            <a:ext cx="3545774" cy="5627487"/>
          </a:xfrm>
        </p:spPr>
      </p:pic>
      <p:sp>
        <p:nvSpPr>
          <p:cNvPr id="12" name="Title 11">
            <a:extLst>
              <a:ext uri="{FF2B5EF4-FFF2-40B4-BE49-F238E27FC236}">
                <a16:creationId xmlns:a16="http://schemas.microsoft.com/office/drawing/2014/main" id="{257AAB19-C230-BF9C-D668-83293D251A44}"/>
              </a:ext>
            </a:extLst>
          </p:cNvPr>
          <p:cNvSpPr>
            <a:spLocks noGrp="1"/>
          </p:cNvSpPr>
          <p:nvPr>
            <p:ph type="title"/>
          </p:nvPr>
        </p:nvSpPr>
        <p:spPr/>
        <p:txBody>
          <a:bodyPr/>
          <a:lstStyle/>
          <a:p>
            <a:r>
              <a:rPr lang="en-US" sz="2800" dirty="0">
                <a:solidFill>
                  <a:schemeClr val="bg1"/>
                </a:solidFill>
              </a:rPr>
              <a:t>Which one is probably overfitting?</a:t>
            </a:r>
            <a:endParaRPr lang="en-US" sz="2800" dirty="0"/>
          </a:p>
        </p:txBody>
      </p:sp>
    </p:spTree>
    <p:extLst>
      <p:ext uri="{BB962C8B-B14F-4D97-AF65-F5344CB8AC3E}">
        <p14:creationId xmlns:p14="http://schemas.microsoft.com/office/powerpoint/2010/main" val="341633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D4F6D2-F139-335E-5C5E-03CE80F1D7A7}"/>
              </a:ext>
            </a:extLst>
          </p:cNvPr>
          <p:cNvSpPr>
            <a:spLocks noGrp="1"/>
          </p:cNvSpPr>
          <p:nvPr>
            <p:ph type="body" sz="quarter" idx="10"/>
          </p:nvPr>
        </p:nvSpPr>
        <p:spPr>
          <a:xfrm>
            <a:off x="1028700" y="2304344"/>
            <a:ext cx="9264592" cy="2989263"/>
          </a:xfrm>
        </p:spPr>
        <p:txBody>
          <a:bodyPr/>
          <a:lstStyle/>
          <a:p>
            <a:pPr algn="ctr"/>
            <a:endParaRPr lang="en-US" dirty="0"/>
          </a:p>
          <a:p>
            <a:pPr algn="ctr"/>
            <a:r>
              <a:rPr lang="en-US" dirty="0"/>
              <a:t>What if a good pre-treatment matching isn’t feasible?</a:t>
            </a:r>
          </a:p>
        </p:txBody>
      </p:sp>
      <p:sp>
        <p:nvSpPr>
          <p:cNvPr id="3" name="Title 2">
            <a:extLst>
              <a:ext uri="{FF2B5EF4-FFF2-40B4-BE49-F238E27FC236}">
                <a16:creationId xmlns:a16="http://schemas.microsoft.com/office/drawing/2014/main" id="{14D41613-54B4-02D6-BFFB-05B4764DD523}"/>
              </a:ext>
            </a:extLst>
          </p:cNvPr>
          <p:cNvSpPr>
            <a:spLocks noGrp="1"/>
          </p:cNvSpPr>
          <p:nvPr>
            <p:ph type="title"/>
          </p:nvPr>
        </p:nvSpPr>
        <p:spPr/>
        <p:txBody>
          <a:bodyPr/>
          <a:lstStyle/>
          <a:p>
            <a:pPr algn="ctr"/>
            <a:r>
              <a:rPr lang="en-US" sz="9600" dirty="0"/>
              <a:t>?</a:t>
            </a:r>
            <a:endParaRPr lang="en-US" sz="6000" dirty="0"/>
          </a:p>
        </p:txBody>
      </p:sp>
      <p:sp>
        <p:nvSpPr>
          <p:cNvPr id="6" name="Slide Number Placeholder 5">
            <a:extLst>
              <a:ext uri="{FF2B5EF4-FFF2-40B4-BE49-F238E27FC236}">
                <a16:creationId xmlns:a16="http://schemas.microsoft.com/office/drawing/2014/main" id="{85BD8466-E949-AB20-84AB-39BC919F10DC}"/>
              </a:ext>
            </a:extLst>
          </p:cNvPr>
          <p:cNvSpPr>
            <a:spLocks noGrp="1"/>
          </p:cNvSpPr>
          <p:nvPr>
            <p:ph type="sldNum" sz="quarter" idx="13"/>
          </p:nvPr>
        </p:nvSpPr>
        <p:spPr/>
        <p:txBody>
          <a:bodyPr/>
          <a:lstStyle/>
          <a:p>
            <a:fld id="{7782931A-7D25-4B4B-9464-57AE418934A3}" type="slidenum">
              <a:rPr lang="en-US" smtClean="0"/>
              <a:pPr/>
              <a:t>16</a:t>
            </a:fld>
            <a:endParaRPr lang="en-US"/>
          </a:p>
        </p:txBody>
      </p:sp>
    </p:spTree>
    <p:extLst>
      <p:ext uri="{BB962C8B-B14F-4D97-AF65-F5344CB8AC3E}">
        <p14:creationId xmlns:p14="http://schemas.microsoft.com/office/powerpoint/2010/main" val="2213292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CFDA95-B0CA-3F84-75E0-40EE1C57AA71}"/>
              </a:ext>
            </a:extLst>
          </p:cNvPr>
          <p:cNvSpPr>
            <a:spLocks noGrp="1"/>
          </p:cNvSpPr>
          <p:nvPr>
            <p:ph sz="quarter" idx="11"/>
          </p:nvPr>
        </p:nvSpPr>
        <p:spPr/>
        <p:txBody>
          <a:bodyPr/>
          <a:lstStyle/>
          <a:p>
            <a:r>
              <a:rPr lang="en-US" dirty="0"/>
              <a:t>Ben-Michael et al. (2021)</a:t>
            </a:r>
          </a:p>
        </p:txBody>
      </p:sp>
      <p:sp>
        <p:nvSpPr>
          <p:cNvPr id="3" name="Title 2">
            <a:extLst>
              <a:ext uri="{FF2B5EF4-FFF2-40B4-BE49-F238E27FC236}">
                <a16:creationId xmlns:a16="http://schemas.microsoft.com/office/drawing/2014/main" id="{28D97F89-3105-4E3A-91BA-DBF9F459C3BF}"/>
              </a:ext>
            </a:extLst>
          </p:cNvPr>
          <p:cNvSpPr>
            <a:spLocks noGrp="1"/>
          </p:cNvSpPr>
          <p:nvPr>
            <p:ph type="title"/>
          </p:nvPr>
        </p:nvSpPr>
        <p:spPr/>
        <p:txBody>
          <a:bodyPr/>
          <a:lstStyle/>
          <a:p>
            <a:r>
              <a:rPr lang="en-US" dirty="0"/>
              <a:t>Augmented synthetic control method</a:t>
            </a:r>
          </a:p>
        </p:txBody>
      </p:sp>
    </p:spTree>
    <p:extLst>
      <p:ext uri="{BB962C8B-B14F-4D97-AF65-F5344CB8AC3E}">
        <p14:creationId xmlns:p14="http://schemas.microsoft.com/office/powerpoint/2010/main" val="383481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BE4E-2275-0264-3E57-6498C13DAB6D}"/>
              </a:ext>
            </a:extLst>
          </p:cNvPr>
          <p:cNvSpPr>
            <a:spLocks noGrp="1"/>
          </p:cNvSpPr>
          <p:nvPr>
            <p:ph type="title"/>
          </p:nvPr>
        </p:nvSpPr>
        <p:spPr/>
        <p:txBody>
          <a:bodyPr/>
          <a:lstStyle/>
          <a:p>
            <a:r>
              <a:rPr lang="en-US" dirty="0"/>
              <a:t>ASCM</a:t>
            </a:r>
          </a:p>
        </p:txBody>
      </p:sp>
      <p:sp>
        <p:nvSpPr>
          <p:cNvPr id="3" name="Content Placeholder 2">
            <a:extLst>
              <a:ext uri="{FF2B5EF4-FFF2-40B4-BE49-F238E27FC236}">
                <a16:creationId xmlns:a16="http://schemas.microsoft.com/office/drawing/2014/main" id="{E3ECD971-2D3E-BFF2-DB41-85057DCA5825}"/>
              </a:ext>
            </a:extLst>
          </p:cNvPr>
          <p:cNvSpPr>
            <a:spLocks noGrp="1"/>
          </p:cNvSpPr>
          <p:nvPr>
            <p:ph sz="half" idx="1"/>
          </p:nvPr>
        </p:nvSpPr>
        <p:spPr>
          <a:xfrm>
            <a:off x="1028700" y="2290236"/>
            <a:ext cx="10338383" cy="3568696"/>
          </a:xfrm>
        </p:spPr>
        <p:txBody>
          <a:bodyPr/>
          <a:lstStyle/>
          <a:p>
            <a:r>
              <a:rPr lang="en-US" dirty="0"/>
              <a:t>Hybrid between SCM and a regression:</a:t>
            </a:r>
          </a:p>
          <a:p>
            <a:endParaRPr lang="en-US" dirty="0"/>
          </a:p>
          <a:p>
            <a:r>
              <a:rPr lang="en-US" dirty="0"/>
              <a:t>Differently from SCM, ASCM </a:t>
            </a:r>
            <a:r>
              <a:rPr lang="en-US" b="1" dirty="0"/>
              <a:t>admits negative weights </a:t>
            </a:r>
            <a:r>
              <a:rPr lang="en-US" dirty="0"/>
              <a:t>(i.e. extrapolation) to improve pre-treatment fit but parametrizes (= controls) the level of extrapolation by penalizing the distance from SCM weights.</a:t>
            </a:r>
          </a:p>
          <a:p>
            <a:r>
              <a:rPr lang="en-US" b="1" dirty="0"/>
              <a:t>Controlled trade-off </a:t>
            </a:r>
            <a:r>
              <a:rPr lang="en-US" dirty="0"/>
              <a:t>between</a:t>
            </a:r>
          </a:p>
          <a:p>
            <a:r>
              <a:rPr lang="en-US" dirty="0"/>
              <a:t>	</a:t>
            </a:r>
            <a:r>
              <a:rPr lang="en-US" b="1" dirty="0"/>
              <a:t>bias</a:t>
            </a:r>
            <a:r>
              <a:rPr lang="en-US" dirty="0"/>
              <a:t> (due to poor pre-treatment fit) and </a:t>
            </a:r>
            <a:br>
              <a:rPr lang="en-US" dirty="0"/>
            </a:br>
            <a:r>
              <a:rPr lang="en-US" dirty="0"/>
              <a:t>	</a:t>
            </a:r>
            <a:r>
              <a:rPr lang="en-US" b="1" dirty="0"/>
              <a:t>variance</a:t>
            </a:r>
            <a:r>
              <a:rPr lang="en-US" dirty="0"/>
              <a:t> (overfitting in pre-treatment and poor prediction post-treatment)</a:t>
            </a:r>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BF1B5142-40BB-4387-3A09-0FFCB0287571}"/>
              </a:ext>
            </a:extLst>
          </p:cNvPr>
          <p:cNvSpPr>
            <a:spLocks noGrp="1"/>
          </p:cNvSpPr>
          <p:nvPr>
            <p:ph type="sldNum" sz="quarter" idx="13"/>
          </p:nvPr>
        </p:nvSpPr>
        <p:spPr/>
        <p:txBody>
          <a:bodyPr/>
          <a:lstStyle/>
          <a:p>
            <a:fld id="{7782931A-7D25-4B4B-9464-57AE418934A3}" type="slidenum">
              <a:rPr lang="en-US" smtClean="0"/>
              <a:pPr/>
              <a:t>18</a:t>
            </a:fld>
            <a:endParaRPr lang="en-US"/>
          </a:p>
        </p:txBody>
      </p:sp>
    </p:spTree>
    <p:extLst>
      <p:ext uri="{BB962C8B-B14F-4D97-AF65-F5344CB8AC3E}">
        <p14:creationId xmlns:p14="http://schemas.microsoft.com/office/powerpoint/2010/main" val="221817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llage of a person holding a pill&#10;&#10;Description automatically generated">
            <a:extLst>
              <a:ext uri="{FF2B5EF4-FFF2-40B4-BE49-F238E27FC236}">
                <a16:creationId xmlns:a16="http://schemas.microsoft.com/office/drawing/2014/main" id="{8388987E-D471-60EF-1D92-ABFE0674239B}"/>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632509" y="785323"/>
            <a:ext cx="3370890" cy="4505123"/>
          </a:xfrm>
        </p:spPr>
      </p:pic>
      <p:sp>
        <p:nvSpPr>
          <p:cNvPr id="3" name="Title 2">
            <a:extLst>
              <a:ext uri="{FF2B5EF4-FFF2-40B4-BE49-F238E27FC236}">
                <a16:creationId xmlns:a16="http://schemas.microsoft.com/office/drawing/2014/main" id="{74D6D350-4255-98E9-87CA-A2CA71FC1E4D}"/>
              </a:ext>
            </a:extLst>
          </p:cNvPr>
          <p:cNvSpPr>
            <a:spLocks noGrp="1"/>
          </p:cNvSpPr>
          <p:nvPr>
            <p:ph type="title"/>
          </p:nvPr>
        </p:nvSpPr>
        <p:spPr/>
        <p:txBody>
          <a:bodyPr/>
          <a:lstStyle/>
          <a:p>
            <a:r>
              <a:rPr lang="en-US" dirty="0"/>
              <a:t>Synthetic Difference-in-Differences</a:t>
            </a:r>
          </a:p>
        </p:txBody>
      </p:sp>
      <p:sp>
        <p:nvSpPr>
          <p:cNvPr id="6" name="Content Placeholder 1">
            <a:extLst>
              <a:ext uri="{FF2B5EF4-FFF2-40B4-BE49-F238E27FC236}">
                <a16:creationId xmlns:a16="http://schemas.microsoft.com/office/drawing/2014/main" id="{53F002EA-978C-6762-D782-605A24E65B6C}"/>
              </a:ext>
            </a:extLst>
          </p:cNvPr>
          <p:cNvSpPr txBox="1">
            <a:spLocks/>
          </p:cNvSpPr>
          <p:nvPr/>
        </p:nvSpPr>
        <p:spPr>
          <a:xfrm>
            <a:off x="1033153" y="4728131"/>
            <a:ext cx="7806047" cy="281164"/>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Not today.. but now you know.</a:t>
            </a:r>
          </a:p>
          <a:p>
            <a:endParaRPr lang="en-US" i="1" dirty="0"/>
          </a:p>
          <a:p>
            <a:r>
              <a:rPr lang="en-US" i="1" dirty="0"/>
              <a:t>Reference: </a:t>
            </a:r>
            <a:r>
              <a:rPr lang="en-US" i="1" dirty="0" err="1"/>
              <a:t>Arkhangelsky</a:t>
            </a:r>
            <a:r>
              <a:rPr lang="en-US" i="1" dirty="0"/>
              <a:t> et al. (2021)</a:t>
            </a:r>
          </a:p>
        </p:txBody>
      </p:sp>
    </p:spTree>
    <p:extLst>
      <p:ext uri="{BB962C8B-B14F-4D97-AF65-F5344CB8AC3E}">
        <p14:creationId xmlns:p14="http://schemas.microsoft.com/office/powerpoint/2010/main" val="58891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B193993-8D77-7F15-3AAB-CCF65A298E18}"/>
              </a:ext>
            </a:extLst>
          </p:cNvPr>
          <p:cNvSpPr>
            <a:spLocks noGrp="1"/>
          </p:cNvSpPr>
          <p:nvPr>
            <p:ph type="title"/>
          </p:nvPr>
        </p:nvSpPr>
        <p:spPr/>
        <p:txBody>
          <a:bodyPr/>
          <a:lstStyle/>
          <a:p>
            <a:r>
              <a:rPr lang="en-US" dirty="0"/>
              <a:t>The plan</a:t>
            </a:r>
          </a:p>
        </p:txBody>
      </p:sp>
      <p:sp>
        <p:nvSpPr>
          <p:cNvPr id="9" name="Content Placeholder 8">
            <a:extLst>
              <a:ext uri="{FF2B5EF4-FFF2-40B4-BE49-F238E27FC236}">
                <a16:creationId xmlns:a16="http://schemas.microsoft.com/office/drawing/2014/main" id="{E326CB49-390F-C1FE-123C-ACD2671DFBB8}"/>
              </a:ext>
            </a:extLst>
          </p:cNvPr>
          <p:cNvSpPr>
            <a:spLocks noGrp="1"/>
          </p:cNvSpPr>
          <p:nvPr>
            <p:ph sz="half" idx="1"/>
          </p:nvPr>
        </p:nvSpPr>
        <p:spPr/>
        <p:txBody>
          <a:bodyPr/>
          <a:lstStyle/>
          <a:p>
            <a:r>
              <a:rPr lang="en-US" dirty="0"/>
              <a:t>Overview of a few methods</a:t>
            </a:r>
          </a:p>
          <a:p>
            <a:r>
              <a:rPr lang="en-US" dirty="0"/>
              <a:t>Light on the math</a:t>
            </a:r>
          </a:p>
          <a:p>
            <a:r>
              <a:rPr lang="en-US" dirty="0"/>
              <a:t>Focus on the assumptions</a:t>
            </a:r>
          </a:p>
          <a:p>
            <a:endParaRPr lang="en-US" dirty="0"/>
          </a:p>
          <a:p>
            <a:r>
              <a:rPr lang="en-US" dirty="0"/>
              <a:t>Be at ease and ask questions!</a:t>
            </a:r>
          </a:p>
        </p:txBody>
      </p:sp>
      <p:sp>
        <p:nvSpPr>
          <p:cNvPr id="5" name="Slide Number Placeholder 4">
            <a:extLst>
              <a:ext uri="{FF2B5EF4-FFF2-40B4-BE49-F238E27FC236}">
                <a16:creationId xmlns:a16="http://schemas.microsoft.com/office/drawing/2014/main" id="{EFB257E0-95F7-D1E9-C261-A8C1E30882D3}"/>
              </a:ext>
            </a:extLst>
          </p:cNvPr>
          <p:cNvSpPr>
            <a:spLocks noGrp="1"/>
          </p:cNvSpPr>
          <p:nvPr>
            <p:ph type="sldNum" sz="quarter" idx="13"/>
          </p:nvPr>
        </p:nvSpPr>
        <p:spPr/>
        <p:txBody>
          <a:bodyPr/>
          <a:lstStyle/>
          <a:p>
            <a:fld id="{7782931A-7D25-4B4B-9464-57AE418934A3}" type="slidenum">
              <a:rPr lang="en-US" smtClean="0"/>
              <a:pPr/>
              <a:t>2</a:t>
            </a:fld>
            <a:endParaRPr lang="en-US"/>
          </a:p>
        </p:txBody>
      </p:sp>
      <p:pic>
        <p:nvPicPr>
          <p:cNvPr id="7" name="Picture 6" descr="A collage of a person&#10;&#10;Description automatically generated">
            <a:extLst>
              <a:ext uri="{FF2B5EF4-FFF2-40B4-BE49-F238E27FC236}">
                <a16:creationId xmlns:a16="http://schemas.microsoft.com/office/drawing/2014/main" id="{9D2B0938-AD80-60E8-0F1B-7E1C58070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386" y="95250"/>
            <a:ext cx="4762500" cy="6762750"/>
          </a:xfrm>
          <a:prstGeom prst="rect">
            <a:avLst/>
          </a:prstGeom>
        </p:spPr>
      </p:pic>
      <p:grpSp>
        <p:nvGrpSpPr>
          <p:cNvPr id="22" name="Group 21">
            <a:extLst>
              <a:ext uri="{FF2B5EF4-FFF2-40B4-BE49-F238E27FC236}">
                <a16:creationId xmlns:a16="http://schemas.microsoft.com/office/drawing/2014/main" id="{1924157C-7103-022E-7BB4-FCC63FBDAC10}"/>
              </a:ext>
            </a:extLst>
          </p:cNvPr>
          <p:cNvGrpSpPr/>
          <p:nvPr/>
        </p:nvGrpSpPr>
        <p:grpSpPr>
          <a:xfrm>
            <a:off x="6807386" y="111632"/>
            <a:ext cx="4762500" cy="6746368"/>
            <a:chOff x="1333500" y="76245"/>
            <a:chExt cx="4762500" cy="6746368"/>
          </a:xfrm>
        </p:grpSpPr>
        <p:pic>
          <p:nvPicPr>
            <p:cNvPr id="19" name="Picture 18" descr="A collage of a person&#10;&#10;Description automatically generated">
              <a:extLst>
                <a:ext uri="{FF2B5EF4-FFF2-40B4-BE49-F238E27FC236}">
                  <a16:creationId xmlns:a16="http://schemas.microsoft.com/office/drawing/2014/main" id="{7D77EE8B-3ADE-A2F5-03E5-D67B64E871FA}"/>
                </a:ext>
              </a:extLst>
            </p:cNvPr>
            <p:cNvPicPr>
              <a:picLocks noChangeAspect="1"/>
            </p:cNvPicPr>
            <p:nvPr/>
          </p:nvPicPr>
          <p:blipFill rotWithShape="1">
            <a:blip r:embed="rId2">
              <a:extLst>
                <a:ext uri="{28A0092B-C50C-407E-A947-70E740481C1C}">
                  <a14:useLocalDpi xmlns:a14="http://schemas.microsoft.com/office/drawing/2010/main" val="0"/>
                </a:ext>
              </a:extLst>
            </a:blip>
            <a:srcRect t="-248" b="80176"/>
            <a:stretch/>
          </p:blipFill>
          <p:spPr>
            <a:xfrm>
              <a:off x="1333500" y="3957014"/>
              <a:ext cx="4762500" cy="1357422"/>
            </a:xfrm>
            <a:prstGeom prst="rect">
              <a:avLst/>
            </a:prstGeom>
          </p:spPr>
        </p:pic>
        <p:pic>
          <p:nvPicPr>
            <p:cNvPr id="20" name="Picture 19" descr="A collage of a person&#10;&#10;Description automatically generated">
              <a:extLst>
                <a:ext uri="{FF2B5EF4-FFF2-40B4-BE49-F238E27FC236}">
                  <a16:creationId xmlns:a16="http://schemas.microsoft.com/office/drawing/2014/main" id="{9C23DB87-1E02-B28B-EA4B-4C789ACA0C7C}"/>
                </a:ext>
              </a:extLst>
            </p:cNvPr>
            <p:cNvPicPr>
              <a:picLocks noChangeAspect="1"/>
            </p:cNvPicPr>
            <p:nvPr/>
          </p:nvPicPr>
          <p:blipFill rotWithShape="1">
            <a:blip r:embed="rId2">
              <a:extLst>
                <a:ext uri="{28A0092B-C50C-407E-A947-70E740481C1C}">
                  <a14:useLocalDpi xmlns:a14="http://schemas.microsoft.com/office/drawing/2010/main" val="0"/>
                </a:ext>
              </a:extLst>
            </a:blip>
            <a:srcRect t="78274"/>
            <a:stretch/>
          </p:blipFill>
          <p:spPr>
            <a:xfrm>
              <a:off x="1333500" y="5353316"/>
              <a:ext cx="4762500" cy="1469297"/>
            </a:xfrm>
            <a:prstGeom prst="rect">
              <a:avLst/>
            </a:prstGeom>
          </p:spPr>
        </p:pic>
        <p:pic>
          <p:nvPicPr>
            <p:cNvPr id="21" name="Picture 20" descr="A collage of a person&#10;&#10;Description automatically generated">
              <a:extLst>
                <a:ext uri="{FF2B5EF4-FFF2-40B4-BE49-F238E27FC236}">
                  <a16:creationId xmlns:a16="http://schemas.microsoft.com/office/drawing/2014/main" id="{463C6CA7-F21C-362B-1628-A94321163399}"/>
                </a:ext>
              </a:extLst>
            </p:cNvPr>
            <p:cNvPicPr>
              <a:picLocks noChangeAspect="1"/>
            </p:cNvPicPr>
            <p:nvPr/>
          </p:nvPicPr>
          <p:blipFill rotWithShape="1">
            <a:blip r:embed="rId2">
              <a:extLst>
                <a:ext uri="{28A0092B-C50C-407E-A947-70E740481C1C}">
                  <a14:useLocalDpi xmlns:a14="http://schemas.microsoft.com/office/drawing/2010/main" val="0"/>
                </a:ext>
              </a:extLst>
            </a:blip>
            <a:srcRect t="20239" b="21717"/>
            <a:stretch/>
          </p:blipFill>
          <p:spPr>
            <a:xfrm>
              <a:off x="1333500" y="76245"/>
              <a:ext cx="4762500" cy="3925362"/>
            </a:xfrm>
            <a:prstGeom prst="rect">
              <a:avLst/>
            </a:prstGeom>
          </p:spPr>
        </p:pic>
      </p:grpSp>
      <p:pic>
        <p:nvPicPr>
          <p:cNvPr id="3" name="Graphic 2">
            <a:extLst>
              <a:ext uri="{FF2B5EF4-FFF2-40B4-BE49-F238E27FC236}">
                <a16:creationId xmlns:a16="http://schemas.microsoft.com/office/drawing/2014/main" id="{D879281B-7CDD-AE83-CF49-05E0DBA486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5984" y="4291263"/>
            <a:ext cx="2402232" cy="2402232"/>
          </a:xfrm>
          <a:prstGeom prst="rect">
            <a:avLst/>
          </a:prstGeom>
        </p:spPr>
      </p:pic>
    </p:spTree>
    <p:extLst>
      <p:ext uri="{BB962C8B-B14F-4D97-AF65-F5344CB8AC3E}">
        <p14:creationId xmlns:p14="http://schemas.microsoft.com/office/powerpoint/2010/main" val="21995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650016-66D3-D263-6037-AD85847C2848}"/>
              </a:ext>
            </a:extLst>
          </p:cNvPr>
          <p:cNvSpPr>
            <a:spLocks noGrp="1"/>
          </p:cNvSpPr>
          <p:nvPr>
            <p:ph type="title"/>
          </p:nvPr>
        </p:nvSpPr>
        <p:spPr/>
        <p:txBody>
          <a:bodyPr/>
          <a:lstStyle/>
          <a:p>
            <a:r>
              <a:rPr lang="en-US" dirty="0"/>
              <a:t>Event studies in finance</a:t>
            </a:r>
          </a:p>
        </p:txBody>
      </p:sp>
      <p:sp>
        <p:nvSpPr>
          <p:cNvPr id="5" name="Content Placeholder 4">
            <a:extLst>
              <a:ext uri="{FF2B5EF4-FFF2-40B4-BE49-F238E27FC236}">
                <a16:creationId xmlns:a16="http://schemas.microsoft.com/office/drawing/2014/main" id="{2CC13FAB-DEB9-6EBA-CCB0-05348F3BDD74}"/>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89882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B28B5C-F24D-F4A6-4EE1-40D1DFEC6E81}"/>
              </a:ext>
            </a:extLst>
          </p:cNvPr>
          <p:cNvSpPr>
            <a:spLocks noGrp="1"/>
          </p:cNvSpPr>
          <p:nvPr>
            <p:ph type="title"/>
          </p:nvPr>
        </p:nvSpPr>
        <p:spPr/>
        <p:txBody>
          <a:bodyPr/>
          <a:lstStyle/>
          <a:p>
            <a:r>
              <a:rPr lang="en-US" dirty="0"/>
              <a:t>Setup</a:t>
            </a:r>
          </a:p>
        </p:txBody>
      </p:sp>
      <p:sp>
        <p:nvSpPr>
          <p:cNvPr id="2" name="Text Placeholder 1">
            <a:extLst>
              <a:ext uri="{FF2B5EF4-FFF2-40B4-BE49-F238E27FC236}">
                <a16:creationId xmlns:a16="http://schemas.microsoft.com/office/drawing/2014/main" id="{0B199357-665F-7911-3324-78BC20AB24C3}"/>
              </a:ext>
            </a:extLst>
          </p:cNvPr>
          <p:cNvSpPr>
            <a:spLocks noGrp="1"/>
          </p:cNvSpPr>
          <p:nvPr>
            <p:ph type="body" sz="quarter" idx="10"/>
          </p:nvPr>
        </p:nvSpPr>
        <p:spPr/>
        <p:txBody>
          <a:bodyPr/>
          <a:lstStyle/>
          <a:p>
            <a:r>
              <a:rPr lang="en-US" dirty="0"/>
              <a:t>An event happening at some point in time</a:t>
            </a:r>
          </a:p>
          <a:p>
            <a:r>
              <a:rPr lang="en-US" dirty="0"/>
              <a:t>We want to estimate the causal effect on some treated units</a:t>
            </a:r>
          </a:p>
          <a:p>
            <a:r>
              <a:rPr lang="en-US" dirty="0"/>
              <a:t>Calendar time, Event time</a:t>
            </a:r>
          </a:p>
          <a:p>
            <a:endParaRPr lang="en-US" dirty="0"/>
          </a:p>
        </p:txBody>
      </p:sp>
      <p:sp>
        <p:nvSpPr>
          <p:cNvPr id="4" name="Text Placeholder 3">
            <a:extLst>
              <a:ext uri="{FF2B5EF4-FFF2-40B4-BE49-F238E27FC236}">
                <a16:creationId xmlns:a16="http://schemas.microsoft.com/office/drawing/2014/main" id="{9B604819-F6EF-9EF4-B459-5E02ECFE529A}"/>
              </a:ext>
            </a:extLst>
          </p:cNvPr>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0093C61C-D1AF-BE02-130F-D7D3C676FFE0}"/>
              </a:ext>
            </a:extLst>
          </p:cNvPr>
          <p:cNvSpPr>
            <a:spLocks noGrp="1"/>
          </p:cNvSpPr>
          <p:nvPr>
            <p:ph type="sldNum" sz="quarter" idx="14"/>
          </p:nvPr>
        </p:nvSpPr>
        <p:spPr/>
        <p:txBody>
          <a:bodyPr/>
          <a:lstStyle/>
          <a:p>
            <a:fld id="{7782931A-7D25-4B4B-9464-57AE418934A3}" type="slidenum">
              <a:rPr lang="en-US" smtClean="0"/>
              <a:pPr/>
              <a:t>21</a:t>
            </a:fld>
            <a:endParaRPr lang="en-US"/>
          </a:p>
        </p:txBody>
      </p:sp>
      <p:grpSp>
        <p:nvGrpSpPr>
          <p:cNvPr id="25" name="Group 24">
            <a:extLst>
              <a:ext uri="{FF2B5EF4-FFF2-40B4-BE49-F238E27FC236}">
                <a16:creationId xmlns:a16="http://schemas.microsoft.com/office/drawing/2014/main" id="{685461E1-E769-46B5-6F51-03112D6B9413}"/>
              </a:ext>
            </a:extLst>
          </p:cNvPr>
          <p:cNvGrpSpPr/>
          <p:nvPr/>
        </p:nvGrpSpPr>
        <p:grpSpPr>
          <a:xfrm>
            <a:off x="1568966" y="4046426"/>
            <a:ext cx="4386648" cy="2428788"/>
            <a:chOff x="-2273643" y="4015946"/>
            <a:chExt cx="4386648" cy="2428788"/>
          </a:xfrm>
        </p:grpSpPr>
        <p:cxnSp>
          <p:nvCxnSpPr>
            <p:cNvPr id="16" name="Straight Arrow Connector 15">
              <a:extLst>
                <a:ext uri="{FF2B5EF4-FFF2-40B4-BE49-F238E27FC236}">
                  <a16:creationId xmlns:a16="http://schemas.microsoft.com/office/drawing/2014/main" id="{E3ED01F1-63BD-5ACE-66A6-E1D24762F602}"/>
                </a:ext>
              </a:extLst>
            </p:cNvPr>
            <p:cNvCxnSpPr>
              <a:cxnSpLocks/>
            </p:cNvCxnSpPr>
            <p:nvPr/>
          </p:nvCxnSpPr>
          <p:spPr>
            <a:xfrm>
              <a:off x="-2273643" y="6292334"/>
              <a:ext cx="4386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FB7F4F5-D2D0-4317-477F-E539AE2B6315}"/>
                </a:ext>
              </a:extLst>
            </p:cNvPr>
            <p:cNvCxnSpPr>
              <a:cxnSpLocks/>
            </p:cNvCxnSpPr>
            <p:nvPr/>
          </p:nvCxnSpPr>
          <p:spPr>
            <a:xfrm flipV="1">
              <a:off x="-2121243" y="4015946"/>
              <a:ext cx="0" cy="24287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1276811-3600-C15B-5A2F-FA568CE2F5E5}"/>
                </a:ext>
              </a:extLst>
            </p:cNvPr>
            <p:cNvCxnSpPr/>
            <p:nvPr/>
          </p:nvCxnSpPr>
          <p:spPr>
            <a:xfrm>
              <a:off x="-135924" y="4146104"/>
              <a:ext cx="0" cy="229863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866A9874-8727-2163-E2DA-5738B139157D}"/>
                    </a:ext>
                  </a:extLst>
                </p14:cNvPr>
                <p14:cNvContentPartPr/>
                <p14:nvPr/>
              </p14:nvContentPartPr>
              <p14:xfrm>
                <a:off x="-1952368" y="4595449"/>
                <a:ext cx="3964320" cy="1187640"/>
              </p14:xfrm>
            </p:contentPart>
          </mc:Choice>
          <mc:Fallback xmlns="">
            <p:pic>
              <p:nvPicPr>
                <p:cNvPr id="24" name="Ink 23">
                  <a:extLst>
                    <a:ext uri="{FF2B5EF4-FFF2-40B4-BE49-F238E27FC236}">
                      <a16:creationId xmlns:a16="http://schemas.microsoft.com/office/drawing/2014/main" id="{866A9874-8727-2163-E2DA-5738B139157D}"/>
                    </a:ext>
                  </a:extLst>
                </p:cNvPr>
                <p:cNvPicPr/>
                <p:nvPr/>
              </p:nvPicPr>
              <p:blipFill>
                <a:blip r:embed="rId4"/>
                <a:stretch>
                  <a:fillRect/>
                </a:stretch>
              </p:blipFill>
              <p:spPr>
                <a:xfrm>
                  <a:off x="-1970008" y="4577449"/>
                  <a:ext cx="3999960" cy="1223280"/>
                </a:xfrm>
                <a:prstGeom prst="rect">
                  <a:avLst/>
                </a:prstGeom>
              </p:spPr>
            </p:pic>
          </mc:Fallback>
        </mc:AlternateContent>
      </p:grpSp>
      <p:sp>
        <p:nvSpPr>
          <p:cNvPr id="26" name="TextBox 25">
            <a:extLst>
              <a:ext uri="{FF2B5EF4-FFF2-40B4-BE49-F238E27FC236}">
                <a16:creationId xmlns:a16="http://schemas.microsoft.com/office/drawing/2014/main" id="{C8BFC7B0-0E35-89DC-C874-A95DAF4AC828}"/>
              </a:ext>
            </a:extLst>
          </p:cNvPr>
          <p:cNvSpPr txBox="1"/>
          <p:nvPr/>
        </p:nvSpPr>
        <p:spPr>
          <a:xfrm>
            <a:off x="6153322" y="6186885"/>
            <a:ext cx="1285102" cy="461665"/>
          </a:xfrm>
          <a:prstGeom prst="rect">
            <a:avLst/>
          </a:prstGeom>
          <a:noFill/>
        </p:spPr>
        <p:txBody>
          <a:bodyPr wrap="square" rtlCol="0">
            <a:spAutoFit/>
          </a:bodyPr>
          <a:lstStyle/>
          <a:p>
            <a:r>
              <a:rPr lang="en-US" sz="2400" dirty="0">
                <a:solidFill>
                  <a:schemeClr val="bg1"/>
                </a:solidFill>
                <a:latin typeface="Abadi Extra Light" panose="020B0204020104020204" pitchFamily="34" charset="0"/>
              </a:rPr>
              <a:t>Time</a:t>
            </a:r>
          </a:p>
        </p:txBody>
      </p:sp>
    </p:spTree>
    <p:extLst>
      <p:ext uri="{BB962C8B-B14F-4D97-AF65-F5344CB8AC3E}">
        <p14:creationId xmlns:p14="http://schemas.microsoft.com/office/powerpoint/2010/main" val="196966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C9F876-67EC-07EA-DB70-E2DA7A45863B}"/>
              </a:ext>
            </a:extLst>
          </p:cNvPr>
          <p:cNvSpPr>
            <a:spLocks noGrp="1"/>
          </p:cNvSpPr>
          <p:nvPr>
            <p:ph type="title"/>
          </p:nvPr>
        </p:nvSpPr>
        <p:spPr/>
        <p:txBody>
          <a:bodyPr/>
          <a:lstStyle/>
          <a:p>
            <a:r>
              <a:rPr lang="en-US" dirty="0"/>
              <a:t>Event time vs</a:t>
            </a:r>
            <a:br>
              <a:rPr lang="en-US" dirty="0"/>
            </a:br>
            <a:r>
              <a:rPr lang="en-US" dirty="0"/>
              <a:t>Calendar time</a:t>
            </a:r>
          </a:p>
        </p:txBody>
      </p:sp>
      <p:sp>
        <p:nvSpPr>
          <p:cNvPr id="9" name="Content Placeholder 8">
            <a:extLst>
              <a:ext uri="{FF2B5EF4-FFF2-40B4-BE49-F238E27FC236}">
                <a16:creationId xmlns:a16="http://schemas.microsoft.com/office/drawing/2014/main" id="{8316D74E-1C83-0FA8-782E-4F28D4367A5A}"/>
              </a:ext>
            </a:extLst>
          </p:cNvPr>
          <p:cNvSpPr>
            <a:spLocks noGrp="1"/>
          </p:cNvSpPr>
          <p:nvPr>
            <p:ph sz="half" idx="1"/>
          </p:nvPr>
        </p:nvSpPr>
        <p:spPr/>
        <p:txBody>
          <a:bodyPr/>
          <a:lstStyle/>
          <a:p>
            <a:r>
              <a:rPr lang="en-US" dirty="0"/>
              <a:t>What is the effect of having a child on the gender wage gap, also called the child penalty?</a:t>
            </a:r>
          </a:p>
          <a:p>
            <a:endParaRPr lang="en-US" dirty="0"/>
          </a:p>
          <a:p>
            <a:r>
              <a:rPr lang="en-US" dirty="0"/>
              <a:t>Event time: time relative to having a child </a:t>
            </a:r>
          </a:p>
        </p:txBody>
      </p:sp>
      <p:sp>
        <p:nvSpPr>
          <p:cNvPr id="5" name="Date Placeholder 4">
            <a:extLst>
              <a:ext uri="{FF2B5EF4-FFF2-40B4-BE49-F238E27FC236}">
                <a16:creationId xmlns:a16="http://schemas.microsoft.com/office/drawing/2014/main" id="{1DF01035-AC5C-D6DF-5CF0-F69A00F4C457}"/>
              </a:ext>
            </a:extLst>
          </p:cNvPr>
          <p:cNvSpPr>
            <a:spLocks noGrp="1"/>
          </p:cNvSpPr>
          <p:nvPr>
            <p:ph type="dt" sz="half" idx="11"/>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6ABB242B-ED83-4213-FDE1-E2B280A706C9}"/>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5420F198-0A36-5500-F441-210FD861B0DF}"/>
              </a:ext>
            </a:extLst>
          </p:cNvPr>
          <p:cNvSpPr>
            <a:spLocks noGrp="1"/>
          </p:cNvSpPr>
          <p:nvPr>
            <p:ph type="sldNum" sz="quarter" idx="13"/>
          </p:nvPr>
        </p:nvSpPr>
        <p:spPr/>
        <p:txBody>
          <a:bodyPr/>
          <a:lstStyle/>
          <a:p>
            <a:fld id="{7782931A-7D25-4B4B-9464-57AE418934A3}" type="slidenum">
              <a:rPr lang="en-US" smtClean="0"/>
              <a:pPr/>
              <a:t>22</a:t>
            </a:fld>
            <a:endParaRPr lang="en-US"/>
          </a:p>
        </p:txBody>
      </p:sp>
      <p:pic>
        <p:nvPicPr>
          <p:cNvPr id="16" name="Picture 15">
            <a:extLst>
              <a:ext uri="{FF2B5EF4-FFF2-40B4-BE49-F238E27FC236}">
                <a16:creationId xmlns:a16="http://schemas.microsoft.com/office/drawing/2014/main" id="{01764F6D-9EBC-5445-E81D-BA0BE0ABE97C}"/>
              </a:ext>
            </a:extLst>
          </p:cNvPr>
          <p:cNvPicPr>
            <a:picLocks noChangeAspect="1"/>
          </p:cNvPicPr>
          <p:nvPr/>
        </p:nvPicPr>
        <p:blipFill>
          <a:blip r:embed="rId3"/>
          <a:stretch>
            <a:fillRect/>
          </a:stretch>
        </p:blipFill>
        <p:spPr>
          <a:xfrm>
            <a:off x="6016344" y="999068"/>
            <a:ext cx="6026460" cy="5258070"/>
          </a:xfrm>
          <a:prstGeom prst="rect">
            <a:avLst/>
          </a:prstGeom>
        </p:spPr>
      </p:pic>
    </p:spTree>
    <p:extLst>
      <p:ext uri="{BB962C8B-B14F-4D97-AF65-F5344CB8AC3E}">
        <p14:creationId xmlns:p14="http://schemas.microsoft.com/office/powerpoint/2010/main" val="1418929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6F6C-7D31-3B08-D6F8-22A2691E5419}"/>
              </a:ext>
            </a:extLst>
          </p:cNvPr>
          <p:cNvSpPr>
            <a:spLocks noGrp="1"/>
          </p:cNvSpPr>
          <p:nvPr>
            <p:ph type="title"/>
          </p:nvPr>
        </p:nvSpPr>
        <p:spPr>
          <a:xfrm>
            <a:off x="1028700" y="999068"/>
            <a:ext cx="10096500" cy="645284"/>
          </a:xfrm>
        </p:spPr>
        <p:txBody>
          <a:bodyPr/>
          <a:lstStyle/>
          <a:p>
            <a:r>
              <a:rPr lang="en-US" dirty="0"/>
              <a:t>Event studies in finance</a:t>
            </a:r>
          </a:p>
        </p:txBody>
      </p:sp>
      <p:sp>
        <p:nvSpPr>
          <p:cNvPr id="3" name="Text Placeholder 2">
            <a:extLst>
              <a:ext uri="{FF2B5EF4-FFF2-40B4-BE49-F238E27FC236}">
                <a16:creationId xmlns:a16="http://schemas.microsoft.com/office/drawing/2014/main" id="{C44F074D-0764-D489-A2AC-E0A8C57C27ED}"/>
              </a:ext>
            </a:extLst>
          </p:cNvPr>
          <p:cNvSpPr>
            <a:spLocks noGrp="1"/>
          </p:cNvSpPr>
          <p:nvPr>
            <p:ph type="body" sz="quarter" idx="10"/>
          </p:nvPr>
        </p:nvSpPr>
        <p:spPr>
          <a:xfrm>
            <a:off x="1028699" y="2321923"/>
            <a:ext cx="10096499" cy="3825952"/>
          </a:xfrm>
        </p:spPr>
        <p:txBody>
          <a:bodyPr/>
          <a:lstStyle/>
          <a:p>
            <a:pPr algn="ctr"/>
            <a:r>
              <a:rPr lang="en-US" sz="2800" dirty="0"/>
              <a:t>What is the effect of event E on stock price of firm f?</a:t>
            </a:r>
          </a:p>
          <a:p>
            <a:pPr algn="ctr"/>
            <a:endParaRPr lang="en-US" sz="1800" b="1" i="1" dirty="0"/>
          </a:p>
          <a:p>
            <a:pPr algn="ctr"/>
            <a:r>
              <a:rPr lang="en-US" sz="1800" b="1" dirty="0"/>
              <a:t>Intuition.</a:t>
            </a:r>
          </a:p>
          <a:p>
            <a:pPr marL="342900" indent="-342900">
              <a:buFont typeface="+mj-lt"/>
              <a:buAutoNum type="arabicPeriod"/>
            </a:pPr>
            <a:r>
              <a:rPr lang="en-US" sz="1800" dirty="0"/>
              <a:t>Estimate the pre-event correlation of treated firms with the market</a:t>
            </a:r>
          </a:p>
          <a:p>
            <a:pPr marL="342900" indent="-342900">
              <a:buFont typeface="+mj-lt"/>
              <a:buAutoNum type="arabicPeriod"/>
            </a:pPr>
            <a:r>
              <a:rPr lang="en-US" dirty="0"/>
              <a:t>Predict returns</a:t>
            </a:r>
            <a:endParaRPr lang="en-US" sz="1800" dirty="0"/>
          </a:p>
          <a:p>
            <a:pPr marL="342900" indent="-342900">
              <a:buFont typeface="+mj-lt"/>
              <a:buAutoNum type="arabicPeriod"/>
            </a:pPr>
            <a:r>
              <a:rPr lang="en-US" sz="1800" dirty="0"/>
              <a:t>Pre-event, abnormal returns (errors) are mean zero</a:t>
            </a:r>
          </a:p>
          <a:p>
            <a:pPr marL="342900" indent="-342900">
              <a:buFont typeface="+mj-lt"/>
              <a:buAutoNum type="arabicPeriod"/>
            </a:pPr>
            <a:r>
              <a:rPr lang="en-US" sz="1800" dirty="0"/>
              <a:t>If post-event abnormal returns are not mean zero </a:t>
            </a:r>
            <a:r>
              <a:rPr lang="en-US" sz="1800" dirty="0">
                <a:sym typeface="Wingdings" panose="05000000000000000000" pitchFamily="2" charset="2"/>
              </a:rPr>
              <a:t> Evidence of an effect</a:t>
            </a:r>
          </a:p>
          <a:p>
            <a:endParaRPr lang="en-US" sz="1800" dirty="0"/>
          </a:p>
          <a:p>
            <a:pPr marL="285750" indent="-285750">
              <a:buFont typeface="Arial" panose="020B0604020202020204" pitchFamily="34" charset="0"/>
              <a:buChar char="•"/>
            </a:pPr>
            <a:r>
              <a:rPr lang="en-US" sz="1800" dirty="0"/>
              <a:t>We are building a </a:t>
            </a:r>
            <a:r>
              <a:rPr lang="en-US" sz="1800" b="1" dirty="0"/>
              <a:t>model</a:t>
            </a:r>
            <a:r>
              <a:rPr lang="en-US" sz="1800" dirty="0"/>
              <a:t> of treated firms using nontreated firm data</a:t>
            </a:r>
          </a:p>
          <a:p>
            <a:pPr marL="285750" indent="-285750">
              <a:buFont typeface="Arial" panose="020B0604020202020204" pitchFamily="34" charset="0"/>
              <a:buChar char="•"/>
            </a:pPr>
            <a:r>
              <a:rPr lang="en-US" sz="1800" dirty="0"/>
              <a:t>The model gives us the counterfactual</a:t>
            </a:r>
          </a:p>
          <a:p>
            <a:pPr marL="285750" indent="-285750">
              <a:buFont typeface="Arial" panose="020B0604020202020204" pitchFamily="34" charset="0"/>
              <a:buChar char="•"/>
            </a:pPr>
            <a:r>
              <a:rPr lang="en-US" b="1" dirty="0"/>
              <a:t>Assumptions?</a:t>
            </a:r>
            <a:endParaRPr lang="en-US" sz="1800" b="1" dirty="0"/>
          </a:p>
          <a:p>
            <a:endParaRPr lang="en-US" sz="1800" dirty="0"/>
          </a:p>
          <a:p>
            <a:endParaRPr lang="en-US" sz="18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3F8971FD-A697-9FA5-C6A6-838DD9463A8A}"/>
              </a:ext>
            </a:extLst>
          </p:cNvPr>
          <p:cNvSpPr>
            <a:spLocks noGrp="1"/>
          </p:cNvSpPr>
          <p:nvPr>
            <p:ph type="sldNum" sz="quarter" idx="14"/>
          </p:nvPr>
        </p:nvSpPr>
        <p:spPr/>
        <p:txBody>
          <a:bodyPr/>
          <a:lstStyle/>
          <a:p>
            <a:fld id="{7782931A-7D25-4B4B-9464-57AE418934A3}" type="slidenum">
              <a:rPr lang="en-US" smtClean="0"/>
              <a:pPr/>
              <a:t>23</a:t>
            </a:fld>
            <a:endParaRPr lang="en-US"/>
          </a:p>
        </p:txBody>
      </p:sp>
    </p:spTree>
    <p:extLst>
      <p:ext uri="{BB962C8B-B14F-4D97-AF65-F5344CB8AC3E}">
        <p14:creationId xmlns:p14="http://schemas.microsoft.com/office/powerpoint/2010/main" val="7749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0D66-F0D0-C571-DA16-560AB516FE90}"/>
              </a:ext>
            </a:extLst>
          </p:cNvPr>
          <p:cNvSpPr>
            <a:spLocks noGrp="1"/>
          </p:cNvSpPr>
          <p:nvPr>
            <p:ph type="title"/>
          </p:nvPr>
        </p:nvSpPr>
        <p:spPr>
          <a:xfrm>
            <a:off x="1028699" y="999068"/>
            <a:ext cx="10355161" cy="645284"/>
          </a:xfrm>
        </p:spPr>
        <p:txBody>
          <a:bodyPr/>
          <a:lstStyle/>
          <a:p>
            <a:r>
              <a:rPr lang="en-US" dirty="0"/>
              <a:t>Diamonds, wars, stock prices</a:t>
            </a:r>
            <a:br>
              <a:rPr lang="en-US" dirty="0"/>
            </a:br>
            <a:r>
              <a:rPr lang="en-US" sz="2800" dirty="0" err="1"/>
              <a:t>Guidolin</a:t>
            </a:r>
            <a:r>
              <a:rPr lang="en-US" sz="2800" dirty="0"/>
              <a:t> &amp; La Ferrara (2007)</a:t>
            </a:r>
            <a:endParaRPr lang="en-US" dirty="0"/>
          </a:p>
        </p:txBody>
      </p:sp>
      <p:sp>
        <p:nvSpPr>
          <p:cNvPr id="3" name="Text Placeholder 2">
            <a:extLst>
              <a:ext uri="{FF2B5EF4-FFF2-40B4-BE49-F238E27FC236}">
                <a16:creationId xmlns:a16="http://schemas.microsoft.com/office/drawing/2014/main" id="{C04F1E41-3361-F189-8C63-D3E900E88E71}"/>
              </a:ext>
            </a:extLst>
          </p:cNvPr>
          <p:cNvSpPr>
            <a:spLocks noGrp="1"/>
          </p:cNvSpPr>
          <p:nvPr>
            <p:ph sz="half" idx="1"/>
          </p:nvPr>
        </p:nvSpPr>
        <p:spPr>
          <a:xfrm>
            <a:off x="1028700" y="2286003"/>
            <a:ext cx="7209289" cy="3568696"/>
          </a:xfrm>
        </p:spPr>
        <p:txBody>
          <a:bodyPr/>
          <a:lstStyle/>
          <a:p>
            <a:pPr marL="285750" indent="-285750">
              <a:buFont typeface="Arial" panose="020B0604020202020204" pitchFamily="34" charset="0"/>
              <a:buChar char="•"/>
            </a:pPr>
            <a:r>
              <a:rPr lang="en-US" dirty="0"/>
              <a:t>Angola is a diamond-producing country and was ravaged by civil war for more than 25 years.</a:t>
            </a:r>
          </a:p>
          <a:p>
            <a:pPr marL="285750" indent="-285750">
              <a:buFont typeface="Arial" panose="020B0604020202020204" pitchFamily="34" charset="0"/>
              <a:buChar char="•"/>
            </a:pPr>
            <a:r>
              <a:rPr lang="en-US" dirty="0"/>
              <a:t>On February 22, 2002, the Angolan civil war </a:t>
            </a:r>
            <a:r>
              <a:rPr lang="en-US" b="1" dirty="0"/>
              <a:t>suddenly</a:t>
            </a:r>
            <a:r>
              <a:rPr lang="en-US" dirty="0"/>
              <a:t> and </a:t>
            </a:r>
            <a:r>
              <a:rPr lang="en-US" b="1" dirty="0"/>
              <a:t>unexpectedly</a:t>
            </a:r>
            <a:r>
              <a:rPr lang="en-US" dirty="0"/>
              <a:t> </a:t>
            </a:r>
            <a:r>
              <a:rPr lang="en-US" b="1" dirty="0"/>
              <a:t>ended</a:t>
            </a:r>
            <a:r>
              <a:rPr lang="en-US" dirty="0"/>
              <a:t> with the death of the rebels’ leader, Jonas </a:t>
            </a:r>
            <a:r>
              <a:rPr lang="en-US" dirty="0" err="1"/>
              <a:t>Savimbi</a:t>
            </a:r>
            <a:r>
              <a:rPr lang="en-US" dirty="0"/>
              <a:t>. </a:t>
            </a:r>
          </a:p>
          <a:p>
            <a:pPr marL="285750" indent="-285750">
              <a:buFont typeface="Arial" panose="020B0604020202020204" pitchFamily="34" charset="0"/>
              <a:buChar char="•"/>
            </a:pPr>
            <a:r>
              <a:rPr lang="en-US" dirty="0"/>
              <a:t>What is the value brought by peace to diamond mining companies?</a:t>
            </a:r>
          </a:p>
          <a:p>
            <a:pPr marL="285750" indent="-285750">
              <a:buFont typeface="Arial" panose="020B0604020202020204" pitchFamily="34" charset="0"/>
              <a:buChar char="•"/>
            </a:pPr>
            <a:r>
              <a:rPr lang="en-US" dirty="0"/>
              <a:t>Study the movement of stock prices of mining companies that </a:t>
            </a:r>
            <a:br>
              <a:rPr lang="en-US" dirty="0"/>
            </a:br>
            <a:r>
              <a:rPr lang="en-US" b="1" dirty="0"/>
              <a:t>have concessions</a:t>
            </a:r>
            <a:r>
              <a:rPr lang="en-US" dirty="0"/>
              <a:t> </a:t>
            </a:r>
            <a:r>
              <a:rPr lang="en-US" b="1" dirty="0"/>
              <a:t>in</a:t>
            </a:r>
            <a:r>
              <a:rPr lang="en-US" dirty="0"/>
              <a:t> </a:t>
            </a:r>
            <a:r>
              <a:rPr lang="en-US" b="1" dirty="0"/>
              <a:t>Angola</a:t>
            </a:r>
            <a:r>
              <a:rPr lang="en-US" dirty="0"/>
              <a:t> vs </a:t>
            </a:r>
            <a:r>
              <a:rPr lang="en-US" b="1" dirty="0"/>
              <a:t>have not </a:t>
            </a:r>
            <a:r>
              <a:rPr lang="en-US" dirty="0"/>
              <a:t>and are comparable</a:t>
            </a:r>
            <a:endParaRPr lang="en-US" sz="1800" dirty="0"/>
          </a:p>
          <a:p>
            <a:endParaRPr lang="en-US" dirty="0"/>
          </a:p>
        </p:txBody>
      </p:sp>
      <p:sp>
        <p:nvSpPr>
          <p:cNvPr id="7" name="Slide Number Placeholder 6">
            <a:extLst>
              <a:ext uri="{FF2B5EF4-FFF2-40B4-BE49-F238E27FC236}">
                <a16:creationId xmlns:a16="http://schemas.microsoft.com/office/drawing/2014/main" id="{E166AC18-61E7-3F69-306A-6CCFD6DAFF14}"/>
              </a:ext>
            </a:extLst>
          </p:cNvPr>
          <p:cNvSpPr>
            <a:spLocks noGrp="1"/>
          </p:cNvSpPr>
          <p:nvPr>
            <p:ph type="sldNum" sz="quarter" idx="13"/>
          </p:nvPr>
        </p:nvSpPr>
        <p:spPr/>
        <p:txBody>
          <a:bodyPr/>
          <a:lstStyle/>
          <a:p>
            <a:fld id="{7782931A-7D25-4B4B-9464-57AE418934A3}" type="slidenum">
              <a:rPr lang="en-US" smtClean="0"/>
              <a:pPr/>
              <a:t>24</a:t>
            </a:fld>
            <a:endParaRPr lang="en-US"/>
          </a:p>
        </p:txBody>
      </p:sp>
      <p:pic>
        <p:nvPicPr>
          <p:cNvPr id="9" name="Picture 8" descr="A group of people digging in a quarry&#10;&#10;Description automatically generated">
            <a:extLst>
              <a:ext uri="{FF2B5EF4-FFF2-40B4-BE49-F238E27FC236}">
                <a16:creationId xmlns:a16="http://schemas.microsoft.com/office/drawing/2014/main" id="{5C7115D8-B070-58DD-086E-1C3039CFB178}"/>
              </a:ext>
            </a:extLst>
          </p:cNvPr>
          <p:cNvPicPr>
            <a:picLocks noChangeAspect="1"/>
          </p:cNvPicPr>
          <p:nvPr/>
        </p:nvPicPr>
        <p:blipFill rotWithShape="1">
          <a:blip r:embed="rId2">
            <a:extLst>
              <a:ext uri="{28A0092B-C50C-407E-A947-70E740481C1C}">
                <a14:useLocalDpi xmlns:a14="http://schemas.microsoft.com/office/drawing/2010/main" val="0"/>
              </a:ext>
            </a:extLst>
          </a:blip>
          <a:srcRect l="13832" t="-3208" r="-3809"/>
          <a:stretch/>
        </p:blipFill>
        <p:spPr>
          <a:xfrm flipH="1">
            <a:off x="8113435" y="2567031"/>
            <a:ext cx="3586440" cy="2311976"/>
          </a:xfrm>
          <a:prstGeom prst="rect">
            <a:avLst/>
          </a:prstGeom>
        </p:spPr>
      </p:pic>
    </p:spTree>
    <p:extLst>
      <p:ext uri="{BB962C8B-B14F-4D97-AF65-F5344CB8AC3E}">
        <p14:creationId xmlns:p14="http://schemas.microsoft.com/office/powerpoint/2010/main" val="227850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9AA443-091E-5D18-0C1C-759D909C6815}"/>
                  </a:ext>
                </a:extLst>
              </p:cNvPr>
              <p:cNvSpPr>
                <a:spLocks noGrp="1"/>
              </p:cNvSpPr>
              <p:nvPr>
                <p:ph sz="half" idx="2"/>
              </p:nvPr>
            </p:nvSpPr>
            <p:spPr>
              <a:xfrm>
                <a:off x="1036640" y="3044590"/>
                <a:ext cx="10317159" cy="1942138"/>
              </a:xfrm>
              <a:prstGeom prst="rect">
                <a:avLst/>
              </a:prstGeom>
            </p:spPr>
            <p:txBody>
              <a:bodyPr/>
              <a:lstStyle/>
              <a:p>
                <a:r>
                  <a:rPr lang="en-US" dirty="0"/>
                  <a:t>Model stock price returns before </a:t>
                </a:r>
                <a:r>
                  <a:rPr lang="en-US" dirty="0" err="1"/>
                  <a:t>Savimbi’s</a:t>
                </a:r>
                <a:r>
                  <a:rPr lang="en-US" dirty="0"/>
                  <a:t> death:  </a:t>
                </a:r>
                <a:endParaRPr lang="en-US" b="0" i="1" dirty="0">
                  <a:latin typeface="Cambria Math" panose="02040503050406030204" pitchFamily="18" charset="0"/>
                </a:endParaRP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𝛽</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up>
                        <m:r>
                          <a:rPr lang="en-US" sz="1800" b="0" i="1" smtClean="0">
                            <a:latin typeface="Cambria Math" panose="02040503050406030204" pitchFamily="18" charset="0"/>
                          </a:rPr>
                          <m:t>𝑀</m:t>
                        </m:r>
                      </m:sup>
                    </m:sSubSup>
                    <m:r>
                      <a:rPr lang="en-US" sz="1800" b="0" i="1" smtClean="0">
                        <a:latin typeface="Cambria Math" panose="02040503050406030204" pitchFamily="18" charset="0"/>
                      </a:rPr>
                      <m:t>+</m:t>
                    </m:r>
                    <m:r>
                      <a:rPr lang="en-US" sz="1800" b="0" i="1" smtClean="0">
                        <a:latin typeface="Cambria Math" panose="02040503050406030204" pitchFamily="18" charset="0"/>
                      </a:rPr>
                      <m:t>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𝑡</m:t>
                        </m:r>
                      </m:sub>
                    </m:sSub>
                  </m:oMath>
                </a14:m>
                <a:endParaRPr lang="en-US" sz="1800" b="0" dirty="0"/>
              </a:p>
              <a:p>
                <a:pPr lvl="1"/>
                <a14:m>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up>
                        <m:r>
                          <a:rPr lang="en-US" sz="1800" b="0" i="1" smtClean="0">
                            <a:latin typeface="Cambria Math" panose="02040503050406030204" pitchFamily="18" charset="0"/>
                          </a:rPr>
                          <m:t>𝑀</m:t>
                        </m:r>
                      </m:sup>
                    </m:sSubSup>
                  </m:oMath>
                </a14:m>
                <a:r>
                  <a:rPr lang="en-US" sz="1800" b="0" dirty="0"/>
                  <a:t> is the market return</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oMath>
                </a14:m>
                <a:r>
                  <a:rPr lang="en-US" sz="1800" b="0" dirty="0"/>
                  <a:t>dummies for company-specific events unrelated to Angolan political events</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𝑡</m:t>
                        </m:r>
                      </m:sub>
                    </m:sSub>
                  </m:oMath>
                </a14:m>
                <a:r>
                  <a:rPr lang="en-US" sz="1800" b="0" dirty="0"/>
                  <a:t> are abnormal (unexplained) returns</a:t>
                </a:r>
              </a:p>
              <a:p>
                <a:r>
                  <a:rPr lang="en-US" dirty="0"/>
                  <a:t>Explore the abnormal returns (AR) and cumulative abnormal returns (CAR) after </a:t>
                </a:r>
                <a:r>
                  <a:rPr lang="en-US" dirty="0" err="1"/>
                  <a:t>Savimbi’s</a:t>
                </a:r>
                <a:r>
                  <a:rPr lang="en-US" dirty="0"/>
                  <a:t> death</a:t>
                </a:r>
              </a:p>
              <a:p>
                <a:r>
                  <a:rPr lang="en-US" b="0" dirty="0"/>
                  <a:t>Separately for Angolan-exposed mining companies and non-exposed but comparable mining companies</a:t>
                </a:r>
              </a:p>
              <a:p>
                <a:pPr lvl="1"/>
                <a:r>
                  <a:rPr lang="en-US" dirty="0"/>
                  <a:t>Ensure that AR do not depend on market developments unrelated to Angola</a:t>
                </a:r>
              </a:p>
            </p:txBody>
          </p:sp>
        </mc:Choice>
        <mc:Fallback xmlns="">
          <p:sp>
            <p:nvSpPr>
              <p:cNvPr id="3" name="Content Placeholder 2">
                <a:extLst>
                  <a:ext uri="{FF2B5EF4-FFF2-40B4-BE49-F238E27FC236}">
                    <a16:creationId xmlns:a16="http://schemas.microsoft.com/office/drawing/2014/main" id="{F59AA443-091E-5D18-0C1C-759D909C6815}"/>
                  </a:ext>
                </a:extLst>
              </p:cNvPr>
              <p:cNvSpPr>
                <a:spLocks noGrp="1" noRot="1" noChangeAspect="1" noMove="1" noResize="1" noEditPoints="1" noAdjustHandles="1" noChangeArrowheads="1" noChangeShapeType="1" noTextEdit="1"/>
              </p:cNvSpPr>
              <p:nvPr>
                <p:ph sz="half" idx="2"/>
              </p:nvPr>
            </p:nvSpPr>
            <p:spPr>
              <a:xfrm>
                <a:off x="1036640" y="3044590"/>
                <a:ext cx="10317159" cy="1942138"/>
              </a:xfrm>
              <a:prstGeom prst="rect">
                <a:avLst/>
              </a:prstGeom>
              <a:blipFill>
                <a:blip r:embed="rId2"/>
                <a:stretch>
                  <a:fillRect l="-1241" t="-5329" b="-4921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2FED99B-A4EE-D6BC-4FB5-108BC13CAABC}"/>
              </a:ext>
            </a:extLst>
          </p:cNvPr>
          <p:cNvSpPr>
            <a:spLocks noGrp="1"/>
          </p:cNvSpPr>
          <p:nvPr>
            <p:ph type="title"/>
          </p:nvPr>
        </p:nvSpPr>
        <p:spPr/>
        <p:txBody>
          <a:bodyPr/>
          <a:lstStyle/>
          <a:p>
            <a:r>
              <a:rPr lang="en-US" dirty="0"/>
              <a:t>Methodology</a:t>
            </a:r>
          </a:p>
        </p:txBody>
      </p:sp>
      <p:sp>
        <p:nvSpPr>
          <p:cNvPr id="7" name="Slide Number Placeholder 6">
            <a:extLst>
              <a:ext uri="{FF2B5EF4-FFF2-40B4-BE49-F238E27FC236}">
                <a16:creationId xmlns:a16="http://schemas.microsoft.com/office/drawing/2014/main" id="{6BCDBECD-5041-8FB0-DA4F-B8AA88A2AF52}"/>
              </a:ext>
            </a:extLst>
          </p:cNvPr>
          <p:cNvSpPr>
            <a:spLocks noGrp="1"/>
          </p:cNvSpPr>
          <p:nvPr>
            <p:ph type="sldNum" sz="quarter" idx="21"/>
          </p:nvPr>
        </p:nvSpPr>
        <p:spPr/>
        <p:txBody>
          <a:bodyPr/>
          <a:lstStyle/>
          <a:p>
            <a:fld id="{7782931A-7D25-4B4B-9464-57AE418934A3}" type="slidenum">
              <a:rPr lang="en-US" smtClean="0"/>
              <a:pPr/>
              <a:t>25</a:t>
            </a:fld>
            <a:endParaRPr lang="en-US"/>
          </a:p>
        </p:txBody>
      </p:sp>
    </p:spTree>
    <p:extLst>
      <p:ext uri="{BB962C8B-B14F-4D97-AF65-F5344CB8AC3E}">
        <p14:creationId xmlns:p14="http://schemas.microsoft.com/office/powerpoint/2010/main" val="274763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125-A4CA-25AB-A5F5-7216579FDFF3}"/>
              </a:ext>
            </a:extLst>
          </p:cNvPr>
          <p:cNvSpPr>
            <a:spLocks noGrp="1"/>
          </p:cNvSpPr>
          <p:nvPr>
            <p:ph type="title"/>
          </p:nvPr>
        </p:nvSpPr>
        <p:spPr>
          <a:xfrm>
            <a:off x="1006806" y="1003301"/>
            <a:ext cx="4876800" cy="645284"/>
          </a:xfrm>
        </p:spPr>
        <p:txBody>
          <a:bodyPr/>
          <a:lstStyle/>
          <a:p>
            <a:r>
              <a:rPr lang="en-US" dirty="0"/>
              <a:t>Results</a:t>
            </a:r>
          </a:p>
        </p:txBody>
      </p:sp>
      <p:sp>
        <p:nvSpPr>
          <p:cNvPr id="3" name="Content Placeholder 2">
            <a:extLst>
              <a:ext uri="{FF2B5EF4-FFF2-40B4-BE49-F238E27FC236}">
                <a16:creationId xmlns:a16="http://schemas.microsoft.com/office/drawing/2014/main" id="{F1FEE818-42A4-6983-8D96-28959F98ECF0}"/>
              </a:ext>
            </a:extLst>
          </p:cNvPr>
          <p:cNvSpPr>
            <a:spLocks noGrp="1"/>
          </p:cNvSpPr>
          <p:nvPr>
            <p:ph sz="half" idx="1"/>
          </p:nvPr>
        </p:nvSpPr>
        <p:spPr>
          <a:xfrm>
            <a:off x="1028699" y="2286003"/>
            <a:ext cx="5759745" cy="3568696"/>
          </a:xfrm>
        </p:spPr>
        <p:txBody>
          <a:bodyPr/>
          <a:lstStyle/>
          <a:p>
            <a:pPr marL="285750" indent="-285750">
              <a:buFont typeface="Arial" panose="020B0604020202020204" pitchFamily="34" charset="0"/>
              <a:buChar char="•"/>
            </a:pPr>
            <a:r>
              <a:rPr lang="en-US" dirty="0"/>
              <a:t>AR and CAR are significantly </a:t>
            </a:r>
            <a:br>
              <a:rPr lang="en-US" dirty="0"/>
            </a:br>
            <a:r>
              <a:rPr lang="en-US" b="1" dirty="0"/>
              <a:t>lower than zero </a:t>
            </a:r>
            <a:r>
              <a:rPr lang="en-US" dirty="0"/>
              <a:t>for Angola-exposed companies</a:t>
            </a:r>
          </a:p>
          <a:p>
            <a:pPr marL="285750" indent="-285750">
              <a:buFont typeface="Arial" panose="020B0604020202020204" pitchFamily="34" charset="0"/>
              <a:buChar char="•"/>
            </a:pPr>
            <a:r>
              <a:rPr lang="en-US" dirty="0"/>
              <a:t>Peace is </a:t>
            </a:r>
            <a:r>
              <a:rPr lang="en-US" b="1" dirty="0"/>
              <a:t>bad news</a:t>
            </a:r>
            <a:r>
              <a:rPr lang="en-US" dirty="0"/>
              <a:t> for mining companies in Angola</a:t>
            </a:r>
          </a:p>
          <a:p>
            <a:pPr marL="742950" lvl="1" indent="-285750">
              <a:buFont typeface="Arial" panose="020B0604020202020204" pitchFamily="34" charset="0"/>
              <a:buChar char="•"/>
            </a:pPr>
            <a:r>
              <a:rPr lang="en-US" sz="1600" dirty="0"/>
              <a:t>Hypothesis: conflict is a barrier to entry, protects incumbents</a:t>
            </a:r>
          </a:p>
          <a:p>
            <a:pPr marL="285750" indent="-285750">
              <a:buFont typeface="Arial" panose="020B0604020202020204" pitchFamily="34" charset="0"/>
              <a:buChar char="•"/>
            </a:pPr>
            <a:r>
              <a:rPr lang="en-US" dirty="0"/>
              <a:t>No significant effect on mining companies not exposed to Angola</a:t>
            </a:r>
          </a:p>
        </p:txBody>
      </p:sp>
      <p:sp>
        <p:nvSpPr>
          <p:cNvPr id="7" name="Slide Number Placeholder 6">
            <a:extLst>
              <a:ext uri="{FF2B5EF4-FFF2-40B4-BE49-F238E27FC236}">
                <a16:creationId xmlns:a16="http://schemas.microsoft.com/office/drawing/2014/main" id="{27AFCC63-6B2A-D2F9-CD2E-A8EDA6F2F012}"/>
              </a:ext>
            </a:extLst>
          </p:cNvPr>
          <p:cNvSpPr>
            <a:spLocks noGrp="1"/>
          </p:cNvSpPr>
          <p:nvPr>
            <p:ph type="sldNum" sz="quarter" idx="13"/>
          </p:nvPr>
        </p:nvSpPr>
        <p:spPr/>
        <p:txBody>
          <a:bodyPr/>
          <a:lstStyle/>
          <a:p>
            <a:fld id="{7782931A-7D25-4B4B-9464-57AE418934A3}" type="slidenum">
              <a:rPr lang="en-US" smtClean="0"/>
              <a:pPr/>
              <a:t>26</a:t>
            </a:fld>
            <a:endParaRPr lang="en-US"/>
          </a:p>
        </p:txBody>
      </p:sp>
      <p:pic>
        <p:nvPicPr>
          <p:cNvPr id="9" name="Picture 8">
            <a:extLst>
              <a:ext uri="{FF2B5EF4-FFF2-40B4-BE49-F238E27FC236}">
                <a16:creationId xmlns:a16="http://schemas.microsoft.com/office/drawing/2014/main" id="{4D4F9A71-4964-9273-B84E-703EB77E09AD}"/>
              </a:ext>
            </a:extLst>
          </p:cNvPr>
          <p:cNvPicPr>
            <a:picLocks noChangeAspect="1"/>
          </p:cNvPicPr>
          <p:nvPr/>
        </p:nvPicPr>
        <p:blipFill>
          <a:blip r:embed="rId2"/>
          <a:stretch>
            <a:fillRect/>
          </a:stretch>
        </p:blipFill>
        <p:spPr>
          <a:xfrm>
            <a:off x="7191916" y="675218"/>
            <a:ext cx="4788146" cy="5816899"/>
          </a:xfrm>
          <a:prstGeom prst="rect">
            <a:avLst/>
          </a:prstGeom>
        </p:spPr>
      </p:pic>
      <p:pic>
        <p:nvPicPr>
          <p:cNvPr id="11" name="Picture 10">
            <a:extLst>
              <a:ext uri="{FF2B5EF4-FFF2-40B4-BE49-F238E27FC236}">
                <a16:creationId xmlns:a16="http://schemas.microsoft.com/office/drawing/2014/main" id="{DA03BBB9-B7A1-3AAE-6DDC-24AB93F21422}"/>
              </a:ext>
            </a:extLst>
          </p:cNvPr>
          <p:cNvPicPr>
            <a:picLocks noChangeAspect="1"/>
          </p:cNvPicPr>
          <p:nvPr/>
        </p:nvPicPr>
        <p:blipFill>
          <a:blip r:embed="rId3"/>
          <a:stretch>
            <a:fillRect/>
          </a:stretch>
        </p:blipFill>
        <p:spPr>
          <a:xfrm>
            <a:off x="1028699" y="4679071"/>
            <a:ext cx="5581827" cy="1704703"/>
          </a:xfrm>
          <a:prstGeom prst="rect">
            <a:avLst/>
          </a:prstGeom>
        </p:spPr>
      </p:pic>
    </p:spTree>
    <p:extLst>
      <p:ext uri="{BB962C8B-B14F-4D97-AF65-F5344CB8AC3E}">
        <p14:creationId xmlns:p14="http://schemas.microsoft.com/office/powerpoint/2010/main" val="1175172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0C78-3806-EC1C-AC70-9E12AEE2B611}"/>
              </a:ext>
            </a:extLst>
          </p:cNvPr>
          <p:cNvSpPr>
            <a:spLocks noGrp="1"/>
          </p:cNvSpPr>
          <p:nvPr>
            <p:ph type="title"/>
          </p:nvPr>
        </p:nvSpPr>
        <p:spPr/>
        <p:txBody>
          <a:bodyPr/>
          <a:lstStyle/>
          <a:p>
            <a:r>
              <a:rPr lang="en-US" dirty="0"/>
              <a:t>Back to the intuition</a:t>
            </a:r>
          </a:p>
        </p:txBody>
      </p:sp>
      <p:sp>
        <p:nvSpPr>
          <p:cNvPr id="7" name="Slide Number Placeholder 6">
            <a:extLst>
              <a:ext uri="{FF2B5EF4-FFF2-40B4-BE49-F238E27FC236}">
                <a16:creationId xmlns:a16="http://schemas.microsoft.com/office/drawing/2014/main" id="{8FA48FA2-896D-228F-D998-388230F525BA}"/>
              </a:ext>
            </a:extLst>
          </p:cNvPr>
          <p:cNvSpPr>
            <a:spLocks noGrp="1"/>
          </p:cNvSpPr>
          <p:nvPr>
            <p:ph type="sldNum" sz="quarter" idx="21"/>
          </p:nvPr>
        </p:nvSpPr>
        <p:spPr/>
        <p:txBody>
          <a:bodyPr/>
          <a:lstStyle/>
          <a:p>
            <a:fld id="{7782931A-7D25-4B4B-9464-57AE418934A3}" type="slidenum">
              <a:rPr lang="en-US" smtClean="0"/>
              <a:pPr/>
              <a:t>27</a:t>
            </a:fld>
            <a:endParaRPr lang="en-US"/>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CD19898E-7298-4C91-69BC-1FEBBDA6895B}"/>
                  </a:ext>
                </a:extLst>
              </p:cNvPr>
              <p:cNvSpPr>
                <a:spLocks noGrp="1"/>
              </p:cNvSpPr>
              <p:nvPr>
                <p:ph sz="half" idx="2"/>
              </p:nvPr>
            </p:nvSpPr>
            <p:spPr>
              <a:xfrm>
                <a:off x="1036640" y="2328554"/>
                <a:ext cx="10120718" cy="2537061"/>
              </a:xfrm>
            </p:spPr>
            <p:txBody>
              <a:bodyPr/>
              <a:lstStyle/>
              <a:p>
                <a:r>
                  <a:rPr lang="en-US" dirty="0"/>
                  <a:t>Build a model of the outcome of treated units before the event</a:t>
                </a:r>
              </a:p>
              <a:p>
                <a:pPr marL="0" indent="0" algn="ctr">
                  <a:buNone/>
                </a:pPr>
                <a:r>
                  <a:rPr lang="en-US" dirty="0"/>
                  <a:t>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𝑌</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𝑇𝑟𝑒𝑎𝑡𝑒𝑑</m:t>
                        </m:r>
                      </m:sup>
                    </m:sSubSup>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b="0" i="1" dirty="0" smtClean="0">
                                <a:latin typeface="Cambria Math" panose="02040503050406030204" pitchFamily="18" charset="0"/>
                              </a:rPr>
                              <m:t>𝑡</m:t>
                            </m:r>
                          </m:sub>
                        </m:sSub>
                      </m:e>
                    </m:d>
                  </m:oMath>
                </a14:m>
                <a:endParaRPr lang="en-US" i="1" dirty="0">
                  <a:latin typeface="Cambria Math" panose="02040503050406030204" pitchFamily="18" charset="0"/>
                </a:endParaRPr>
              </a:p>
              <a:p>
                <a14:m>
                  <m:oMath xmlns:m="http://schemas.openxmlformats.org/officeDocument/2006/math">
                    <m:r>
                      <a:rPr lang="en-US" i="1" dirty="0">
                        <a:latin typeface="Cambria Math" panose="02040503050406030204" pitchFamily="18" charset="0"/>
                      </a:rPr>
                      <m:t> </m:t>
                    </m:r>
                  </m:oMath>
                </a14:m>
                <a:r>
                  <a:rPr lang="en-US" dirty="0"/>
                  <a:t>Predict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 and compute prediction errors:</a:t>
                </a:r>
              </a:p>
              <a:p>
                <a:pPr marL="457200" lvl="1" indent="0" algn="ctr">
                  <a:buNone/>
                </a:pPr>
                <a14:m>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m:rPr>
                            <m:sty m:val="p"/>
                          </m:rPr>
                          <a:rPr lang="en-US" sz="1800" b="0" i="0" smtClean="0">
                            <a:latin typeface="Cambria Math" panose="02040503050406030204" pitchFamily="18" charset="0"/>
                          </a:rPr>
                          <m:t>t</m:t>
                        </m:r>
                      </m:sub>
                    </m:sSub>
                    <m:r>
                      <a:rPr lang="en-US" sz="1800" b="0" i="0" smtClean="0">
                        <a:latin typeface="Cambria Math" panose="02040503050406030204" pitchFamily="18" charset="0"/>
                      </a:rPr>
                      <m:t>= </m:t>
                    </m:r>
                    <m:sSubSup>
                      <m:sSubSupPr>
                        <m:ctrlPr>
                          <a:rPr lang="en-US" sz="1800" b="0" i="1" smtClean="0">
                            <a:latin typeface="Cambria Math" panose="02040503050406030204" pitchFamily="18" charset="0"/>
                          </a:rPr>
                        </m:ctrlPr>
                      </m:sSubSupPr>
                      <m:e>
                        <m:r>
                          <m:rPr>
                            <m:sty m:val="p"/>
                          </m:rPr>
                          <a:rPr lang="en-US" sz="1800" b="0" i="0" smtClean="0">
                            <a:latin typeface="Cambria Math" panose="02040503050406030204" pitchFamily="18" charset="0"/>
                          </a:rPr>
                          <m:t>Y</m:t>
                        </m:r>
                      </m:e>
                      <m:sub>
                        <m:r>
                          <m:rPr>
                            <m:sty m:val="p"/>
                          </m:rPr>
                          <a:rPr lang="en-US" sz="1800" b="0" i="0" smtClean="0">
                            <a:latin typeface="Cambria Math" panose="02040503050406030204" pitchFamily="18" charset="0"/>
                          </a:rPr>
                          <m:t>t</m:t>
                        </m:r>
                      </m:sub>
                      <m:sup>
                        <m:r>
                          <a:rPr lang="en-US" sz="1800" b="0" i="1" smtClean="0">
                            <a:latin typeface="Cambria Math" panose="02040503050406030204" pitchFamily="18" charset="0"/>
                          </a:rPr>
                          <m:t>𝑇𝑟𝑒𝑎𝑡𝑒𝑑</m:t>
                        </m:r>
                      </m:sup>
                    </m:sSubSup>
                    <m:r>
                      <a:rPr lang="en-US" sz="1800" b="0" i="0" smtClean="0">
                        <a:latin typeface="Cambria Math" panose="02040503050406030204" pitchFamily="18" charset="0"/>
                      </a:rPr>
                      <m:t>−</m:t>
                    </m:r>
                    <m:sSup>
                      <m:sSupPr>
                        <m:ctrlPr>
                          <a:rPr lang="en-US" sz="1800" b="0" i="1" smtClean="0">
                            <a:latin typeface="Cambria Math" panose="02040503050406030204" pitchFamily="18" charset="0"/>
                          </a:rPr>
                        </m:ctrlPr>
                      </m:sSupPr>
                      <m:e>
                        <m:acc>
                          <m:accPr>
                            <m:chr m:val="̂"/>
                            <m:ctrlPr>
                              <a:rPr lang="en-US" sz="1800" i="1">
                                <a:latin typeface="Cambria Math" panose="02040503050406030204" pitchFamily="18" charset="0"/>
                              </a:rPr>
                            </m:ctrlPr>
                          </m:accPr>
                          <m:e>
                            <m:sSub>
                              <m:sSubPr>
                                <m:ctrlPr>
                                  <a:rPr lang="en-US" sz="1800" b="0" i="1" smtClean="0">
                                    <a:latin typeface="Cambria Math" panose="02040503050406030204" pitchFamily="18" charset="0"/>
                                  </a:rPr>
                                </m:ctrlPr>
                              </m:sSubPr>
                              <m:e>
                                <m:r>
                                  <a:rPr lang="en-US" sz="1800" i="1">
                                    <a:latin typeface="Cambria Math" panose="02040503050406030204" pitchFamily="18" charset="0"/>
                                  </a:rPr>
                                  <m:t>𝑌</m:t>
                                </m:r>
                              </m:e>
                              <m:sub>
                                <m:r>
                                  <a:rPr lang="en-US" sz="1800" b="0" i="1" smtClean="0">
                                    <a:latin typeface="Cambria Math" panose="02040503050406030204" pitchFamily="18" charset="0"/>
                                  </a:rPr>
                                  <m:t>𝑡</m:t>
                                </m:r>
                              </m:sub>
                            </m:sSub>
                          </m:e>
                        </m:acc>
                      </m:e>
                      <m:sup>
                        <m:r>
                          <a:rPr lang="en-US" sz="1800" b="0" i="1" smtClean="0">
                            <a:latin typeface="Cambria Math" panose="02040503050406030204" pitchFamily="18" charset="0"/>
                          </a:rPr>
                          <m:t>𝑇𝑟𝑒𝑎𝑡𝑒𝑑</m:t>
                        </m:r>
                      </m:sup>
                    </m:sSup>
                  </m:oMath>
                </a14:m>
                <a:r>
                  <a:rPr lang="en-US" sz="1800" dirty="0"/>
                  <a:t> </a:t>
                </a:r>
              </a:p>
              <a:p>
                <a:pPr marL="457200" lvl="1" indent="0">
                  <a:lnSpc>
                    <a:spcPct val="150000"/>
                  </a:lnSpc>
                  <a:buNone/>
                </a:pPr>
                <a:r>
                  <a:rPr lang="en-US" sz="1800" dirty="0"/>
                  <a:t>before and after then event.</a:t>
                </a:r>
              </a:p>
              <a:p>
                <a:r>
                  <a:rPr lang="en-US" dirty="0"/>
                  <a:t>If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𝑡</m:t>
                        </m:r>
                      </m:sub>
                    </m:sSub>
                    <m:r>
                      <a:rPr lang="en-US" b="0" i="0" dirty="0" smtClean="0">
                        <a:latin typeface="Cambria Math" panose="02040503050406030204" pitchFamily="18" charset="0"/>
                      </a:rPr>
                      <m:t> </m:t>
                    </m:r>
                  </m:oMath>
                </a14:m>
                <a:r>
                  <a:rPr lang="en-US" dirty="0"/>
                  <a:t>is larger post-event than pre-event </a:t>
                </a:r>
                <a:r>
                  <a:rPr lang="en-US" dirty="0">
                    <a:sym typeface="Wingdings" panose="05000000000000000000" pitchFamily="2" charset="2"/>
                  </a:rPr>
                  <a:t> Evidence of a treatment effect</a:t>
                </a:r>
              </a:p>
              <a:p>
                <a:r>
                  <a:rPr lang="en-US" dirty="0">
                    <a:sym typeface="Wingdings" panose="05000000000000000000" pitchFamily="2" charset="2"/>
                  </a:rPr>
                  <a:t>The more precise the model  the less noisy is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𝑡</m:t>
                        </m:r>
                      </m:sub>
                    </m:sSub>
                  </m:oMath>
                </a14:m>
                <a:r>
                  <a:rPr lang="en-US" dirty="0"/>
                  <a:t> </a:t>
                </a:r>
                <a:r>
                  <a:rPr lang="en-US" dirty="0">
                    <a:sym typeface="Wingdings" panose="05000000000000000000" pitchFamily="2" charset="2"/>
                  </a:rPr>
                  <a:t> the easier is to detect treatment effects</a:t>
                </a:r>
              </a:p>
              <a:p>
                <a:r>
                  <a:rPr lang="en-US" dirty="0">
                    <a:sym typeface="Wingdings" panose="05000000000000000000" pitchFamily="2" charset="2"/>
                  </a:rPr>
                  <a:t>Let’s build a good predictive model!</a:t>
                </a:r>
                <a:endParaRPr lang="en-US" dirty="0"/>
              </a:p>
              <a:p>
                <a:pPr marL="0" indent="0">
                  <a:buNone/>
                </a:pPr>
                <a:endParaRPr lang="en-US" dirty="0"/>
              </a:p>
            </p:txBody>
          </p:sp>
        </mc:Choice>
        <mc:Fallback>
          <p:sp>
            <p:nvSpPr>
              <p:cNvPr id="8" name="Content Placeholder 7">
                <a:extLst>
                  <a:ext uri="{FF2B5EF4-FFF2-40B4-BE49-F238E27FC236}">
                    <a16:creationId xmlns:a16="http://schemas.microsoft.com/office/drawing/2014/main" id="{CD19898E-7298-4C91-69BC-1FEBBDA6895B}"/>
                  </a:ext>
                </a:extLst>
              </p:cNvPr>
              <p:cNvSpPr>
                <a:spLocks noGrp="1" noRot="1" noChangeAspect="1" noMove="1" noResize="1" noEditPoints="1" noAdjustHandles="1" noChangeArrowheads="1" noChangeShapeType="1" noTextEdit="1"/>
              </p:cNvSpPr>
              <p:nvPr>
                <p:ph sz="half" idx="2"/>
              </p:nvPr>
            </p:nvSpPr>
            <p:spPr>
              <a:xfrm>
                <a:off x="1036640" y="2328554"/>
                <a:ext cx="10120718" cy="2537061"/>
              </a:xfrm>
              <a:blipFill>
                <a:blip r:embed="rId2"/>
                <a:stretch>
                  <a:fillRect l="-1265" t="-4087" b="-23077"/>
                </a:stretch>
              </a:blipFill>
            </p:spPr>
            <p:txBody>
              <a:bodyPr/>
              <a:lstStyle/>
              <a:p>
                <a:r>
                  <a:rPr lang="en-US">
                    <a:noFill/>
                  </a:rPr>
                  <a:t> </a:t>
                </a:r>
              </a:p>
            </p:txBody>
          </p:sp>
        </mc:Fallback>
      </mc:AlternateContent>
    </p:spTree>
    <p:extLst>
      <p:ext uri="{BB962C8B-B14F-4D97-AF65-F5344CB8AC3E}">
        <p14:creationId xmlns:p14="http://schemas.microsoft.com/office/powerpoint/2010/main" val="3118169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EB99C-2BA4-5506-B8D0-32D9B1CC0625}"/>
              </a:ext>
            </a:extLst>
          </p:cNvPr>
          <p:cNvSpPr>
            <a:spLocks noGrp="1"/>
          </p:cNvSpPr>
          <p:nvPr>
            <p:ph type="title"/>
          </p:nvPr>
        </p:nvSpPr>
        <p:spPr/>
        <p:txBody>
          <a:bodyPr/>
          <a:lstStyle/>
          <a:p>
            <a:r>
              <a:rPr lang="en-US" dirty="0"/>
              <a:t>Machine learning for building counterfactuals</a:t>
            </a:r>
          </a:p>
        </p:txBody>
      </p:sp>
      <p:sp>
        <p:nvSpPr>
          <p:cNvPr id="7" name="Text Placeholder 6">
            <a:extLst>
              <a:ext uri="{FF2B5EF4-FFF2-40B4-BE49-F238E27FC236}">
                <a16:creationId xmlns:a16="http://schemas.microsoft.com/office/drawing/2014/main" id="{20675401-72A3-7452-3A4E-07BA589B4DF7}"/>
              </a:ext>
            </a:extLst>
          </p:cNvPr>
          <p:cNvSpPr>
            <a:spLocks noGrp="1"/>
          </p:cNvSpPr>
          <p:nvPr>
            <p:ph type="body" sz="quarter" idx="10"/>
          </p:nvPr>
        </p:nvSpPr>
        <p:spPr/>
        <p:txBody>
          <a:bodyPr/>
          <a:lstStyle/>
          <a:p>
            <a:pPr marL="285750" indent="-285750">
              <a:buFont typeface="Arial" panose="020B0604020202020204" pitchFamily="34" charset="0"/>
              <a:buChar char="•"/>
            </a:pPr>
            <a:r>
              <a:rPr lang="en-US" dirty="0"/>
              <a:t>Machine learning is great for </a:t>
            </a:r>
            <a:r>
              <a:rPr lang="en-US" b="1" dirty="0"/>
              <a:t>predictions</a:t>
            </a:r>
            <a:r>
              <a:rPr lang="en-US" dirty="0"/>
              <a:t> </a:t>
            </a:r>
          </a:p>
          <a:p>
            <a:pPr marL="285750" indent="-285750">
              <a:buFont typeface="Arial" panose="020B0604020202020204" pitchFamily="34" charset="0"/>
              <a:buChar char="•"/>
            </a:pPr>
            <a:r>
              <a:rPr lang="en-US" dirty="0"/>
              <a:t>Often black box algorithms.. </a:t>
            </a:r>
          </a:p>
          <a:p>
            <a:pPr marL="285750" indent="-285750">
              <a:buFont typeface="Arial" panose="020B0604020202020204" pitchFamily="34" charset="0"/>
              <a:buChar char="•"/>
            </a:pPr>
            <a:r>
              <a:rPr lang="en-US" dirty="0"/>
              <a:t>..but we don’t care as long as the model is </a:t>
            </a:r>
            <a:r>
              <a:rPr lang="en-US" b="1" dirty="0"/>
              <a:t>precise,</a:t>
            </a:r>
            <a:r>
              <a:rPr lang="en-US" dirty="0"/>
              <a:t> and the assumptions are satisfied.</a:t>
            </a:r>
          </a:p>
        </p:txBody>
      </p:sp>
      <p:sp>
        <p:nvSpPr>
          <p:cNvPr id="8" name="Text Placeholder 7">
            <a:extLst>
              <a:ext uri="{FF2B5EF4-FFF2-40B4-BE49-F238E27FC236}">
                <a16:creationId xmlns:a16="http://schemas.microsoft.com/office/drawing/2014/main" id="{EA081A5E-2F34-EB1E-B559-BF95F50D057A}"/>
              </a:ext>
            </a:extLst>
          </p:cNvPr>
          <p:cNvSpPr>
            <a:spLocks noGrp="1"/>
          </p:cNvSpPr>
          <p:nvPr>
            <p:ph type="body"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D378209-0F80-FEA4-6493-7FBB9AFA4A88}"/>
              </a:ext>
            </a:extLst>
          </p:cNvPr>
          <p:cNvSpPr>
            <a:spLocks noGrp="1"/>
          </p:cNvSpPr>
          <p:nvPr>
            <p:ph type="sldNum" sz="quarter" idx="14"/>
          </p:nvPr>
        </p:nvSpPr>
        <p:spPr/>
        <p:txBody>
          <a:bodyPr/>
          <a:lstStyle/>
          <a:p>
            <a:fld id="{7782931A-7D25-4B4B-9464-57AE418934A3}" type="slidenum">
              <a:rPr lang="en-US" smtClean="0"/>
              <a:pPr/>
              <a:t>28</a:t>
            </a:fld>
            <a:endParaRPr lang="en-US"/>
          </a:p>
        </p:txBody>
      </p:sp>
      <p:pic>
        <p:nvPicPr>
          <p:cNvPr id="10" name="Picture 9" descr="A person in a red coat&#10;&#10;Description automatically generated">
            <a:extLst>
              <a:ext uri="{FF2B5EF4-FFF2-40B4-BE49-F238E27FC236}">
                <a16:creationId xmlns:a16="http://schemas.microsoft.com/office/drawing/2014/main" id="{F4525241-B1D9-3DD9-3956-4619BE486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190" y="2298374"/>
            <a:ext cx="4138697" cy="4138697"/>
          </a:xfrm>
          <a:prstGeom prst="rect">
            <a:avLst/>
          </a:prstGeom>
        </p:spPr>
      </p:pic>
    </p:spTree>
    <p:extLst>
      <p:ext uri="{BB962C8B-B14F-4D97-AF65-F5344CB8AC3E}">
        <p14:creationId xmlns:p14="http://schemas.microsoft.com/office/powerpoint/2010/main" val="4161497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COVID-19 lockdown and air pollution</a:t>
            </a:r>
            <a:br>
              <a:rPr lang="en-US" dirty="0"/>
            </a:br>
            <a:r>
              <a:rPr lang="en-US" sz="2800" dirty="0"/>
              <a:t>Granella et al. (2021)</a:t>
            </a:r>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pPr marL="285750" indent="-285750">
              <a:buFont typeface="Arial" panose="020B0604020202020204" pitchFamily="34" charset="0"/>
              <a:buChar char="•"/>
            </a:pPr>
            <a:r>
              <a:rPr lang="en-US" dirty="0"/>
              <a:t>Lombardy is one of the most polluted regions in OECD countries</a:t>
            </a:r>
          </a:p>
          <a:p>
            <a:pPr marL="285750" indent="-285750">
              <a:buFont typeface="Arial" panose="020B0604020202020204" pitchFamily="34" charset="0"/>
              <a:buChar char="•"/>
            </a:pPr>
            <a:r>
              <a:rPr lang="en-US" dirty="0"/>
              <a:t>Reasons: geography, density, productive activities and agriculture</a:t>
            </a:r>
          </a:p>
          <a:p>
            <a:pPr marL="285750" indent="-285750">
              <a:buFont typeface="Arial" panose="020B0604020202020204" pitchFamily="34" charset="0"/>
              <a:buChar char="•"/>
            </a:pPr>
            <a:r>
              <a:rPr lang="en-US" dirty="0"/>
              <a:t>Formation, transport, and dispersion of pollutants are complex phenomena: </a:t>
            </a:r>
            <a:br>
              <a:rPr lang="en-US" dirty="0"/>
            </a:br>
            <a:r>
              <a:rPr lang="en-US" dirty="0"/>
              <a:t>not easy to know how reducing emissions of pollutants would translate to reduction of concentrations. </a:t>
            </a:r>
          </a:p>
          <a:p>
            <a:pPr marL="285750" indent="-285750">
              <a:buFont typeface="Arial" panose="020B0604020202020204" pitchFamily="34" charset="0"/>
              <a:buChar char="•"/>
            </a:pPr>
            <a:r>
              <a:rPr lang="en-US" dirty="0"/>
              <a:t>COVID-19 lockdown can provide insights</a:t>
            </a:r>
          </a:p>
          <a:p>
            <a:pPr marL="285750" indent="-285750">
              <a:buFont typeface="Arial" panose="020B0604020202020204" pitchFamily="34" charset="0"/>
              <a:buChar char="•"/>
            </a:pPr>
            <a:r>
              <a:rPr lang="en-US" dirty="0"/>
              <a:t>What was the effect of the lockdown on air pollution?</a:t>
            </a:r>
          </a:p>
          <a:p>
            <a:pPr marL="285750" indent="-285750">
              <a:buFont typeface="Arial" panose="020B0604020202020204" pitchFamily="34" charset="0"/>
              <a:buChar char="•"/>
            </a:pPr>
            <a:r>
              <a:rPr lang="en-US" b="1" dirty="0"/>
              <a:t>But</a:t>
            </a:r>
            <a:r>
              <a:rPr lang="en-US" dirty="0"/>
              <a:t>: pollution highly dependent on weather</a:t>
            </a:r>
          </a:p>
          <a:p>
            <a:pPr marL="742950" lvl="1" indent="-285750">
              <a:buFont typeface="Arial" panose="020B0604020202020204" pitchFamily="34" charset="0"/>
              <a:buChar char="•"/>
            </a:pPr>
            <a:r>
              <a:rPr lang="en-US" sz="1600" dirty="0"/>
              <a:t> Cannot compare before vs during or 2019 vs 2020</a:t>
            </a:r>
          </a:p>
          <a:p>
            <a:pPr marL="285750" indent="-285750">
              <a:buFont typeface="Arial" panose="020B0604020202020204" pitchFamily="34" charset="0"/>
              <a:buChar char="•"/>
            </a:pPr>
            <a:r>
              <a:rPr lang="en-US" dirty="0"/>
              <a:t>Exploit instead this dependency</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29</a:t>
            </a:fld>
            <a:endParaRPr lang="en-US" sz="600"/>
          </a:p>
        </p:txBody>
      </p:sp>
    </p:spTree>
    <p:extLst>
      <p:ext uri="{BB962C8B-B14F-4D97-AF65-F5344CB8AC3E}">
        <p14:creationId xmlns:p14="http://schemas.microsoft.com/office/powerpoint/2010/main" val="408142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r>
              <a:rPr lang="en-US" dirty="0"/>
              <a:t>Synthetic control methods</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dirty="0"/>
              <a:t>Abadie, Diamon &amp; </a:t>
            </a:r>
            <a:r>
              <a:rPr lang="en-US" dirty="0" err="1"/>
              <a:t>Heinmueller</a:t>
            </a:r>
            <a:r>
              <a:rPr lang="en-US" dirty="0"/>
              <a:t> (2010) and Abadie, Diamond &amp; </a:t>
            </a:r>
            <a:r>
              <a:rPr lang="en-US" dirty="0" err="1"/>
              <a:t>Heinmueller</a:t>
            </a:r>
            <a:r>
              <a:rPr lang="en-US" dirty="0"/>
              <a:t> (2014) </a:t>
            </a:r>
          </a:p>
          <a:p>
            <a:endParaRPr lang="en-US" dirty="0"/>
          </a:p>
        </p:txBody>
      </p:sp>
    </p:spTree>
    <p:extLst>
      <p:ext uri="{BB962C8B-B14F-4D97-AF65-F5344CB8AC3E}">
        <p14:creationId xmlns:p14="http://schemas.microsoft.com/office/powerpoint/2010/main" val="260547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endParaRPr lang="en-US" sz="2800" dirty="0"/>
          </a:p>
        </p:txBody>
      </p:sp>
      <p:pic>
        <p:nvPicPr>
          <p:cNvPr id="3" name="Content Placeholder 2">
            <a:extLst>
              <a:ext uri="{FF2B5EF4-FFF2-40B4-BE49-F238E27FC236}">
                <a16:creationId xmlns:a16="http://schemas.microsoft.com/office/drawing/2014/main" id="{459D1920-2F41-67C2-22A8-7378F645CC31}"/>
              </a:ext>
            </a:extLst>
          </p:cNvPr>
          <p:cNvPicPr>
            <a:picLocks noGrp="1" noChangeAspect="1"/>
          </p:cNvPicPr>
          <p:nvPr>
            <p:ph sz="half" idx="1"/>
          </p:nvPr>
        </p:nvPicPr>
        <p:blipFill>
          <a:blip r:embed="rId2"/>
          <a:stretch>
            <a:fillRect/>
          </a:stretch>
        </p:blipFill>
        <p:spPr>
          <a:xfrm>
            <a:off x="1815880" y="532802"/>
            <a:ext cx="8579291" cy="2857647"/>
          </a:xfrm>
        </p:spPr>
      </p:pic>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30</a:t>
            </a:fld>
            <a:endParaRPr lang="en-US" sz="600"/>
          </a:p>
        </p:txBody>
      </p:sp>
      <p:pic>
        <p:nvPicPr>
          <p:cNvPr id="5" name="Picture 4">
            <a:extLst>
              <a:ext uri="{FF2B5EF4-FFF2-40B4-BE49-F238E27FC236}">
                <a16:creationId xmlns:a16="http://schemas.microsoft.com/office/drawing/2014/main" id="{9F9ADEF5-0DF8-8652-2E84-D4A1DF800FC4}"/>
              </a:ext>
            </a:extLst>
          </p:cNvPr>
          <p:cNvPicPr>
            <a:picLocks noChangeAspect="1"/>
          </p:cNvPicPr>
          <p:nvPr/>
        </p:nvPicPr>
        <p:blipFill>
          <a:blip r:embed="rId3"/>
          <a:stretch>
            <a:fillRect/>
          </a:stretch>
        </p:blipFill>
        <p:spPr>
          <a:xfrm>
            <a:off x="1815880" y="3583280"/>
            <a:ext cx="8560240" cy="2800494"/>
          </a:xfrm>
          <a:prstGeom prst="rect">
            <a:avLst/>
          </a:prstGeom>
        </p:spPr>
      </p:pic>
    </p:spTree>
    <p:extLst>
      <p:ext uri="{BB962C8B-B14F-4D97-AF65-F5344CB8AC3E}">
        <p14:creationId xmlns:p14="http://schemas.microsoft.com/office/powerpoint/2010/main" val="584920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Data</a:t>
            </a:r>
            <a:endParaRPr lang="en-US" sz="2800" dirty="0"/>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pPr marL="285750" indent="-285750">
              <a:buFont typeface="Arial" panose="020B0604020202020204" pitchFamily="34" charset="0"/>
              <a:buChar char="•"/>
            </a:pPr>
            <a:r>
              <a:rPr lang="en-US" b="1" dirty="0"/>
              <a:t>PM2.5, NO2</a:t>
            </a:r>
            <a:r>
              <a:rPr lang="en-US" dirty="0"/>
              <a:t> Daily avg at 79 monitors in 64 municipalities</a:t>
            </a:r>
          </a:p>
          <a:p>
            <a:pPr marL="285750" indent="-285750">
              <a:buFont typeface="Arial" panose="020B0604020202020204" pitchFamily="34" charset="0"/>
              <a:buChar char="•"/>
            </a:pPr>
            <a:r>
              <a:rPr lang="en-US" b="1" dirty="0"/>
              <a:t>Weather</a:t>
            </a:r>
            <a:r>
              <a:rPr lang="en-US" dirty="0"/>
              <a:t> Daily T max, T min, wind speed and direction, relative humidity, precipitation, atmospheric sounding. Contemporaneous &amp; lagged</a:t>
            </a:r>
          </a:p>
          <a:p>
            <a:pPr marL="285750" indent="-285750">
              <a:buFont typeface="Arial" panose="020B0604020202020204" pitchFamily="34" charset="0"/>
              <a:buChar char="•"/>
            </a:pPr>
            <a:r>
              <a:rPr lang="en-US" b="1" dirty="0"/>
              <a:t>Also</a:t>
            </a:r>
            <a:r>
              <a:rPr lang="en-US" dirty="0"/>
              <a:t>: Year, month, week, day-of-week, season, ratio PM2.5/PM10 to account for transboundary dust (desert dust)</a:t>
            </a:r>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31</a:t>
            </a:fld>
            <a:endParaRPr lang="en-US" sz="600"/>
          </a:p>
        </p:txBody>
      </p:sp>
    </p:spTree>
    <p:extLst>
      <p:ext uri="{BB962C8B-B14F-4D97-AF65-F5344CB8AC3E}">
        <p14:creationId xmlns:p14="http://schemas.microsoft.com/office/powerpoint/2010/main" val="617914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Methodology</a:t>
            </a:r>
            <a:endParaRPr lang="en-US" sz="2800" dirty="0"/>
          </a:p>
        </p:txBody>
      </p:sp>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r>
                  <a:rPr lang="en-US" dirty="0"/>
                  <a:t>For each monitoring station </a:t>
                </a:r>
                <a14:m>
                  <m:oMath xmlns:m="http://schemas.openxmlformats.org/officeDocument/2006/math">
                    <m:r>
                      <a:rPr lang="en-US" i="1" dirty="0" smtClean="0">
                        <a:latin typeface="Cambria Math" panose="02040503050406030204" pitchFamily="18" charset="0"/>
                      </a:rPr>
                      <m:t>𝑖</m:t>
                    </m:r>
                  </m:oMath>
                </a14:m>
                <a:r>
                  <a:rPr lang="en-US" dirty="0"/>
                  <a:t>:</a:t>
                </a:r>
              </a:p>
              <a:p>
                <a:pPr marL="342900" indent="-342900">
                  <a:buFont typeface="+mj-lt"/>
                  <a:buAutoNum type="arabicPeriod"/>
                </a:pPr>
                <a:r>
                  <a:rPr lang="en-US" dirty="0"/>
                  <a:t>Use ML to fit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∈2012…2019 </m:t>
                    </m:r>
                  </m:oMath>
                </a14:m>
                <a:r>
                  <a:rPr lang="en-US" dirty="0"/>
                  <a:t>and learn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𝑓</m:t>
                        </m:r>
                      </m:e>
                    </m:acc>
                  </m:oMath>
                </a14:m>
                <a:endParaRPr lang="en-US" dirty="0"/>
              </a:p>
              <a:p>
                <a:pPr marL="800100" lvl="1" indent="-342900">
                  <a:buFont typeface="Arial" panose="020B0604020202020204" pitchFamily="34" charset="0"/>
                  <a:buChar char="•"/>
                </a:pPr>
                <a:r>
                  <a:rPr lang="en-US" sz="1600" dirty="0"/>
                  <a:t>With K-fold cross-validation to limit overfitting</a:t>
                </a:r>
              </a:p>
              <a:p>
                <a:pPr marL="800100" lvl="1" indent="-342900">
                  <a:buFont typeface="Arial" panose="020B0604020202020204" pitchFamily="34" charset="0"/>
                  <a:buChar char="•"/>
                </a:pPr>
                <a:r>
                  <a:rPr lang="en-US" sz="1600" dirty="0"/>
                  <a:t>This is the “</a:t>
                </a:r>
                <a:r>
                  <a:rPr lang="en-US" sz="1600" b="1" dirty="0"/>
                  <a:t>Training” set</a:t>
                </a:r>
                <a:endParaRPr lang="en-US" b="1" dirty="0"/>
              </a:p>
              <a:p>
                <a:pPr marL="342900" indent="-342900">
                  <a:buFont typeface="+mj-lt"/>
                  <a:buAutoNum type="arabicPeriod"/>
                </a:pPr>
                <a:r>
                  <a:rPr lang="en-US" dirty="0"/>
                  <a:t>Predict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𝑡</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∈2020</m:t>
                    </m:r>
                  </m:oMath>
                </a14:m>
                <a:endParaRPr lang="en-US" b="0" dirty="0"/>
              </a:p>
              <a:p>
                <a:pPr marL="342900" indent="-342900">
                  <a:buFont typeface="+mj-lt"/>
                  <a:buAutoNum type="arabicPeriod"/>
                </a:pPr>
                <a:r>
                  <a:rPr lang="en-US" dirty="0"/>
                  <a:t>Evaluate predictive performance over January 1 to February 22 (pre-lockdown)</a:t>
                </a:r>
              </a:p>
              <a:p>
                <a:pPr marL="800100" lvl="1" indent="-342900">
                  <a:buFont typeface="Arial" panose="020B0604020202020204" pitchFamily="34" charset="0"/>
                  <a:buChar char="•"/>
                </a:pPr>
                <a:r>
                  <a:rPr lang="en-US" sz="1600" dirty="0"/>
                  <a:t>This is the “</a:t>
                </a:r>
                <a:r>
                  <a:rPr lang="en-US" sz="1600" b="1" dirty="0"/>
                  <a:t>Test” set</a:t>
                </a:r>
              </a:p>
              <a:p>
                <a:endParaRPr lang="en-US" dirty="0"/>
              </a:p>
              <a:p>
                <a:r>
                  <a:rPr lang="en-US" dirty="0"/>
                  <a:t>Effect of lockdown: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𝑖</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𝐿𝑜𝑐𝑘𝑑𝑜𝑤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dirty="0"/>
                  <a:t> weighted by population within 20Km of each monitoring station.</a:t>
                </a:r>
              </a:p>
            </p:txBody>
          </p:sp>
        </mc:Choice>
        <mc:Fallback>
          <p:sp>
            <p:nvSpPr>
              <p:cNvPr id="14" name="Content Placeholder 2">
                <a:extLst>
                  <a:ext uri="{FF2B5EF4-FFF2-40B4-BE49-F238E27FC236}">
                    <a16:creationId xmlns:a16="http://schemas.microsoft.com/office/drawing/2014/main" id="{8A108D71-8EE2-D38D-F23F-9AD0A9886C3C}"/>
                  </a:ext>
                </a:extLst>
              </p:cNvPr>
              <p:cNvSpPr>
                <a:spLocks noGrp="1" noRot="1" noChangeAspect="1" noMove="1" noResize="1" noEditPoints="1" noAdjustHandles="1" noChangeArrowheads="1" noChangeShapeType="1" noTextEdit="1"/>
              </p:cNvSpPr>
              <p:nvPr>
                <p:ph sz="half" idx="1"/>
              </p:nvPr>
            </p:nvSpPr>
            <p:spPr>
              <a:xfrm>
                <a:off x="1028700" y="2286003"/>
                <a:ext cx="10246104" cy="3568696"/>
              </a:xfrm>
              <a:blipFill>
                <a:blip r:embed="rId2"/>
                <a:stretch>
                  <a:fillRect l="-1428" t="-2051" b="-34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32</a:t>
            </a:fld>
            <a:endParaRPr lang="en-US" sz="600"/>
          </a:p>
        </p:txBody>
      </p:sp>
    </p:spTree>
    <p:extLst>
      <p:ext uri="{BB962C8B-B14F-4D97-AF65-F5344CB8AC3E}">
        <p14:creationId xmlns:p14="http://schemas.microsoft.com/office/powerpoint/2010/main" val="66550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Assumptions</a:t>
            </a:r>
            <a:endParaRPr lang="en-US" sz="2800" dirty="0"/>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pPr marL="342900" indent="-342900">
              <a:buFont typeface="+mj-lt"/>
              <a:buAutoNum type="arabicPeriod"/>
            </a:pPr>
            <a:r>
              <a:rPr lang="en-US" dirty="0"/>
              <a:t>X not affected by treatment</a:t>
            </a:r>
          </a:p>
          <a:p>
            <a:pPr marL="342900" indent="-342900">
              <a:buFont typeface="+mj-lt"/>
              <a:buAutoNum type="arabicPeriod"/>
            </a:pPr>
            <a:r>
              <a:rPr lang="en-US" dirty="0"/>
              <a:t>No other treatments</a:t>
            </a:r>
          </a:p>
          <a:p>
            <a:pPr marL="342900" indent="-342900">
              <a:buFont typeface="+mj-lt"/>
              <a:buAutoNum type="arabicPeriod"/>
            </a:pPr>
            <a:r>
              <a:rPr lang="en-US" dirty="0"/>
              <a:t>f(.) is stable over time</a:t>
            </a:r>
          </a:p>
          <a:p>
            <a:pPr marL="342900" indent="-342900">
              <a:buFont typeface="+mj-lt"/>
              <a:buAutoNum type="arabicPeriod"/>
            </a:pPr>
            <a:r>
              <a:rPr lang="en-US" dirty="0"/>
              <a:t>No anticipation</a:t>
            </a:r>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33</a:t>
            </a:fld>
            <a:endParaRPr lang="en-US" sz="600"/>
          </a:p>
        </p:txBody>
      </p:sp>
    </p:spTree>
    <p:extLst>
      <p:ext uri="{BB962C8B-B14F-4D97-AF65-F5344CB8AC3E}">
        <p14:creationId xmlns:p14="http://schemas.microsoft.com/office/powerpoint/2010/main" val="425797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Predictive performance</a:t>
            </a:r>
            <a:endParaRPr lang="en-US" sz="2800" dirty="0"/>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endParaRPr lang="en-US"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34</a:t>
            </a:fld>
            <a:endParaRPr lang="en-US" sz="600"/>
          </a:p>
        </p:txBody>
      </p:sp>
      <p:pic>
        <p:nvPicPr>
          <p:cNvPr id="4" name="Picture 3">
            <a:extLst>
              <a:ext uri="{FF2B5EF4-FFF2-40B4-BE49-F238E27FC236}">
                <a16:creationId xmlns:a16="http://schemas.microsoft.com/office/drawing/2014/main" id="{7B26C79D-9F8C-049A-A89C-B3873C254231}"/>
              </a:ext>
            </a:extLst>
          </p:cNvPr>
          <p:cNvPicPr>
            <a:picLocks noChangeAspect="1"/>
          </p:cNvPicPr>
          <p:nvPr/>
        </p:nvPicPr>
        <p:blipFill>
          <a:blip r:embed="rId2"/>
          <a:stretch>
            <a:fillRect/>
          </a:stretch>
        </p:blipFill>
        <p:spPr>
          <a:xfrm>
            <a:off x="1481087" y="3028598"/>
            <a:ext cx="9341330" cy="1638384"/>
          </a:xfrm>
          <a:prstGeom prst="rect">
            <a:avLst/>
          </a:prstGeom>
        </p:spPr>
      </p:pic>
    </p:spTree>
    <p:extLst>
      <p:ext uri="{BB962C8B-B14F-4D97-AF65-F5344CB8AC3E}">
        <p14:creationId xmlns:p14="http://schemas.microsoft.com/office/powerpoint/2010/main" val="4238941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Results</a:t>
            </a:r>
            <a:br>
              <a:rPr lang="en-US" dirty="0"/>
            </a:br>
            <a:r>
              <a:rPr lang="en-US" sz="2800" dirty="0"/>
              <a:t>Population weighted</a:t>
            </a:r>
          </a:p>
        </p:txBody>
      </p:sp>
      <p:pic>
        <p:nvPicPr>
          <p:cNvPr id="6" name="Content Placeholder 5">
            <a:extLst>
              <a:ext uri="{FF2B5EF4-FFF2-40B4-BE49-F238E27FC236}">
                <a16:creationId xmlns:a16="http://schemas.microsoft.com/office/drawing/2014/main" id="{C8BEDDA0-9A6B-8AC4-6515-B07B6F442D33}"/>
              </a:ext>
            </a:extLst>
          </p:cNvPr>
          <p:cNvPicPr>
            <a:picLocks noGrp="1" noChangeAspect="1"/>
          </p:cNvPicPr>
          <p:nvPr>
            <p:ph sz="half" idx="1"/>
          </p:nvPr>
        </p:nvPicPr>
        <p:blipFill>
          <a:blip r:embed="rId2"/>
          <a:stretch>
            <a:fillRect/>
          </a:stretch>
        </p:blipFill>
        <p:spPr>
          <a:xfrm>
            <a:off x="7545705" y="2635884"/>
            <a:ext cx="4154170" cy="2475031"/>
          </a:xfrm>
        </p:spPr>
      </p:pic>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35</a:t>
            </a:fld>
            <a:endParaRPr lang="en-US" sz="600"/>
          </a:p>
        </p:txBody>
      </p:sp>
      <p:pic>
        <p:nvPicPr>
          <p:cNvPr id="3" name="Picture 2">
            <a:extLst>
              <a:ext uri="{FF2B5EF4-FFF2-40B4-BE49-F238E27FC236}">
                <a16:creationId xmlns:a16="http://schemas.microsoft.com/office/drawing/2014/main" id="{00AE622E-8C37-8602-28B7-177D9097B731}"/>
              </a:ext>
            </a:extLst>
          </p:cNvPr>
          <p:cNvPicPr>
            <a:picLocks noChangeAspect="1"/>
          </p:cNvPicPr>
          <p:nvPr/>
        </p:nvPicPr>
        <p:blipFill rotWithShape="1">
          <a:blip r:embed="rId3"/>
          <a:srcRect t="10647"/>
          <a:stretch/>
        </p:blipFill>
        <p:spPr>
          <a:xfrm>
            <a:off x="116404" y="2245360"/>
            <a:ext cx="7046228" cy="3975854"/>
          </a:xfrm>
          <a:prstGeom prst="rect">
            <a:avLst/>
          </a:prstGeom>
        </p:spPr>
      </p:pic>
    </p:spTree>
    <p:extLst>
      <p:ext uri="{BB962C8B-B14F-4D97-AF65-F5344CB8AC3E}">
        <p14:creationId xmlns:p14="http://schemas.microsoft.com/office/powerpoint/2010/main" val="3137614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Results</a:t>
            </a:r>
            <a:br>
              <a:rPr lang="en-US" dirty="0"/>
            </a:br>
            <a:r>
              <a:rPr lang="en-US" sz="2800" dirty="0"/>
              <a:t>Different types of locations</a:t>
            </a:r>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36</a:t>
            </a:fld>
            <a:endParaRPr lang="en-US" sz="600"/>
          </a:p>
        </p:txBody>
      </p:sp>
      <p:pic>
        <p:nvPicPr>
          <p:cNvPr id="9" name="Picture 8">
            <a:extLst>
              <a:ext uri="{FF2B5EF4-FFF2-40B4-BE49-F238E27FC236}">
                <a16:creationId xmlns:a16="http://schemas.microsoft.com/office/drawing/2014/main" id="{9D038B76-C3F7-CBB6-C314-F176A01155FF}"/>
              </a:ext>
            </a:extLst>
          </p:cNvPr>
          <p:cNvPicPr>
            <a:picLocks noChangeAspect="1"/>
          </p:cNvPicPr>
          <p:nvPr/>
        </p:nvPicPr>
        <p:blipFill>
          <a:blip r:embed="rId2"/>
          <a:stretch>
            <a:fillRect/>
          </a:stretch>
        </p:blipFill>
        <p:spPr>
          <a:xfrm>
            <a:off x="1187866" y="2124624"/>
            <a:ext cx="10202450" cy="4001856"/>
          </a:xfrm>
          <a:prstGeom prst="rect">
            <a:avLst/>
          </a:prstGeom>
        </p:spPr>
      </p:pic>
    </p:spTree>
    <p:extLst>
      <p:ext uri="{BB962C8B-B14F-4D97-AF65-F5344CB8AC3E}">
        <p14:creationId xmlns:p14="http://schemas.microsoft.com/office/powerpoint/2010/main" val="3627503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p:txBody>
          <a:bodyPr/>
          <a:lstStyle/>
          <a:p>
            <a:r>
              <a:rPr lang="en-US" dirty="0"/>
              <a:t>Recap and rules of thumb</a:t>
            </a:r>
            <a:endParaRPr lang="en-US" sz="2800"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28"/>
          </p:nvPr>
        </p:nvSpPr>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37</a:t>
            </a:fld>
            <a:endParaRPr lang="en-US" sz="600"/>
          </a:p>
        </p:txBody>
      </p:sp>
      <p:sp>
        <p:nvSpPr>
          <p:cNvPr id="2" name="Table Placeholder 1">
            <a:extLst>
              <a:ext uri="{FF2B5EF4-FFF2-40B4-BE49-F238E27FC236}">
                <a16:creationId xmlns:a16="http://schemas.microsoft.com/office/drawing/2014/main" id="{8852556A-9F41-B4C5-6675-EE3648D3EA24}"/>
              </a:ext>
            </a:extLst>
          </p:cNvPr>
          <p:cNvSpPr>
            <a:spLocks noGrp="1"/>
          </p:cNvSpPr>
          <p:nvPr>
            <p:ph type="tbl" sz="quarter" idx="4294967295"/>
          </p:nvPr>
        </p:nvSpPr>
        <p:spPr>
          <a:xfrm>
            <a:off x="1028700" y="2388969"/>
            <a:ext cx="9547225" cy="2227263"/>
          </a:xfrm>
          <a:prstGeom prst="rect">
            <a:avLst/>
          </a:prstGeom>
        </p:spPr>
        <p:txBody>
          <a:bodyPr/>
          <a:lstStyle/>
          <a:p>
            <a:r>
              <a:rPr lang="en-US" sz="1800" dirty="0"/>
              <a:t>Many treated units, many control units: DID</a:t>
            </a:r>
          </a:p>
          <a:p>
            <a:r>
              <a:rPr lang="en-US" sz="1800" dirty="0"/>
              <a:t>One (or few) treated unit, few control units: SCM</a:t>
            </a:r>
          </a:p>
          <a:p>
            <a:r>
              <a:rPr lang="en-US" sz="1800" dirty="0"/>
              <a:t>One (or many) treated units, no control: ML + event study</a:t>
            </a:r>
          </a:p>
          <a:p>
            <a:endParaRPr lang="en-US" sz="1800" dirty="0"/>
          </a:p>
          <a:p>
            <a:pPr marL="0" indent="0">
              <a:buNone/>
            </a:pPr>
            <a:r>
              <a:rPr lang="en-US" sz="1800" dirty="0"/>
              <a:t>Final words</a:t>
            </a:r>
          </a:p>
          <a:p>
            <a:r>
              <a:rPr lang="en-US" sz="1800" dirty="0"/>
              <a:t>Make sure to understand assumptions methods depend on!</a:t>
            </a:r>
          </a:p>
          <a:p>
            <a:r>
              <a:rPr lang="en-US" sz="1800" dirty="0"/>
              <a:t>Always use multiple methodologies when possible</a:t>
            </a:r>
          </a:p>
          <a:p>
            <a:endParaRPr lang="en-US" sz="1800" dirty="0"/>
          </a:p>
        </p:txBody>
      </p:sp>
    </p:spTree>
    <p:extLst>
      <p:ext uri="{BB962C8B-B14F-4D97-AF65-F5344CB8AC3E}">
        <p14:creationId xmlns:p14="http://schemas.microsoft.com/office/powerpoint/2010/main" val="403251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B976-D5F5-E509-D0CD-5B52BEE3877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1E02C86-1FFA-500E-9D6B-1007AFB0E964}"/>
              </a:ext>
            </a:extLst>
          </p:cNvPr>
          <p:cNvSpPr>
            <a:spLocks noGrp="1"/>
          </p:cNvSpPr>
          <p:nvPr>
            <p:ph sz="half" idx="1"/>
          </p:nvPr>
        </p:nvSpPr>
        <p:spPr/>
        <p:txBody>
          <a:bodyPr/>
          <a:lstStyle/>
          <a:p>
            <a:r>
              <a:rPr lang="en-US" dirty="0"/>
              <a:t>You can reach me at</a:t>
            </a:r>
          </a:p>
          <a:p>
            <a:r>
              <a:rPr lang="en-US" dirty="0"/>
              <a:t>francesco.granella@cmcc.it</a:t>
            </a:r>
          </a:p>
        </p:txBody>
      </p:sp>
      <p:pic>
        <p:nvPicPr>
          <p:cNvPr id="10" name="Content Placeholder 9" descr="A group of stick figures with text&#10;&#10;Description automatically generated">
            <a:extLst>
              <a:ext uri="{FF2B5EF4-FFF2-40B4-BE49-F238E27FC236}">
                <a16:creationId xmlns:a16="http://schemas.microsoft.com/office/drawing/2014/main" id="{CD66EF03-E46D-0368-6EC1-C82E52D06D8F}"/>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058093" y="3794108"/>
            <a:ext cx="4436932" cy="1793141"/>
          </a:xfrm>
        </p:spPr>
      </p:pic>
      <p:sp>
        <p:nvSpPr>
          <p:cNvPr id="8" name="Slide Number Placeholder 7">
            <a:extLst>
              <a:ext uri="{FF2B5EF4-FFF2-40B4-BE49-F238E27FC236}">
                <a16:creationId xmlns:a16="http://schemas.microsoft.com/office/drawing/2014/main" id="{2F840EAE-2D45-5F59-81D0-F3DBA9DDB883}"/>
              </a:ext>
            </a:extLst>
          </p:cNvPr>
          <p:cNvSpPr>
            <a:spLocks noGrp="1"/>
          </p:cNvSpPr>
          <p:nvPr>
            <p:ph type="sldNum" sz="quarter" idx="15"/>
          </p:nvPr>
        </p:nvSpPr>
        <p:spPr/>
        <p:txBody>
          <a:bodyPr/>
          <a:lstStyle/>
          <a:p>
            <a:fld id="{7782931A-7D25-4B4B-9464-57AE418934A3}" type="slidenum">
              <a:rPr lang="en-US" smtClean="0"/>
              <a:pPr/>
              <a:t>38</a:t>
            </a:fld>
            <a:endParaRPr lang="en-US"/>
          </a:p>
        </p:txBody>
      </p:sp>
    </p:spTree>
    <p:extLst>
      <p:ext uri="{BB962C8B-B14F-4D97-AF65-F5344CB8AC3E}">
        <p14:creationId xmlns:p14="http://schemas.microsoft.com/office/powerpoint/2010/main" val="6070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999068"/>
            <a:ext cx="10598441" cy="645284"/>
          </a:xfrm>
        </p:spPr>
        <p:txBody>
          <a:bodyPr/>
          <a:lstStyle/>
          <a:p>
            <a:r>
              <a:rPr lang="en-US" dirty="0"/>
              <a:t>Synthetic control methods (SCM) </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pPr algn="ctr"/>
            <a:r>
              <a:rPr lang="en-US" sz="1600" i="1" dirty="0"/>
              <a:t>“Arguably the most important innovation in the policy evaluation literature in the last 15 years” </a:t>
            </a:r>
          </a:p>
          <a:p>
            <a:pPr algn="ctr"/>
            <a:r>
              <a:rPr lang="en-US" sz="1600" i="1" dirty="0" err="1"/>
              <a:t>Athey</a:t>
            </a:r>
            <a:r>
              <a:rPr lang="en-US" sz="1600" i="1" dirty="0"/>
              <a:t> and </a:t>
            </a:r>
            <a:r>
              <a:rPr lang="en-US" sz="1600" i="1" dirty="0" err="1"/>
              <a:t>Imbens</a:t>
            </a:r>
            <a:r>
              <a:rPr lang="en-US" sz="1600" i="1" dirty="0"/>
              <a:t> (2017)</a:t>
            </a:r>
          </a:p>
          <a:p>
            <a:endParaRPr lang="en-US" sz="1600" dirty="0"/>
          </a:p>
          <a:p>
            <a:pPr marL="285750" indent="-285750">
              <a:buFont typeface="Arial" panose="020B0604020202020204" pitchFamily="34" charset="0"/>
              <a:buChar char="•"/>
            </a:pPr>
            <a:r>
              <a:rPr lang="en-US" sz="1600" dirty="0"/>
              <a:t>Few untreated units and only one treated unit</a:t>
            </a:r>
          </a:p>
          <a:p>
            <a:r>
              <a:rPr lang="en-US" sz="1400" dirty="0"/>
              <a:t>	</a:t>
            </a:r>
            <a:r>
              <a:rPr lang="en-US" sz="1400" i="1" dirty="0"/>
              <a:t>Example: California passes anti-tobacco legislation. Effect on tobacco use?</a:t>
            </a:r>
            <a:endParaRPr lang="en-US" sz="1600" dirty="0"/>
          </a:p>
          <a:p>
            <a:pPr marL="285750" indent="-285750">
              <a:buFont typeface="Arial" panose="020B0604020202020204" pitchFamily="34" charset="0"/>
              <a:buChar char="•"/>
            </a:pPr>
            <a:r>
              <a:rPr lang="en-US" sz="1600" dirty="0"/>
              <a:t>Comparative case studies</a:t>
            </a:r>
          </a:p>
          <a:p>
            <a:pPr marL="742950" lvl="1" indent="-285750">
              <a:buFont typeface="Arial" panose="020B0604020202020204" pitchFamily="34" charset="0"/>
              <a:buChar char="•"/>
            </a:pPr>
            <a:r>
              <a:rPr lang="en-US" sz="1400" dirty="0"/>
              <a:t>Handpick comparison units. Great deal of </a:t>
            </a:r>
            <a:r>
              <a:rPr lang="en-US" sz="1400" b="1" dirty="0"/>
              <a:t>contextual knowledge</a:t>
            </a:r>
            <a:r>
              <a:rPr lang="en-US" sz="1400" dirty="0"/>
              <a:t>, theory, qualitative evidence. </a:t>
            </a:r>
          </a:p>
          <a:p>
            <a:pPr marL="285750" indent="-285750">
              <a:buFont typeface="Arial" panose="020B0604020202020204" pitchFamily="34" charset="0"/>
              <a:buChar char="•"/>
            </a:pPr>
            <a:r>
              <a:rPr lang="en-US" sz="1600" b="1" dirty="0"/>
              <a:t>Selection of comparison units</a:t>
            </a:r>
            <a:r>
              <a:rPr lang="en-US" sz="1600" dirty="0"/>
              <a:t> is crucial: if not sufficiently similar to the unit of interest, one might mistake underlying differences with the effects of the treatment.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SCM: builds an average of comparison units, selected and weighted in a systematic way based on preintervention observables.</a:t>
            </a:r>
          </a:p>
          <a:p>
            <a:endParaRPr lang="en-US" sz="1600" dirty="0"/>
          </a:p>
          <a:p>
            <a:endParaRPr lang="en-US" sz="16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4</a:t>
            </a:fld>
            <a:endParaRPr lang="en-US"/>
          </a:p>
        </p:txBody>
      </p:sp>
    </p:spTree>
    <p:extLst>
      <p:ext uri="{BB962C8B-B14F-4D97-AF65-F5344CB8AC3E}">
        <p14:creationId xmlns:p14="http://schemas.microsoft.com/office/powerpoint/2010/main" val="401783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999068"/>
            <a:ext cx="10598441" cy="645284"/>
          </a:xfrm>
        </p:spPr>
        <p:txBody>
          <a:bodyPr/>
          <a:lstStyle/>
          <a:p>
            <a:r>
              <a:rPr lang="en-US" dirty="0"/>
              <a:t>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pPr marL="342900" indent="-342900">
                  <a:buFont typeface="+mj-lt"/>
                  <a:buAutoNum type="arabicPeriod"/>
                </a:pPr>
                <a:r>
                  <a:rPr lang="en-US" dirty="0"/>
                  <a:t>Find a set of potential comparison units (“</a:t>
                </a:r>
                <a:r>
                  <a:rPr lang="en-US" i="1" dirty="0"/>
                  <a:t>donor pool”</a:t>
                </a:r>
                <a:r>
                  <a:rPr lang="en-US" dirty="0"/>
                  <a:t>)</a:t>
                </a:r>
              </a:p>
              <a:p>
                <a:pPr marL="800100" lvl="1" indent="-342900">
                  <a:buFont typeface="Arial" panose="020B0604020202020204" pitchFamily="34" charset="0"/>
                  <a:buChar char="•"/>
                </a:pPr>
                <a:r>
                  <a:rPr lang="en-US" sz="1600" dirty="0"/>
                  <a:t>Other US States</a:t>
                </a:r>
              </a:p>
              <a:p>
                <a:pPr marL="342900" indent="-342900">
                  <a:buFont typeface="+mj-lt"/>
                  <a:buAutoNum type="arabicPeriod"/>
                </a:pPr>
                <a:r>
                  <a:rPr lang="en-US" dirty="0"/>
                  <a:t>Weighted average of the outcome of comparison units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𝐶</m:t>
                        </m:r>
                      </m:sup>
                    </m:sSup>
                  </m:oMath>
                </a14:m>
                <a:r>
                  <a:rPr lang="en-US" dirty="0"/>
                  <a:t> </a:t>
                </a:r>
                <a:br>
                  <a:rPr lang="en-US" dirty="0"/>
                </a:br>
                <a:r>
                  <a:rPr lang="en-US" dirty="0"/>
                  <a:t>based on preintervention observables: the </a:t>
                </a:r>
                <a:r>
                  <a:rPr lang="en-US" b="1" dirty="0"/>
                  <a:t>synthetic counterfactual</a:t>
                </a:r>
              </a:p>
              <a:p>
                <a:pPr marL="342900" indent="-342900">
                  <a:buFont typeface="+mj-lt"/>
                  <a:buAutoNum type="arabicPeriod"/>
                </a:pPr>
                <a:r>
                  <a:rPr lang="en-US" dirty="0"/>
                  <a:t>Compare observed and synthetic counterfactual posttreatment. </a:t>
                </a:r>
                <a14:m>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𝑡</m:t>
                        </m:r>
                      </m:sub>
                    </m:sSub>
                  </m:oMath>
                </a14:m>
                <a:endParaRPr lang="en-US" dirty="0"/>
              </a:p>
              <a:p>
                <a:pPr marL="342900" indent="-342900">
                  <a:buFont typeface="+mj-lt"/>
                  <a:buAutoNum type="arabicPeriod"/>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430" t="-205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a:p>
        </p:txBody>
      </p:sp>
      <p:pic>
        <p:nvPicPr>
          <p:cNvPr id="11" name="Picture 10" descr="A black and white drawing of a face&#10;&#10;Description automatically generated">
            <a:extLst>
              <a:ext uri="{FF2B5EF4-FFF2-40B4-BE49-F238E27FC236}">
                <a16:creationId xmlns:a16="http://schemas.microsoft.com/office/drawing/2014/main" id="{65B419EB-93C4-35BE-7785-07B973B23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215" y="4009933"/>
            <a:ext cx="3315223" cy="2486417"/>
          </a:xfrm>
          <a:prstGeom prst="rect">
            <a:avLst/>
          </a:prstGeom>
        </p:spPr>
      </p:pic>
      <p:pic>
        <p:nvPicPr>
          <p:cNvPr id="5" name="Picture 4" descr="A map of the united states&#10;&#10;Description automatically generated">
            <a:extLst>
              <a:ext uri="{FF2B5EF4-FFF2-40B4-BE49-F238E27FC236}">
                <a16:creationId xmlns:a16="http://schemas.microsoft.com/office/drawing/2014/main" id="{BC845CA7-B229-1317-A19F-8116CC328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800000">
            <a:off x="7957778" y="186850"/>
            <a:ext cx="2946800" cy="182448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4AFD212-1E94-B074-40A8-D687AB00F707}"/>
                  </a:ext>
                </a:extLst>
              </p14:cNvPr>
              <p14:cNvContentPartPr/>
              <p14:nvPr/>
            </p14:nvContentPartPr>
            <p14:xfrm>
              <a:off x="6790365" y="2933265"/>
              <a:ext cx="326520" cy="365040"/>
            </p14:xfrm>
          </p:contentPart>
        </mc:Choice>
        <mc:Fallback xmlns="">
          <p:pic>
            <p:nvPicPr>
              <p:cNvPr id="10" name="Ink 9">
                <a:extLst>
                  <a:ext uri="{FF2B5EF4-FFF2-40B4-BE49-F238E27FC236}">
                    <a16:creationId xmlns:a16="http://schemas.microsoft.com/office/drawing/2014/main" id="{B4AFD212-1E94-B074-40A8-D687AB00F707}"/>
                  </a:ext>
                </a:extLst>
              </p:cNvPr>
              <p:cNvPicPr/>
              <p:nvPr/>
            </p:nvPicPr>
            <p:blipFill>
              <a:blip r:embed="rId6"/>
              <a:stretch>
                <a:fillRect/>
              </a:stretch>
            </p:blipFill>
            <p:spPr>
              <a:xfrm>
                <a:off x="6786045" y="2928945"/>
                <a:ext cx="335160" cy="373680"/>
              </a:xfrm>
              <a:prstGeom prst="rect">
                <a:avLst/>
              </a:prstGeom>
            </p:spPr>
          </p:pic>
        </mc:Fallback>
      </mc:AlternateContent>
    </p:spTree>
    <p:extLst>
      <p:ext uri="{BB962C8B-B14F-4D97-AF65-F5344CB8AC3E}">
        <p14:creationId xmlns:p14="http://schemas.microsoft.com/office/powerpoint/2010/main" val="73502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Choosing weights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r>
                  <a:rPr lang="en-US" sz="1600" dirty="0"/>
                  <a:t>Choose weights on </a:t>
                </a:r>
                <a:r>
                  <a:rPr lang="en-US" sz="1600" b="1" dirty="0"/>
                  <a:t>preintervention</a:t>
                </a:r>
                <a:r>
                  <a:rPr lang="en-US" sz="1600" dirty="0"/>
                  <a:t> characteristics that are good </a:t>
                </a:r>
                <a:r>
                  <a:rPr lang="en-US" sz="1600" b="1" dirty="0"/>
                  <a:t>predictors</a:t>
                </a:r>
                <a:r>
                  <a:rPr lang="en-US" sz="1600" dirty="0"/>
                  <a:t> of the outcome and such that the characteristics of the treated unit are best resembled by the characteristics of the synthetic control.</a:t>
                </a:r>
              </a:p>
              <a:p>
                <a:endParaRPr lang="en-US" sz="1600" dirty="0"/>
              </a:p>
              <a:p>
                <a:pPr marL="285750" indent="-285750">
                  <a:buFont typeface="Arial" panose="020B0604020202020204" pitchFamily="34" charset="0"/>
                  <a:buChar char="•"/>
                </a:pPr>
                <a14:m>
                  <m:oMath xmlns:m="http://schemas.openxmlformats.org/officeDocument/2006/math">
                    <m:r>
                      <a:rPr lang="en-US" sz="1600" i="1" dirty="0" smtClean="0">
                        <a:latin typeface="Cambria Math" panose="02040503050406030204" pitchFamily="18" charset="0"/>
                      </a:rPr>
                      <m:t>𝐽</m:t>
                    </m:r>
                    <m:r>
                      <a:rPr lang="en-US" sz="1600" i="1" dirty="0" smtClean="0">
                        <a:latin typeface="Cambria Math" panose="02040503050406030204" pitchFamily="18" charset="0"/>
                      </a:rPr>
                      <m:t>+1</m:t>
                    </m:r>
                  </m:oMath>
                </a14:m>
                <a:r>
                  <a:rPr lang="en-US" sz="1600" dirty="0"/>
                  <a:t> units. </a:t>
                </a:r>
                <a14:m>
                  <m:oMath xmlns:m="http://schemas.openxmlformats.org/officeDocument/2006/math">
                    <m:r>
                      <a:rPr lang="en-US" sz="1600" i="1" dirty="0" smtClean="0">
                        <a:latin typeface="Cambria Math" panose="02040503050406030204" pitchFamily="18" charset="0"/>
                      </a:rPr>
                      <m:t>1</m:t>
                    </m:r>
                  </m:oMath>
                </a14:m>
                <a:r>
                  <a:rPr lang="en-US" sz="1600" dirty="0"/>
                  <a:t> is treated, </a:t>
                </a:r>
                <a14:m>
                  <m:oMath xmlns:m="http://schemas.openxmlformats.org/officeDocument/2006/math">
                    <m:r>
                      <a:rPr lang="en-US" sz="1600" i="1" dirty="0" smtClean="0">
                        <a:latin typeface="Cambria Math" panose="02040503050406030204" pitchFamily="18" charset="0"/>
                      </a:rPr>
                      <m:t>2..</m:t>
                    </m:r>
                    <m:r>
                      <a:rPr lang="en-US" sz="1600" i="1" dirty="0" smtClean="0">
                        <a:latin typeface="Cambria Math" panose="02040503050406030204" pitchFamily="18" charset="0"/>
                      </a:rPr>
                      <m:t>𝐽</m:t>
                    </m:r>
                    <m:r>
                      <a:rPr lang="en-US" sz="1600" i="1" dirty="0" smtClean="0">
                        <a:latin typeface="Cambria Math" panose="02040503050406030204" pitchFamily="18" charset="0"/>
                      </a:rPr>
                      <m:t>+1</m:t>
                    </m:r>
                  </m:oMath>
                </a14:m>
                <a:r>
                  <a:rPr lang="en-US" sz="1600" dirty="0"/>
                  <a:t> are donor units</a:t>
                </a:r>
              </a:p>
              <a:p>
                <a:pPr marL="285750" indent="-285750">
                  <a:buFont typeface="Arial" panose="020B0604020202020204" pitchFamily="34" charset="0"/>
                  <a:buChar char="•"/>
                </a:pPr>
                <a:r>
                  <a:rPr lang="en-US" sz="1600" dirty="0"/>
                  <a:t>Weights </a:t>
                </a:r>
                <a14:m>
                  <m:oMath xmlns:m="http://schemas.openxmlformats.org/officeDocument/2006/math">
                    <m:r>
                      <a:rPr lang="en-US" sz="1600" i="1" dirty="0" smtClean="0">
                        <a:latin typeface="Cambria Math" panose="02040503050406030204" pitchFamily="18" charset="0"/>
                      </a:rPr>
                      <m:t>𝑊</m:t>
                    </m:r>
                    <m:r>
                      <a:rPr lang="en-US" sz="1600" i="1" dirty="0" smtClean="0">
                        <a:latin typeface="Cambria Math" panose="02040503050406030204" pitchFamily="18" charset="0"/>
                      </a:rPr>
                      <m:t> = (</m:t>
                    </m:r>
                    <m:sSub>
                      <m:sSubPr>
                        <m:ctrlPr>
                          <a:rPr lang="en-US" sz="1600" b="0" i="1" dirty="0" smtClean="0">
                            <a:latin typeface="Cambria Math" panose="02040503050406030204" pitchFamily="18" charset="0"/>
                          </a:rPr>
                        </m:ctrlPr>
                      </m:sSubPr>
                      <m:e>
                        <m:r>
                          <a:rPr lang="en-US" sz="1600" i="1" dirty="0" smtClean="0">
                            <a:latin typeface="Cambria Math" panose="02040503050406030204" pitchFamily="18" charset="0"/>
                          </a:rPr>
                          <m:t>𝑤</m:t>
                        </m:r>
                      </m:e>
                      <m:sub>
                        <m:r>
                          <a:rPr lang="en-US" sz="1600" b="0" i="1" dirty="0" smtClean="0">
                            <a:latin typeface="Cambria Math" panose="02040503050406030204" pitchFamily="18" charset="0"/>
                          </a:rPr>
                          <m:t>2</m:t>
                        </m:r>
                      </m:sub>
                    </m:sSub>
                    <m:r>
                      <a:rPr lang="en-US" sz="1600" b="0" i="1" dirty="0" smtClean="0">
                        <a:latin typeface="Cambria Math" panose="02040503050406030204" pitchFamily="18" charset="0"/>
                      </a:rPr>
                      <m:t>,</m:t>
                    </m:r>
                    <m:r>
                      <a:rPr lang="en-US" sz="1600" i="1" dirty="0" smtClean="0">
                        <a:latin typeface="Cambria Math" panose="02040503050406030204" pitchFamily="18" charset="0"/>
                      </a:rPr>
                      <m:t> . . , </m:t>
                    </m:r>
                    <m:sSub>
                      <m:sSubPr>
                        <m:ctrlPr>
                          <a:rPr lang="en-US" sz="1600" b="0" i="1" dirty="0" smtClean="0">
                            <a:latin typeface="Cambria Math" panose="02040503050406030204" pitchFamily="18" charset="0"/>
                          </a:rPr>
                        </m:ctrlPr>
                      </m:sSubPr>
                      <m:e>
                        <m:r>
                          <a:rPr lang="en-US" sz="1600" i="1" dirty="0" err="1" smtClean="0">
                            <a:latin typeface="Cambria Math" panose="02040503050406030204" pitchFamily="18" charset="0"/>
                          </a:rPr>
                          <m:t>𝑤</m:t>
                        </m:r>
                      </m:e>
                      <m:sub>
                        <m:r>
                          <a:rPr lang="en-US" sz="1600" b="0" i="1" dirty="0" smtClean="0">
                            <a:latin typeface="Cambria Math" panose="02040503050406030204" pitchFamily="18" charset="0"/>
                          </a:rPr>
                          <m:t>𝑗</m:t>
                        </m:r>
                        <m:r>
                          <a:rPr lang="en-US" sz="1600" b="0" i="1" dirty="0" smtClean="0">
                            <a:latin typeface="Cambria Math" panose="02040503050406030204" pitchFamily="18" charset="0"/>
                          </a:rPr>
                          <m:t>+1</m:t>
                        </m:r>
                      </m:sub>
                    </m:sSub>
                    <m:r>
                      <a:rPr lang="en-US" sz="1600" i="1" dirty="0">
                        <a:latin typeface="Cambria Math" panose="02040503050406030204" pitchFamily="18" charset="0"/>
                      </a:rPr>
                      <m:t> )′ </m:t>
                    </m:r>
                  </m:oMath>
                </a14:m>
                <a:r>
                  <a:rPr lang="en-US" sz="1600" dirty="0"/>
                  <a:t>that sum to 1, each between 0 and 1.</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oMath>
                </a14:m>
                <a:r>
                  <a:rPr lang="en-US" sz="1600" dirty="0"/>
                  <a:t> is a </a:t>
                </a: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𝑘</m:t>
                    </m:r>
                    <m:r>
                      <a:rPr lang="en-US" sz="1600" i="1" dirty="0" smtClean="0">
                        <a:latin typeface="Cambria Math" panose="02040503050406030204" pitchFamily="18" charset="0"/>
                      </a:rPr>
                      <m:t> × 1)</m:t>
                    </m:r>
                  </m:oMath>
                </a14:m>
                <a:r>
                  <a:rPr lang="en-US" sz="1600" dirty="0"/>
                  <a:t> vector of the preintervention characteristics of treated unit.</a:t>
                </a:r>
              </a:p>
              <a:p>
                <a:pPr marL="742950" lvl="1" indent="-285750">
                  <a:buFont typeface="Arial" panose="020B0604020202020204" pitchFamily="34" charset="0"/>
                  <a:buChar char="•"/>
                </a:pPr>
                <a:r>
                  <a:rPr lang="en-US" sz="1200" dirty="0"/>
                  <a:t>E.g.: cigarette price in 1975, 1980, 1988; beer consumption per capita;</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0</m:t>
                        </m:r>
                      </m:sup>
                    </m:sSup>
                  </m:oMath>
                </a14:m>
                <a:r>
                  <a:rPr lang="en-US" sz="1600" dirty="0"/>
                  <a:t> is </a:t>
                </a:r>
                <a14:m>
                  <m:oMath xmlns:m="http://schemas.openxmlformats.org/officeDocument/2006/math">
                    <m:r>
                      <a:rPr lang="en-US" sz="1600" b="0" i="0" dirty="0" smtClean="0">
                        <a:latin typeface="Cambria Math" panose="02040503050406030204" pitchFamily="18" charset="0"/>
                      </a:rPr>
                      <m:t>(</m:t>
                    </m:r>
                    <m:r>
                      <a:rPr lang="en-US" sz="1600" i="1" dirty="0" smtClean="0">
                        <a:latin typeface="Cambria Math" panose="02040503050406030204" pitchFamily="18" charset="0"/>
                      </a:rPr>
                      <m:t>𝑘</m:t>
                    </m:r>
                    <m:r>
                      <a:rPr lang="en-US" sz="1600" i="1" dirty="0" smtClean="0">
                        <a:latin typeface="Cambria Math" panose="02040503050406030204" pitchFamily="18" charset="0"/>
                      </a:rPr>
                      <m:t> × </m:t>
                    </m:r>
                    <m:r>
                      <a:rPr lang="en-US" sz="1600" i="1" dirty="0" smtClean="0">
                        <a:latin typeface="Cambria Math" panose="02040503050406030204" pitchFamily="18" charset="0"/>
                      </a:rPr>
                      <m:t>𝐽</m:t>
                    </m:r>
                    <m:r>
                      <a:rPr lang="en-US" sz="1600" b="0" i="1" dirty="0" smtClean="0">
                        <a:latin typeface="Cambria Math" panose="02040503050406030204" pitchFamily="18" charset="0"/>
                      </a:rPr>
                      <m:t>)</m:t>
                    </m:r>
                  </m:oMath>
                </a14:m>
                <a:r>
                  <a:rPr lang="en-US" sz="1600" dirty="0"/>
                  <a:t> matrix of same variables for donor pool. </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oMath>
                </a14:m>
                <a:r>
                  <a:rPr lang="en-US" sz="1600" dirty="0"/>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b="0" i="1" smtClean="0">
                            <a:latin typeface="Cambria Math" panose="02040503050406030204" pitchFamily="18" charset="0"/>
                          </a:rPr>
                          <m:t>0</m:t>
                        </m:r>
                      </m:sup>
                    </m:sSup>
                  </m:oMath>
                </a14:m>
                <a:r>
                  <a:rPr lang="en-US" sz="1600" dirty="0"/>
                  <a:t> may include outcome variable. </a:t>
                </a:r>
              </a:p>
              <a:p>
                <a:pPr marL="285750" indent="-285750">
                  <a:buFont typeface="Arial" panose="020B0604020202020204" pitchFamily="34" charset="0"/>
                  <a:buChar char="•"/>
                </a:pPr>
                <a:r>
                  <a:rPr lang="en-US" sz="1600" dirty="0"/>
                  <a:t>Find weights </a:t>
                </a:r>
                <a14:m>
                  <m:oMath xmlns:m="http://schemas.openxmlformats.org/officeDocument/2006/math">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𝑊</m:t>
                        </m:r>
                      </m:e>
                      <m:sup>
                        <m:r>
                          <a:rPr lang="en-US" sz="1600" b="0" i="1" dirty="0" smtClean="0">
                            <a:latin typeface="Cambria Math" panose="02040503050406030204" pitchFamily="18" charset="0"/>
                          </a:rPr>
                          <m:t>0</m:t>
                        </m:r>
                      </m:sup>
                    </m:sSup>
                  </m:oMath>
                </a14:m>
                <a:r>
                  <a:rPr lang="en-US" sz="1600" dirty="0"/>
                  <a:t> that minimize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0</m:t>
                        </m:r>
                      </m:sup>
                    </m:sSup>
                    <m:r>
                      <a:rPr lang="en-US" sz="1600" b="0" i="1" smtClean="0">
                        <a:latin typeface="Cambria Math" panose="02040503050406030204" pitchFamily="18" charset="0"/>
                      </a:rPr>
                      <m:t>𝑊</m:t>
                    </m:r>
                    <m:r>
                      <a:rPr lang="en-US" sz="1600" b="0" i="0" smtClean="0">
                        <a:latin typeface="Cambria Math" panose="02040503050406030204" pitchFamily="18" charset="0"/>
                      </a:rPr>
                      <m:t> (</m:t>
                    </m:r>
                  </m:oMath>
                </a14:m>
                <a:r>
                  <a:rPr lang="en-US" sz="1200" dirty="0"/>
                  <a:t>Difference between preintervention characteristics of treated and synthetic control)</a:t>
                </a:r>
                <a:endParaRPr lang="en-US" sz="1600" dirty="0"/>
              </a:p>
              <a:p>
                <a:pPr marL="285750" indent="-285750">
                  <a:buFont typeface="Arial" panose="020B0604020202020204" pitchFamily="34" charset="0"/>
                  <a:buChar char="•"/>
                </a:pPr>
                <a:r>
                  <a:rPr lang="en-US" sz="1600" dirty="0"/>
                  <a:t>Weights sum to 1: </a:t>
                </a:r>
                <a:r>
                  <a:rPr lang="en-US" sz="1600" i="1" dirty="0"/>
                  <a:t>no extrapolation. </a:t>
                </a:r>
              </a:p>
              <a:p>
                <a:pPr marL="742950" lvl="1" indent="-285750">
                  <a:buFont typeface="Arial" panose="020B0604020202020204" pitchFamily="34" charset="0"/>
                  <a:buChar char="•"/>
                </a:pPr>
                <a14:m>
                  <m:oMath xmlns:m="http://schemas.openxmlformats.org/officeDocument/2006/math">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𝑌</m:t>
                        </m:r>
                      </m:e>
                      <m:sup>
                        <m:r>
                          <a:rPr lang="en-US" sz="1600" b="0" i="1" dirty="0" smtClean="0">
                            <a:latin typeface="Cambria Math" panose="02040503050406030204" pitchFamily="18" charset="0"/>
                          </a:rPr>
                          <m:t>1</m:t>
                        </m:r>
                      </m:sup>
                    </m:sSup>
                  </m:oMath>
                </a14:m>
                <a:r>
                  <a:rPr lang="en-US" sz="1600" dirty="0"/>
                  <a:t> should not be extreme (higher or lower than </a:t>
                </a:r>
                <a14:m>
                  <m:oMath xmlns:m="http://schemas.openxmlformats.org/officeDocument/2006/math">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𝑌</m:t>
                        </m:r>
                      </m:e>
                      <m:sup>
                        <m:r>
                          <a:rPr lang="en-US" sz="1600" b="0" i="1" dirty="0" smtClean="0">
                            <a:latin typeface="Cambria Math" panose="02040503050406030204" pitchFamily="18" charset="0"/>
                          </a:rPr>
                          <m:t>0</m:t>
                        </m:r>
                      </m:sup>
                    </m:sSup>
                  </m:oMath>
                </a14:m>
                <a:r>
                  <a:rPr lang="en-US" sz="1600" dirty="0"/>
                  <a:t>) ! </a:t>
                </a:r>
              </a:p>
              <a:p>
                <a:endParaRPr lang="en-US" sz="1600" dirty="0"/>
              </a:p>
              <a:p>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251" t="-1709" b="-1521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a:p>
        </p:txBody>
      </p:sp>
    </p:spTree>
    <p:extLst>
      <p:ext uri="{BB962C8B-B14F-4D97-AF65-F5344CB8AC3E}">
        <p14:creationId xmlns:p14="http://schemas.microsoft.com/office/powerpoint/2010/main" val="37827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Choosing weights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pPr marL="285750" indent="-285750">
                  <a:buFont typeface="Arial" panose="020B0604020202020204" pitchFamily="34" charset="0"/>
                  <a:buChar char="•"/>
                </a:pPr>
                <a:r>
                  <a:rPr lang="en-US" sz="1600" dirty="0"/>
                  <a:t>Following Abadie and </a:t>
                </a:r>
                <a:r>
                  <a:rPr lang="en-US" sz="1600" dirty="0" err="1"/>
                  <a:t>Gardeazabal</a:t>
                </a:r>
                <a:r>
                  <a:rPr lang="en-US" sz="1600" dirty="0"/>
                  <a:t> (2003), Abadie, Diamond, </a:t>
                </a:r>
                <a:r>
                  <a:rPr lang="en-US" sz="1600" dirty="0" err="1"/>
                  <a:t>Hainmueller</a:t>
                </a:r>
                <a:r>
                  <a:rPr lang="en-US" sz="1600" dirty="0"/>
                  <a:t> (2010):</a:t>
                </a:r>
              </a:p>
              <a:p>
                <a:pPr marL="285750" indent="-285750" algn="ctr">
                  <a:buFont typeface="Arial" panose="020B0604020202020204" pitchFamily="34" charset="0"/>
                  <a:buChar char="•"/>
                </a:pPr>
                <a:r>
                  <a:rPr lang="en-US" sz="1600" dirty="0"/>
                  <a:t>W* to minimize </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𝑚</m:t>
                        </m:r>
                        <m:r>
                          <a:rPr lang="en-US" sz="1600" b="0" i="1" smtClean="0">
                            <a:latin typeface="Cambria Math" panose="02040503050406030204" pitchFamily="18" charset="0"/>
                          </a:rPr>
                          <m:t>=1</m:t>
                        </m:r>
                      </m:sub>
                      <m:sup>
                        <m:r>
                          <a:rPr lang="en-US" sz="1600" b="0" i="1" smtClean="0">
                            <a:latin typeface="Cambria Math" panose="02040503050406030204" pitchFamily="18" charset="0"/>
                          </a:rPr>
                          <m:t>𝑘</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𝑚</m:t>
                            </m:r>
                          </m:sub>
                        </m:sSub>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𝑚</m:t>
                                    </m:r>
                                  </m:sub>
                                  <m:sup>
                                    <m:r>
                                      <a:rPr lang="en-US" sz="1600" b="0" i="1" smtClean="0">
                                        <a:latin typeface="Cambria Math" panose="02040503050406030204" pitchFamily="18" charset="0"/>
                                      </a:rPr>
                                      <m:t>1</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𝑚</m:t>
                                    </m:r>
                                  </m:sub>
                                  <m:sup>
                                    <m:r>
                                      <a:rPr lang="en-US" sz="1600" b="0" i="1" smtClean="0">
                                        <a:latin typeface="Cambria Math" panose="02040503050406030204" pitchFamily="18" charset="0"/>
                                      </a:rPr>
                                      <m:t>0</m:t>
                                    </m:r>
                                  </m:sup>
                                </m:sSubSup>
                                <m:r>
                                  <a:rPr lang="en-US" sz="1600" b="0" i="1" smtClean="0">
                                    <a:latin typeface="Cambria Math" panose="02040503050406030204" pitchFamily="18" charset="0"/>
                                  </a:rPr>
                                  <m:t>𝑊</m:t>
                                </m:r>
                              </m:e>
                            </m:d>
                          </m:e>
                          <m:sup>
                            <m:r>
                              <a:rPr lang="en-US" sz="1600" b="0" i="1" smtClean="0">
                                <a:latin typeface="Cambria Math" panose="02040503050406030204" pitchFamily="18" charset="0"/>
                              </a:rPr>
                              <m:t>2</m:t>
                            </m:r>
                          </m:sup>
                        </m:sSup>
                      </m:e>
                    </m:nary>
                  </m:oMath>
                </a14:m>
                <a:endParaRPr lang="en-US" sz="16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𝑚</m:t>
                        </m:r>
                      </m:sub>
                    </m:sSub>
                  </m:oMath>
                </a14:m>
                <a:r>
                  <a:rPr lang="en-US" sz="1600" dirty="0"/>
                  <a:t> reflects the relative importance of the </a:t>
                </a:r>
                <a:r>
                  <a:rPr lang="en-US" sz="1600" i="1" dirty="0" err="1"/>
                  <a:t>m</a:t>
                </a:r>
                <a:r>
                  <a:rPr lang="en-US" sz="1600" baseline="30000" dirty="0" err="1"/>
                  <a:t>th</a:t>
                </a:r>
                <a:r>
                  <a:rPr lang="en-US" sz="1600" dirty="0"/>
                  <a:t> variable in measuring the differences in </a:t>
                </a:r>
                <a:r>
                  <a:rPr lang="en-US" sz="1600" i="1" dirty="0"/>
                  <a:t>X</a:t>
                </a:r>
                <a:r>
                  <a:rPr lang="en-US" sz="1600" dirty="0"/>
                  <a:t>.</a:t>
                </a:r>
                <a:br>
                  <a:rPr lang="en-US" sz="1600" dirty="0"/>
                </a:br>
                <a:r>
                  <a:rPr lang="en-US" sz="1600" dirty="0"/>
                  <a:t>Improves reliability of SC</a:t>
                </a:r>
              </a:p>
              <a:p>
                <a:pPr marL="285750" indent="-285750">
                  <a:buFont typeface="Arial" panose="020B0604020202020204" pitchFamily="34" charset="0"/>
                  <a:buChar char="•"/>
                </a:pPr>
                <a:r>
                  <a:rPr lang="en-US" sz="1600" b="1" dirty="0"/>
                  <a:t>Variables with larger predictive power</a:t>
                </a:r>
                <a:r>
                  <a:rPr lang="en-US" sz="1600" dirty="0"/>
                  <a:t> of outcome should have larger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𝑚</m:t>
                        </m:r>
                      </m:sub>
                    </m:sSub>
                    <m:r>
                      <a:rPr lang="en-US" sz="1600" b="0" i="1" smtClean="0">
                        <a:latin typeface="Cambria Math" panose="02040503050406030204" pitchFamily="18" charset="0"/>
                      </a:rPr>
                      <m:t>.</m:t>
                    </m:r>
                  </m:oMath>
                </a14:m>
                <a:endParaRPr lang="en-US" sz="1600" b="0" dirty="0"/>
              </a:p>
              <a:p>
                <a:pPr marL="285750" indent="-285750">
                  <a:buFont typeface="Arial" panose="020B0604020202020204" pitchFamily="34" charset="0"/>
                  <a:buChar char="•"/>
                </a:pPr>
                <a:r>
                  <a:rPr lang="en-US" sz="1600" dirty="0"/>
                  <a:t>Choose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𝑚</m:t>
                        </m:r>
                      </m:sub>
                    </m:sSub>
                  </m:oMath>
                </a14:m>
                <a:r>
                  <a:rPr lang="en-US" sz="1600" dirty="0"/>
                  <a:t> such that the mean squared prediction error of the outcome variable is minimized in preintervention</a:t>
                </a:r>
              </a:p>
              <a:p>
                <a:pPr marL="285750" indent="-285750">
                  <a:buFont typeface="Arial" panose="020B0604020202020204" pitchFamily="34" charset="0"/>
                  <a:buChar char="•"/>
                </a:pPr>
                <a:r>
                  <a:rPr lang="en-US" sz="1600" dirty="0"/>
                  <a:t>Luckily for practitioners, weights are automatically computed by software</a:t>
                </a:r>
              </a:p>
              <a:p>
                <a:pPr marL="285750" indent="-285750">
                  <a:buFont typeface="Arial" panose="020B0604020202020204" pitchFamily="34" charset="0"/>
                  <a:buChar char="•"/>
                </a:pPr>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132" t="-170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7</a:t>
            </a:fld>
            <a:endParaRPr lang="en-US"/>
          </a:p>
        </p:txBody>
      </p:sp>
    </p:spTree>
    <p:extLst>
      <p:ext uri="{BB962C8B-B14F-4D97-AF65-F5344CB8AC3E}">
        <p14:creationId xmlns:p14="http://schemas.microsoft.com/office/powerpoint/2010/main" val="62693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California’s Proposition 99	</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type="body" sz="quarter" idx="10"/>
          </p:nvPr>
        </p:nvSpPr>
        <p:spPr/>
        <p:txBody>
          <a:bodyPr/>
          <a:lstStyle/>
          <a:p>
            <a:pPr marL="342900" indent="-342900">
              <a:buFont typeface="Arial" panose="020B0604020202020204" pitchFamily="34" charset="0"/>
              <a:buChar char="•"/>
            </a:pPr>
            <a:r>
              <a:rPr lang="en-US" sz="1800" dirty="0"/>
              <a:t>In 1989, California passes “Proposition 99” to reduce tobacco consumption</a:t>
            </a:r>
          </a:p>
          <a:p>
            <a:pPr marL="342900" indent="-342900">
              <a:buFont typeface="Arial" panose="020B0604020202020204" pitchFamily="34" charset="0"/>
              <a:buChar char="•"/>
            </a:pPr>
            <a:r>
              <a:rPr lang="en-US" sz="1800" dirty="0"/>
              <a:t>Increase cigarette excise tax by 25 cents per pack and earmark revenues for anti-tobacco projects</a:t>
            </a:r>
          </a:p>
          <a:p>
            <a:pPr marL="342900" indent="-342900">
              <a:buFont typeface="Arial" panose="020B0604020202020204" pitchFamily="34" charset="0"/>
              <a:buChar char="•"/>
            </a:pPr>
            <a:r>
              <a:rPr lang="en-US" sz="1800" dirty="0"/>
              <a:t>ADH (2010) build a SC to estimate the effect of P99 on cigarette consumption.</a:t>
            </a:r>
          </a:p>
          <a:p>
            <a:endParaRPr lang="en-US" sz="18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4"/>
          </p:nvPr>
        </p:nvSpPr>
        <p:spPr/>
        <p:txBody>
          <a:bodyPr/>
          <a:lstStyle/>
          <a:p>
            <a:fld id="{7782931A-7D25-4B4B-9464-57AE418934A3}" type="slidenum">
              <a:rPr lang="en-US" smtClean="0"/>
              <a:pPr/>
              <a:t>8</a:t>
            </a:fld>
            <a:endParaRPr lang="en-US"/>
          </a:p>
        </p:txBody>
      </p:sp>
      <p:pic>
        <p:nvPicPr>
          <p:cNvPr id="8" name="Content Placeholder 7">
            <a:extLst>
              <a:ext uri="{FF2B5EF4-FFF2-40B4-BE49-F238E27FC236}">
                <a16:creationId xmlns:a16="http://schemas.microsoft.com/office/drawing/2014/main" id="{A95326C1-2151-D60F-DAA8-490F96B30007}"/>
              </a:ext>
            </a:extLst>
          </p:cNvPr>
          <p:cNvPicPr>
            <a:picLocks noChangeAspect="1"/>
          </p:cNvPicPr>
          <p:nvPr/>
        </p:nvPicPr>
        <p:blipFill>
          <a:blip r:embed="rId2"/>
          <a:stretch>
            <a:fillRect/>
          </a:stretch>
        </p:blipFill>
        <p:spPr>
          <a:xfrm>
            <a:off x="7894733" y="2321923"/>
            <a:ext cx="3183915" cy="3027495"/>
          </a:xfrm>
          <a:prstGeom prst="rect">
            <a:avLst/>
          </a:prstGeom>
        </p:spPr>
      </p:pic>
    </p:spTree>
    <p:extLst>
      <p:ext uri="{BB962C8B-B14F-4D97-AF65-F5344CB8AC3E}">
        <p14:creationId xmlns:p14="http://schemas.microsoft.com/office/powerpoint/2010/main" val="27557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California’s Proposition 99	</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type="body" sz="quarter" idx="10"/>
          </p:nvPr>
        </p:nvSpPr>
        <p:spPr/>
        <p:txBody>
          <a:bodyPr/>
          <a:lstStyle/>
          <a:p>
            <a:r>
              <a:rPr lang="en-US" sz="1800" dirty="0"/>
              <a:t>Data:</a:t>
            </a:r>
          </a:p>
          <a:p>
            <a:pPr marL="285750" indent="-285750">
              <a:buFont typeface="Arial" panose="020B0604020202020204" pitchFamily="34" charset="0"/>
              <a:buChar char="•"/>
            </a:pPr>
            <a:r>
              <a:rPr lang="en-US" sz="1800" dirty="0"/>
              <a:t>Cigarette sales (in packs) 1970-2000</a:t>
            </a:r>
          </a:p>
          <a:p>
            <a:pPr marL="285750" indent="-285750">
              <a:buFont typeface="Arial" panose="020B0604020202020204" pitchFamily="34" charset="0"/>
              <a:buChar char="•"/>
            </a:pPr>
            <a:r>
              <a:rPr lang="en-US" sz="1800" dirty="0"/>
              <a:t>Donor pool: US states that did not pass anti-tobacco legislation in 1989-2000</a:t>
            </a:r>
          </a:p>
          <a:p>
            <a:pPr marL="285750" indent="-285750">
              <a:buFont typeface="Arial" panose="020B0604020202020204" pitchFamily="34" charset="0"/>
              <a:buChar char="•"/>
            </a:pPr>
            <a:r>
              <a:rPr lang="en-US" sz="1800" dirty="0"/>
              <a:t>Predictors: </a:t>
            </a:r>
          </a:p>
          <a:p>
            <a:pPr marL="742950" lvl="1" indent="-285750"/>
            <a:r>
              <a:rPr lang="en-US" sz="1400" dirty="0"/>
              <a:t>Average retail price of cigarettes</a:t>
            </a:r>
          </a:p>
          <a:p>
            <a:pPr marL="742950" lvl="1" indent="-285750"/>
            <a:r>
              <a:rPr lang="en-US" sz="1400" dirty="0"/>
              <a:t>Per capita state personal income (logged)</a:t>
            </a:r>
          </a:p>
          <a:p>
            <a:pPr marL="742950" lvl="1" indent="-285750"/>
            <a:r>
              <a:rPr lang="en-US" sz="1400" dirty="0"/>
              <a:t>Percentage of the population age 15–24</a:t>
            </a:r>
          </a:p>
          <a:p>
            <a:pPr marL="742950" lvl="1" indent="-285750"/>
            <a:r>
              <a:rPr lang="en-US" sz="1400" dirty="0"/>
              <a:t>Per capita beer consumption.</a:t>
            </a:r>
          </a:p>
          <a:p>
            <a:endParaRPr lang="en-US" sz="1800" dirty="0"/>
          </a:p>
          <a:p>
            <a:endParaRPr lang="en-US" sz="1800" dirty="0"/>
          </a:p>
          <a:p>
            <a:endParaRPr lang="en-US" sz="18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4"/>
          </p:nvPr>
        </p:nvSpPr>
        <p:spPr/>
        <p:txBody>
          <a:bodyPr/>
          <a:lstStyle/>
          <a:p>
            <a:fld id="{7782931A-7D25-4B4B-9464-57AE418934A3}" type="slidenum">
              <a:rPr lang="en-US" smtClean="0"/>
              <a:pPr/>
              <a:t>9</a:t>
            </a:fld>
            <a:endParaRPr lang="en-US"/>
          </a:p>
        </p:txBody>
      </p:sp>
      <p:pic>
        <p:nvPicPr>
          <p:cNvPr id="8" name="Content Placeholder 7">
            <a:extLst>
              <a:ext uri="{FF2B5EF4-FFF2-40B4-BE49-F238E27FC236}">
                <a16:creationId xmlns:a16="http://schemas.microsoft.com/office/drawing/2014/main" id="{A95326C1-2151-D60F-DAA8-490F96B30007}"/>
              </a:ext>
            </a:extLst>
          </p:cNvPr>
          <p:cNvPicPr>
            <a:picLocks noChangeAspect="1"/>
          </p:cNvPicPr>
          <p:nvPr/>
        </p:nvPicPr>
        <p:blipFill>
          <a:blip r:embed="rId2"/>
          <a:stretch>
            <a:fillRect/>
          </a:stretch>
        </p:blipFill>
        <p:spPr>
          <a:xfrm>
            <a:off x="7894733" y="2321923"/>
            <a:ext cx="3183915" cy="3027495"/>
          </a:xfrm>
          <a:prstGeom prst="rect">
            <a:avLst/>
          </a:prstGeom>
        </p:spPr>
      </p:pic>
    </p:spTree>
    <p:extLst>
      <p:ext uri="{BB962C8B-B14F-4D97-AF65-F5344CB8AC3E}">
        <p14:creationId xmlns:p14="http://schemas.microsoft.com/office/powerpoint/2010/main" val="1003173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 id="{44541DF4-21D6-4F7A-B904-007D7865A971}" vid="{47A233BE-44D9-439C-9A9E-AF9EA0822A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1B53F0-FE0E-4C4C-84FF-93580062270A}">
  <ds:schemaRefs>
    <ds:schemaRef ds:uri="http://schemas.microsoft.com/office/2006/documentManagement/types"/>
    <ds:schemaRef ds:uri="16c05727-aa75-4e4a-9b5f-8a80a1165891"/>
    <ds:schemaRef ds:uri="http://purl.org/dc/dcmitype/"/>
    <ds:schemaRef ds:uri="http://schemas.microsoft.com/office/2006/metadata/properties"/>
    <ds:schemaRef ds:uri="http://purl.org/dc/terms/"/>
    <ds:schemaRef ds:uri="http://schemas.microsoft.com/office/infopath/2007/PartnerControls"/>
    <ds:schemaRef ds:uri="http://www.w3.org/XML/1998/namespace"/>
    <ds:schemaRef ds:uri="http://schemas.openxmlformats.org/package/2006/metadata/core-properties"/>
    <ds:schemaRef ds:uri="71af3243-3dd4-4a8d-8c0d-dd76da1f02a5"/>
    <ds:schemaRef ds:uri="http://purl.org/dc/elements/1.1/"/>
  </ds:schemaRefs>
</ds:datastoreItem>
</file>

<file path=customXml/itemProps2.xml><?xml version="1.0" encoding="utf-8"?>
<ds:datastoreItem xmlns:ds="http://schemas.openxmlformats.org/officeDocument/2006/customXml" ds:itemID="{29D363B3-DC66-45B9-8B2A-DA220F5DD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49A8C3-21EC-4C35-871F-CCC714808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2371</Words>
  <Application>Microsoft Office PowerPoint</Application>
  <PresentationFormat>Widescreen</PresentationFormat>
  <Paragraphs>256</Paragraphs>
  <Slides>38</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Abadi Extra Light</vt:lpstr>
      <vt:lpstr>Arial</vt:lpstr>
      <vt:lpstr>Arial Nova</vt:lpstr>
      <vt:lpstr>Calibri</vt:lpstr>
      <vt:lpstr>Cambria Math</vt:lpstr>
      <vt:lpstr>Wingdings</vt:lpstr>
      <vt:lpstr>Theme1</vt:lpstr>
      <vt:lpstr>Event studies and Synthetic Control Methods</vt:lpstr>
      <vt:lpstr>The plan</vt:lpstr>
      <vt:lpstr>Synthetic control methods</vt:lpstr>
      <vt:lpstr>Synthetic control methods (SCM) </vt:lpstr>
      <vt:lpstr>Intuition</vt:lpstr>
      <vt:lpstr>Choosing weights</vt:lpstr>
      <vt:lpstr>Choosing weights</vt:lpstr>
      <vt:lpstr>California’s Proposition 99 </vt:lpstr>
      <vt:lpstr>California’s Proposition 99 </vt:lpstr>
      <vt:lpstr>Predictors and  Weights</vt:lpstr>
      <vt:lpstr>Results</vt:lpstr>
      <vt:lpstr>Assumptions</vt:lpstr>
      <vt:lpstr>Inference</vt:lpstr>
      <vt:lpstr>Like a regression, better than a regression</vt:lpstr>
      <vt:lpstr>Which one is probably overfitting?</vt:lpstr>
      <vt:lpstr>?</vt:lpstr>
      <vt:lpstr>Augmented synthetic control method</vt:lpstr>
      <vt:lpstr>ASCM</vt:lpstr>
      <vt:lpstr>Synthetic Difference-in-Differences</vt:lpstr>
      <vt:lpstr>Event studies in finance</vt:lpstr>
      <vt:lpstr>Setup</vt:lpstr>
      <vt:lpstr>Event time vs Calendar time</vt:lpstr>
      <vt:lpstr>Event studies in finance</vt:lpstr>
      <vt:lpstr>Diamonds, wars, stock prices Guidolin &amp; La Ferrara (2007)</vt:lpstr>
      <vt:lpstr>Methodology</vt:lpstr>
      <vt:lpstr>Results</vt:lpstr>
      <vt:lpstr>Back to the intuition</vt:lpstr>
      <vt:lpstr>Machine learning for building counterfactuals</vt:lpstr>
      <vt:lpstr>COVID-19 lockdown and air pollution Granella et al. (2021)</vt:lpstr>
      <vt:lpstr>PowerPoint Presentation</vt:lpstr>
      <vt:lpstr>Data</vt:lpstr>
      <vt:lpstr>Methodology</vt:lpstr>
      <vt:lpstr>Assumptions</vt:lpstr>
      <vt:lpstr>Predictive performance</vt:lpstr>
      <vt:lpstr>Results Population weighted</vt:lpstr>
      <vt:lpstr>Results Different types of locations</vt:lpstr>
      <vt:lpstr>Recap and rules of thumb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2020-10-14T20:00:28Z</dcterms:created>
  <dcterms:modified xsi:type="dcterms:W3CDTF">2024-05-10T08:00:39Z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