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presentazion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2" name="Autore e dat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urora boreale sopra un paesaggio innevato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Nuvole colorate su un cielo notturno stellato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Aurora boreale sopra un paesaggio montuoso innevato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urora boreale sopra un paesaggio innevato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rora boreale su un cielo notturno sopra delle montagn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e e dat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3" name="Titolo presentazion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uvole colorate su un cielo notturno stellato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rora boreale sopra un paesaggio montuoso innevato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itolo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2" name="Corpo livello uno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ottotitolo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0" name="Sottotitolo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Sottotitolo programm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programma</a:t>
            </a:r>
          </a:p>
        </p:txBody>
      </p:sp>
      <p:sp>
        <p:nvSpPr>
          <p:cNvPr id="9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heblackoreo/ACA-Project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lation Algorithm - Jav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pPr>
            <a:r>
              <a:t>Dilation Algorithm - Java</a:t>
            </a:r>
          </a:p>
        </p:txBody>
      </p:sp>
      <p:sp>
        <p:nvSpPr>
          <p:cNvPr id="152" name="Marinelli Francesco &amp; Tagliani Fabi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Marinelli Francesco &amp; Tagliani Fabio</a:t>
            </a:r>
          </a:p>
        </p:txBody>
      </p:sp>
      <p:sp>
        <p:nvSpPr>
          <p:cNvPr id="153" name="Computer Vision Project - Part 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Vision Project - Part 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chermata 2022-02-11 alle 21.38.43.png" descr="Schermata 2022-02-11 alle 21.3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0714" y="1401824"/>
            <a:ext cx="20462572" cy="10912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election"/>
          <p:cNvSpPr txBox="1"/>
          <p:nvPr>
            <p:ph type="title"/>
          </p:nvPr>
        </p:nvSpPr>
        <p:spPr>
          <a:xfrm>
            <a:off x="1270000" y="464825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6">
                        <a:satOff val="15236"/>
                        <a:lumOff val="17673"/>
                      </a:schemeClr>
                    </a:gs>
                    <a:gs pos="10000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Selection</a:t>
            </a:r>
          </a:p>
        </p:txBody>
      </p:sp>
      <p:sp>
        <p:nvSpPr>
          <p:cNvPr id="190" name="Select correct track to follow removing wrong parts"/>
          <p:cNvSpPr txBox="1"/>
          <p:nvPr>
            <p:ph type="body" sz="quarter" idx="1"/>
          </p:nvPr>
        </p:nvSpPr>
        <p:spPr>
          <a:xfrm>
            <a:off x="1373103" y="6855644"/>
            <a:ext cx="10463648" cy="2603013"/>
          </a:xfrm>
          <a:prstGeom prst="rect">
            <a:avLst/>
          </a:prstGeom>
        </p:spPr>
        <p:txBody>
          <a:bodyPr/>
          <a:lstStyle/>
          <a:p>
            <a:pPr/>
            <a:r>
              <a:t>Select correct track to follow removing wrong parts</a:t>
            </a:r>
          </a:p>
        </p:txBody>
      </p:sp>
      <p:pic>
        <p:nvPicPr>
          <p:cNvPr id="191" name="Schermata 2022-02-10 alle 17.21.45.png" descr="Schermata 2022-02-10 alle 17.21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6007" y="3655821"/>
            <a:ext cx="9002659" cy="9002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hermata 2022-02-11 alle 21.39.28.png" descr="Schermata 2022-02-11 alle 21.39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100" y="3114061"/>
            <a:ext cx="22447800" cy="7487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ilation &amp; Erosion"/>
          <p:cNvSpPr txBox="1"/>
          <p:nvPr>
            <p:ph type="title"/>
          </p:nvPr>
        </p:nvSpPr>
        <p:spPr>
          <a:xfrm>
            <a:off x="1270000" y="464825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2">
                        <a:hueOff val="-206910"/>
                        <a:satOff val="-12829"/>
                        <a:lumOff val="16238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Dilation &amp; Erosion</a:t>
            </a:r>
          </a:p>
        </p:txBody>
      </p:sp>
      <p:pic>
        <p:nvPicPr>
          <p:cNvPr id="196" name="Linea Linea" descr="Linea Linea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273883" y="7702796"/>
            <a:ext cx="11836234" cy="101601"/>
          </a:xfrm>
          <a:prstGeom prst="rect">
            <a:avLst/>
          </a:prstGeom>
        </p:spPr>
      </p:pic>
      <p:pic>
        <p:nvPicPr>
          <p:cNvPr id="198" name="Dilation.png" descr="Dil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3815" y="2916591"/>
            <a:ext cx="9064255" cy="9064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Erosion.png" descr="Erosion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3935930" y="2832376"/>
            <a:ext cx="9064256" cy="9064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45488" y="2804940"/>
            <a:ext cx="9287558" cy="9287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9306 -0.005524" origin="layout" pathEditMode="relative">
                                      <p:cBhvr>
                                        <p:cTn id="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66600 0.000471" origin="layout" pathEditMode="relative">
                                      <p:cBhvr>
                                        <p:cTn id="9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hermata 2022-02-11 alle 21.40.20.png" descr="Schermata 2022-02-11 alle 21.40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294" y="4170971"/>
            <a:ext cx="23987412" cy="5374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inal Solution"/>
          <p:cNvSpPr txBox="1"/>
          <p:nvPr>
            <p:ph type="title"/>
          </p:nvPr>
        </p:nvSpPr>
        <p:spPr>
          <a:xfrm>
            <a:off x="1270000" y="464825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4">
                        <a:hueOff val="475731"/>
                        <a:satOff val="-4338"/>
                        <a:lumOff val="10182"/>
                      </a:schemeClr>
                    </a:gs>
                    <a:gs pos="100000">
                      <a:schemeClr val="accent4">
                        <a:hueOff val="-613784"/>
                        <a:lumOff val="127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Final Solution</a:t>
            </a:r>
          </a:p>
        </p:txBody>
      </p:sp>
      <p:sp>
        <p:nvSpPr>
          <p:cNvPr id="205" name="Difference between Dilation and Erosion gives the maze solution"/>
          <p:cNvSpPr txBox="1"/>
          <p:nvPr>
            <p:ph type="body" sz="quarter" idx="1"/>
          </p:nvPr>
        </p:nvSpPr>
        <p:spPr>
          <a:xfrm>
            <a:off x="1295775" y="6361788"/>
            <a:ext cx="10463648" cy="2603013"/>
          </a:xfrm>
          <a:prstGeom prst="rect">
            <a:avLst/>
          </a:prstGeom>
        </p:spPr>
        <p:txBody>
          <a:bodyPr/>
          <a:lstStyle/>
          <a:p>
            <a:pPr/>
            <a:r>
              <a:t>Difference between Dilation and Erosion gives the maze solution</a:t>
            </a:r>
          </a:p>
        </p:txBody>
      </p:sp>
      <p:pic>
        <p:nvPicPr>
          <p:cNvPr id="206" name="Schermata 2022-02-10 alle 17.33.47.png" descr="Schermata 2022-02-10 alle 17.3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2757" y="3364412"/>
            <a:ext cx="8597763" cy="8597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eatures and behavi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 and behavior</a:t>
            </a:r>
          </a:p>
        </p:txBody>
      </p:sp>
      <p:sp>
        <p:nvSpPr>
          <p:cNvPr id="156" name="The algorithm performs dilation on a given im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algorithm performs dilation on a given image</a:t>
            </a:r>
          </a:p>
          <a:p>
            <a:pPr/>
            <a:r>
              <a:t>The image is provided by the user at launch</a:t>
            </a:r>
          </a:p>
          <a:p>
            <a:pPr/>
            <a:r>
              <a:t>The image is binarized and converted into a matrix</a:t>
            </a:r>
          </a:p>
          <a:p>
            <a:pPr/>
            <a:r>
              <a:t>For every set pixel the eight neighbors are set too</a:t>
            </a:r>
          </a:p>
          <a:p>
            <a:pPr/>
            <a:r>
              <a:t>The process is repeated as many times as specified by the user, if no number is specified the image is dilated just one time</a:t>
            </a:r>
          </a:p>
          <a:p>
            <a:pPr/>
            <a:r>
              <a:t>The result is given back to the user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r (i = 0; i &lt; width; i++)…"/>
          <p:cNvSpPr txBox="1"/>
          <p:nvPr>
            <p:ph type="body" idx="1"/>
          </p:nvPr>
        </p:nvSpPr>
        <p:spPr>
          <a:xfrm>
            <a:off x="1270000" y="2536073"/>
            <a:ext cx="21844000" cy="10163927"/>
          </a:xfrm>
          <a:prstGeom prst="rect">
            <a:avLst/>
          </a:prstGeom>
        </p:spPr>
        <p:txBody>
          <a:bodyPr/>
          <a:lstStyle/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</a:t>
            </a:r>
            <a:r>
              <a:rPr>
                <a:solidFill>
                  <a:schemeClr val="accent6"/>
                </a:solidFill>
              </a:rPr>
              <a:t>for</a:t>
            </a:r>
            <a:r>
              <a:t> (i = 0; i &lt; width; i++)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</a:t>
            </a:r>
            <a:r>
              <a:rPr>
                <a:solidFill>
                  <a:schemeClr val="accent6"/>
                </a:solidFill>
              </a:rPr>
              <a:t>for</a:t>
            </a:r>
            <a:r>
              <a:t> (j = 0; j &lt; height; j++)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</a:t>
            </a:r>
            <a:r>
              <a:rPr>
                <a:solidFill>
                  <a:schemeClr val="accent6"/>
                </a:solidFill>
              </a:rPr>
              <a:t>try</a:t>
            </a:r>
            <a:r>
              <a:t> {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</a:t>
            </a:r>
            <a:r>
              <a:rPr>
                <a:solidFill>
                  <a:schemeClr val="accent6"/>
                </a:solidFill>
              </a:rPr>
              <a:t>if</a:t>
            </a:r>
            <a:r>
              <a:t>(src[i][j] == 255) {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dst[i-1][j-1]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dst[i-1][j]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dst[i-1][j+1]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dst[i][j-1]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dst[i][j]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dst[i][j+1]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dst[i+1][j-1]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dst[i+1][j]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  dst[i+1][j+1] = 255;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}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} </a:t>
            </a:r>
            <a:r>
              <a:rPr>
                <a:solidFill>
                  <a:schemeClr val="accent6"/>
                </a:solidFill>
              </a:rPr>
              <a:t>catch</a:t>
            </a:r>
            <a:r>
              <a:t> (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IndexOutOfBoundsException</a:t>
            </a:r>
            <a:r>
              <a:t> ex) {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  //There is no need to take action, we just reached a border</a:t>
            </a:r>
          </a:p>
          <a:p>
            <a:pPr marL="0" indent="0" defTabSz="1682495">
              <a:lnSpc>
                <a:spcPct val="70000"/>
              </a:lnSpc>
              <a:spcBef>
                <a:spcPts val="1600"/>
              </a:spcBef>
              <a:buClrTx/>
              <a:buSzTx/>
              <a:buNone/>
              <a:defRPr sz="3312"/>
            </a:pPr>
            <a:r>
              <a:t>          }</a:t>
            </a:r>
          </a:p>
        </p:txBody>
      </p:sp>
      <p:pic>
        <p:nvPicPr>
          <p:cNvPr id="159" name="test-file.jpg" descr="test-fi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5032" y="3046825"/>
            <a:ext cx="7622350" cy="7622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Result1.jpg" descr="Result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15032" y="3046825"/>
            <a:ext cx="7622350" cy="762235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h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code</a:t>
            </a:r>
          </a:p>
        </p:txBody>
      </p:sp>
      <p:pic>
        <p:nvPicPr>
          <p:cNvPr id="162" name="Result10.jpg" descr="Result10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15032" y="3046825"/>
            <a:ext cx="7622350" cy="7622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esult100.jpg" descr="Result100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15032" y="3046825"/>
            <a:ext cx="7622350" cy="762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60" grpId="2"/>
      <p:bldP build="whole" bldLvl="1" animBg="1" rev="0" advAuto="0" spid="162" grpId="3"/>
      <p:bldP build="whole" bldLvl="1" animBg="1" rev="0" advAuto="0" spid="163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aze Solver - C++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pPr>
            <a:r>
              <a:t>Maze Solver - C++</a:t>
            </a:r>
          </a:p>
        </p:txBody>
      </p:sp>
      <p:sp>
        <p:nvSpPr>
          <p:cNvPr id="166" name="Marinelli Francesco &amp; Tagliani Fabi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Marinelli Francesco &amp; Tagliani Fabio</a:t>
            </a:r>
          </a:p>
        </p:txBody>
      </p:sp>
      <p:sp>
        <p:nvSpPr>
          <p:cNvPr id="167" name="Computer Vision Project - Part I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Vision Project - Part 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eatures"/>
          <p:cNvSpPr txBox="1"/>
          <p:nvPr>
            <p:ph type="title"/>
          </p:nvPr>
        </p:nvSpPr>
        <p:spPr>
          <a:xfrm>
            <a:off x="1270000" y="400385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70" name="Resolving 2-wall grey-scale ma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Resolving 2-wall grey-scale maze</a:t>
            </a:r>
          </a:p>
          <a:p>
            <a:pPr/>
            <a:r>
              <a:t>Resolving only 1-1 entrance-exit maze</a:t>
            </a:r>
          </a:p>
          <a:p>
            <a:pPr/>
            <a:r>
              <a:t>Orientation independent</a:t>
            </a:r>
          </a:p>
          <a:p>
            <a:pPr/>
            <a:r>
              <a:t>Wall width independent</a:t>
            </a:r>
          </a:p>
          <a:p>
            <a:pPr/>
            <a:r>
              <a:t>Library used: OpenCV</a:t>
            </a:r>
          </a:p>
          <a:p>
            <a:pPr/>
            <a:r>
              <a:t>Parallel implementation is also available on GitHub (openMPI required) </a:t>
            </a:r>
            <a:r>
              <a:rPr sz="3000" u="sng">
                <a:hlinkClick r:id="rId2" invalidUrl="" action="" tgtFrame="" tooltip="" history="1" highlightClick="0" endSnd="0"/>
              </a:rPr>
              <a:t>https://github.com/theblackoreo/ACA-Project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Using serial co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Using serial code </a:t>
            </a:r>
          </a:p>
        </p:txBody>
      </p:sp>
      <p:sp>
        <p:nvSpPr>
          <p:cNvPr id="173" name="HOW TO SOLVE A MAZ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SOLVE A MAZE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reshold &amp; Complement"/>
          <p:cNvSpPr txBox="1"/>
          <p:nvPr>
            <p:ph type="title"/>
          </p:nvPr>
        </p:nvSpPr>
        <p:spPr>
          <a:xfrm>
            <a:off x="7366000" y="219578"/>
            <a:ext cx="9652000" cy="1549401"/>
          </a:xfrm>
          <a:prstGeom prst="rect">
            <a:avLst/>
          </a:prstGeom>
        </p:spPr>
        <p:txBody>
          <a:bodyPr/>
          <a:lstStyle/>
          <a:p>
            <a:pPr lvl="1" indent="329184" defTabSz="594360">
              <a:defRPr spc="-181" sz="6048">
                <a:gradFill flip="none" rotWithShape="1">
                  <a:gsLst>
                    <a:gs pos="0">
                      <a:srgbClr val="D5D5D5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pPr>
            <a:r>
              <a:t>Threshold &amp; Complement</a:t>
            </a:r>
          </a:p>
        </p:txBody>
      </p:sp>
      <p:sp>
        <p:nvSpPr>
          <p:cNvPr id="176" name="The grey scale input image is transformed in a binary image.…"/>
          <p:cNvSpPr txBox="1"/>
          <p:nvPr>
            <p:ph type="body" sz="half" idx="1"/>
          </p:nvPr>
        </p:nvSpPr>
        <p:spPr>
          <a:xfrm>
            <a:off x="1270000" y="4267200"/>
            <a:ext cx="12630386" cy="8432800"/>
          </a:xfrm>
          <a:prstGeom prst="rect">
            <a:avLst/>
          </a:prstGeom>
        </p:spPr>
        <p:txBody>
          <a:bodyPr/>
          <a:lstStyle/>
          <a:p>
            <a:pPr/>
            <a:r>
              <a:t>The grey scale input image is transformed in a binary image.</a:t>
            </a:r>
          </a:p>
          <a:p>
            <a:pPr/>
          </a:p>
          <a:p>
            <a:pPr/>
          </a:p>
          <a:p>
            <a:pPr/>
          </a:p>
          <a:p>
            <a:pPr/>
            <a:r>
              <a:t>Then the binary image is complemented, so black pixels become white and white become black</a:t>
            </a:r>
          </a:p>
        </p:txBody>
      </p:sp>
      <p:pic>
        <p:nvPicPr>
          <p:cNvPr id="177" name="Schermata 2022-02-10 alle 17.07.29.png" descr="Schermata 2022-02-10 alle 17.07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36730" y="3328119"/>
            <a:ext cx="3933097" cy="3916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hermata 2022-02-10 alle 17.09.57.png" descr="Schermata 2022-02-10 alle 17.09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36730" y="8804119"/>
            <a:ext cx="3933097" cy="3936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sto"/>
          <p:cNvSpPr txBox="1"/>
          <p:nvPr/>
        </p:nvSpPr>
        <p:spPr>
          <a:xfrm>
            <a:off x="11754154" y="6611873"/>
            <a:ext cx="875692" cy="49225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81" name="Schermata 2022-02-11 alle 21.38.13.png" descr="Schermata 2022-02-11 alle 21.38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987" y="2130911"/>
            <a:ext cx="22690026" cy="9454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wipe dir="r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abelling"/>
          <p:cNvSpPr txBox="1"/>
          <p:nvPr>
            <p:ph type="title"/>
          </p:nvPr>
        </p:nvSpPr>
        <p:spPr>
          <a:xfrm>
            <a:off x="7366000" y="219578"/>
            <a:ext cx="9652000" cy="1549401"/>
          </a:xfrm>
          <a:prstGeom prst="rect">
            <a:avLst/>
          </a:prstGeom>
        </p:spPr>
        <p:txBody>
          <a:bodyPr/>
          <a:lstStyle/>
          <a:p>
            <a:pPr lvl="1">
              <a:defRPr>
                <a:gradFill flip="none" rotWithShape="1">
                  <a:gsLst>
                    <a:gs pos="0">
                      <a:schemeClr val="accent5">
                        <a:hueOff val="106044"/>
                        <a:satOff val="10158"/>
                        <a:lumOff val="16042"/>
                      </a:schemeClr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5400000" scaled="0"/>
                </a:gradFill>
              </a:defRPr>
            </a:pPr>
            <a:r>
              <a:t>Labelling</a:t>
            </a:r>
          </a:p>
        </p:txBody>
      </p:sp>
      <p:sp>
        <p:nvSpPr>
          <p:cNvPr id="184" name="Now the complemented image is labelled using connected components technique.…"/>
          <p:cNvSpPr txBox="1"/>
          <p:nvPr>
            <p:ph type="body" sz="half" idx="1"/>
          </p:nvPr>
        </p:nvSpPr>
        <p:spPr>
          <a:xfrm>
            <a:off x="1270000" y="4267200"/>
            <a:ext cx="12630386" cy="8432800"/>
          </a:xfrm>
          <a:prstGeom prst="rect">
            <a:avLst/>
          </a:prstGeom>
        </p:spPr>
        <p:txBody>
          <a:bodyPr/>
          <a:lstStyle/>
          <a:p>
            <a:pPr/>
            <a:r>
              <a:t>Now the complemented image is labelled using connected components technique.</a:t>
            </a:r>
          </a:p>
          <a:p>
            <a:pPr/>
          </a:p>
          <a:p>
            <a:pPr/>
          </a:p>
          <a:p>
            <a:pPr/>
            <a:r>
              <a:t>Useful to separate the side that contains correct track from the rest.</a:t>
            </a:r>
          </a:p>
        </p:txBody>
      </p:sp>
      <p:pic>
        <p:nvPicPr>
          <p:cNvPr id="185" name="Schermata 2022-02-10 alle 17.13.44.png" descr="Schermata 2022-02-10 alle 17.13.44.png"/>
          <p:cNvPicPr>
            <a:picLocks noChangeAspect="1"/>
          </p:cNvPicPr>
          <p:nvPr/>
        </p:nvPicPr>
        <p:blipFill>
          <a:blip r:embed="rId2">
            <a:extLst/>
          </a:blip>
          <a:srcRect l="643" t="643" r="643" b="643"/>
          <a:stretch>
            <a:fillRect/>
          </a:stretch>
        </p:blipFill>
        <p:spPr>
          <a:xfrm>
            <a:off x="14335607" y="3128011"/>
            <a:ext cx="8923248" cy="8908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