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Comforta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omfortaa-bold.fntdata"/><Relationship Id="rId14" Type="http://schemas.openxmlformats.org/officeDocument/2006/relationships/slide" Target="slides/slide9.xml"/><Relationship Id="rId36" Type="http://schemas.openxmlformats.org/officeDocument/2006/relationships/font" Target="fonts/Comforta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6de3a8e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6de3a8e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6e878bc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e878b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de3a8e9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de3a8e9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6de3a8e9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6de3a8e9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6e878bc4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6e878bc4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6e878bc4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e878bc4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6de3a8e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de3a8e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6de3a8e9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6de3a8e9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6de3a8e9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6de3a8e9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6de3a8e9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6de3a8e9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6de3a8e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6de3a8e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00b7260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00b7260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00b7260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00b7260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00b7260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00b7260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00b72603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0b72603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00b72603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00b72603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00b7260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00b7260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00b72603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00b72603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00b72603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00b72603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00b72603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00b72603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6e878bc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6e878bc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6e878bc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6e878bc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00b7260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00b7260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6de3a8e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6de3a8e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6de3a8e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6de3a8e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6de3a8e9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6de3a8e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6e878bc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6e878bc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6e878bc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6e878bc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e878bc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e878bc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it.wikipedia.org/wiki/Bash" TargetMode="External"/><Relationship Id="rId4" Type="http://schemas.openxmlformats.org/officeDocument/2006/relationships/hyperlink" Target="https://it.wikipedia.org/wiki/Unix" TargetMode="External"/><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688" y="3762500"/>
            <a:ext cx="8520600" cy="7926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sz="2600">
                <a:solidFill>
                  <a:srgbClr val="000000"/>
                </a:solidFill>
                <a:latin typeface="Comfortaa"/>
                <a:ea typeface="Comfortaa"/>
                <a:cs typeface="Comfortaa"/>
                <a:sym typeface="Comfortaa"/>
              </a:rPr>
              <a:t>PRESENTAZIONE DI FRANCESCO CIRILLO</a:t>
            </a:r>
            <a:endParaRPr sz="2600">
              <a:solidFill>
                <a:srgbClr val="000000"/>
              </a:solidFill>
              <a:latin typeface="Comfortaa"/>
              <a:ea typeface="Comfortaa"/>
              <a:cs typeface="Comfortaa"/>
              <a:sym typeface="Comfortaa"/>
            </a:endParaRPr>
          </a:p>
        </p:txBody>
      </p:sp>
      <p:pic>
        <p:nvPicPr>
          <p:cNvPr id="55" name="Google Shape;55;p13"/>
          <p:cNvPicPr preferRelativeResize="0"/>
          <p:nvPr/>
        </p:nvPicPr>
        <p:blipFill>
          <a:blip r:embed="rId3">
            <a:alphaModFix/>
          </a:blip>
          <a:stretch>
            <a:fillRect/>
          </a:stretch>
        </p:blipFill>
        <p:spPr>
          <a:xfrm>
            <a:off x="1919988" y="946925"/>
            <a:ext cx="5304024" cy="252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COMMIT</a:t>
            </a:r>
            <a:endParaRPr>
              <a:latin typeface="Comfortaa"/>
              <a:ea typeface="Comfortaa"/>
              <a:cs typeface="Comfortaa"/>
              <a:sym typeface="Comfortaa"/>
            </a:endParaRPr>
          </a:p>
        </p:txBody>
      </p:sp>
      <p:sp>
        <p:nvSpPr>
          <p:cNvPr id="115" name="Google Shape;115;p22"/>
          <p:cNvSpPr txBox="1"/>
          <p:nvPr>
            <p:ph idx="1" type="body"/>
          </p:nvPr>
        </p:nvSpPr>
        <p:spPr>
          <a:xfrm>
            <a:off x="166550" y="2001000"/>
            <a:ext cx="8520600" cy="104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400">
                <a:solidFill>
                  <a:srgbClr val="333333"/>
                </a:solidFill>
                <a:highlight>
                  <a:srgbClr val="FFFFFF"/>
                </a:highlight>
                <a:latin typeface="Comfortaa"/>
                <a:ea typeface="Comfortaa"/>
                <a:cs typeface="Comfortaa"/>
                <a:sym typeface="Comfortaa"/>
              </a:rPr>
              <a:t>Per inviare le proprie modifiche al branch ? Sará necessario eseguire un </a:t>
            </a:r>
            <a:r>
              <a:rPr b="1" lang="it" sz="1400">
                <a:solidFill>
                  <a:srgbClr val="333333"/>
                </a:solidFill>
                <a:latin typeface="Comfortaa"/>
                <a:ea typeface="Comfortaa"/>
                <a:cs typeface="Comfortaa"/>
                <a:sym typeface="Comfortaa"/>
              </a:rPr>
              <a:t>commit. </a:t>
            </a:r>
            <a:r>
              <a:rPr lang="it" sz="1400">
                <a:solidFill>
                  <a:srgbClr val="333333"/>
                </a:solidFill>
                <a:highlight>
                  <a:srgbClr val="FFFFFF"/>
                </a:highlight>
                <a:latin typeface="Comfortaa"/>
                <a:ea typeface="Comfortaa"/>
                <a:cs typeface="Comfortaa"/>
                <a:sym typeface="Comfortaa"/>
              </a:rPr>
              <a:t>Possiamo definire, quindi, il commit come l’azione con cui si decide di trasferire il cambiamento apportato al codice, rendendolo disponibile a chiunque abbia accesso al Repository</a:t>
            </a:r>
            <a:endParaRPr sz="2000">
              <a:latin typeface="Comfortaa"/>
              <a:ea typeface="Comfortaa"/>
              <a:cs typeface="Comfortaa"/>
              <a:sym typeface="Comfortaa"/>
            </a:endParaRPr>
          </a:p>
        </p:txBody>
      </p:sp>
      <p:pic>
        <p:nvPicPr>
          <p:cNvPr id="116" name="Google Shape;116;p22"/>
          <p:cNvPicPr preferRelativeResize="0"/>
          <p:nvPr/>
        </p:nvPicPr>
        <p:blipFill>
          <a:blip r:embed="rId3">
            <a:alphaModFix/>
          </a:blip>
          <a:stretch>
            <a:fillRect/>
          </a:stretch>
        </p:blipFill>
        <p:spPr>
          <a:xfrm>
            <a:off x="6331357" y="3629350"/>
            <a:ext cx="2746025" cy="130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LE REGOLE DEL COMMIT </a:t>
            </a:r>
            <a:endParaRPr>
              <a:latin typeface="Comfortaa"/>
              <a:ea typeface="Comfortaa"/>
              <a:cs typeface="Comfortaa"/>
              <a:sym typeface="Comfortaa"/>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it" sz="1250">
                <a:solidFill>
                  <a:srgbClr val="222222"/>
                </a:solidFill>
                <a:latin typeface="Comfortaa"/>
                <a:ea typeface="Comfortaa"/>
                <a:cs typeface="Comfortaa"/>
                <a:sym typeface="Comfortaa"/>
              </a:rPr>
              <a:t>Git è un ambiente distribuito, questo vuol dire che le modifiche </a:t>
            </a:r>
            <a:r>
              <a:rPr b="1" lang="it" sz="1250">
                <a:solidFill>
                  <a:srgbClr val="222222"/>
                </a:solidFill>
                <a:latin typeface="Comfortaa"/>
                <a:ea typeface="Comfortaa"/>
                <a:cs typeface="Comfortaa"/>
                <a:sym typeface="Comfortaa"/>
              </a:rPr>
              <a:t>avvengono in locale</a:t>
            </a:r>
            <a:r>
              <a:rPr lang="it" sz="1250">
                <a:solidFill>
                  <a:srgbClr val="222222"/>
                </a:solidFill>
                <a:latin typeface="Comfortaa"/>
                <a:ea typeface="Comfortaa"/>
                <a:cs typeface="Comfortaa"/>
                <a:sym typeface="Comfortaa"/>
              </a:rPr>
              <a:t> e i cambiamenti hanno effetto solo qui. Un </a:t>
            </a:r>
            <a:r>
              <a:rPr b="1" lang="it" sz="1250">
                <a:solidFill>
                  <a:srgbClr val="222222"/>
                </a:solidFill>
                <a:latin typeface="Comfortaa"/>
                <a:ea typeface="Comfortaa"/>
                <a:cs typeface="Comfortaa"/>
                <a:sym typeface="Comfortaa"/>
              </a:rPr>
              <a:t>commit</a:t>
            </a:r>
            <a:r>
              <a:rPr lang="it" sz="1250">
                <a:solidFill>
                  <a:srgbClr val="222222"/>
                </a:solidFill>
                <a:latin typeface="Comfortaa"/>
                <a:ea typeface="Comfortaa"/>
                <a:cs typeface="Comfortaa"/>
                <a:sym typeface="Comfortaa"/>
              </a:rPr>
              <a:t> è una qualsiasi modifica che abbiamo apportato, anche piccola, e che “ratifichiamo” come parte accettata del progetto stesso. Qualsiasi modifica che testiamo non esiste (in senso lato) per Git finché non ne eseguiamo il commit. Che ha valore – va ribadito – solo per il repository locale.</a:t>
            </a:r>
            <a:endParaRPr sz="1250">
              <a:solidFill>
                <a:srgbClr val="222222"/>
              </a:solidFill>
              <a:latin typeface="Comfortaa"/>
              <a:ea typeface="Comfortaa"/>
              <a:cs typeface="Comfortaa"/>
              <a:sym typeface="Comfortaa"/>
            </a:endParaRPr>
          </a:p>
          <a:p>
            <a:pPr indent="0" lvl="0" marL="0" rtl="0" algn="l">
              <a:lnSpc>
                <a:spcPct val="150000"/>
              </a:lnSpc>
              <a:spcBef>
                <a:spcPts val="2000"/>
              </a:spcBef>
              <a:spcAft>
                <a:spcPts val="0"/>
              </a:spcAft>
              <a:buNone/>
            </a:pPr>
            <a:r>
              <a:rPr lang="it" sz="1250">
                <a:solidFill>
                  <a:srgbClr val="222222"/>
                </a:solidFill>
                <a:latin typeface="Comfortaa"/>
                <a:ea typeface="Comfortaa"/>
                <a:cs typeface="Comfortaa"/>
                <a:sym typeface="Comfortaa"/>
              </a:rPr>
              <a:t> meglio </a:t>
            </a:r>
            <a:r>
              <a:rPr b="1" lang="it" sz="1250">
                <a:solidFill>
                  <a:srgbClr val="222222"/>
                </a:solidFill>
                <a:latin typeface="Comfortaa"/>
                <a:ea typeface="Comfortaa"/>
                <a:cs typeface="Comfortaa"/>
                <a:sym typeface="Comfortaa"/>
              </a:rPr>
              <a:t>eseguire commit frequenti</a:t>
            </a:r>
            <a:r>
              <a:rPr lang="it" sz="1250">
                <a:solidFill>
                  <a:srgbClr val="222222"/>
                </a:solidFill>
                <a:latin typeface="Comfortaa"/>
                <a:ea typeface="Comfortaa"/>
                <a:cs typeface="Comfortaa"/>
                <a:sym typeface="Comfortaa"/>
              </a:rPr>
              <a:t> e meglio commentarli bene. </a:t>
            </a:r>
            <a:endParaRPr sz="1250">
              <a:solidFill>
                <a:srgbClr val="222222"/>
              </a:solidFill>
              <a:latin typeface="Comfortaa"/>
              <a:ea typeface="Comfortaa"/>
              <a:cs typeface="Comfortaa"/>
              <a:sym typeface="Comfortaa"/>
            </a:endParaRPr>
          </a:p>
          <a:p>
            <a:pPr indent="0" lvl="0" marL="0" rtl="0" algn="l">
              <a:lnSpc>
                <a:spcPct val="150000"/>
              </a:lnSpc>
              <a:spcBef>
                <a:spcPts val="2000"/>
              </a:spcBef>
              <a:spcAft>
                <a:spcPts val="0"/>
              </a:spcAft>
              <a:buClr>
                <a:schemeClr val="dk1"/>
              </a:buClr>
              <a:buSzPts val="1100"/>
              <a:buFont typeface="Arial"/>
              <a:buNone/>
            </a:pPr>
            <a:r>
              <a:rPr lang="it" sz="1250">
                <a:solidFill>
                  <a:srgbClr val="222222"/>
                </a:solidFill>
                <a:latin typeface="Comfortaa"/>
                <a:ea typeface="Comfortaa"/>
                <a:cs typeface="Comfortaa"/>
                <a:sym typeface="Comfortaa"/>
              </a:rPr>
              <a:t>I commit frequenti servono a mantenere uno storico preciso e granulare del nostro sviluppo, i commit commentati bene sono più facili da </a:t>
            </a:r>
            <a:r>
              <a:rPr b="1" lang="it" sz="1250">
                <a:solidFill>
                  <a:srgbClr val="222222"/>
                </a:solidFill>
                <a:latin typeface="Comfortaa"/>
                <a:ea typeface="Comfortaa"/>
                <a:cs typeface="Comfortaa"/>
                <a:sym typeface="Comfortaa"/>
              </a:rPr>
              <a:t>comprendere </a:t>
            </a:r>
            <a:r>
              <a:rPr lang="it" sz="1250">
                <a:solidFill>
                  <a:srgbClr val="222222"/>
                </a:solidFill>
                <a:latin typeface="Comfortaa"/>
                <a:ea typeface="Comfortaa"/>
                <a:cs typeface="Comfortaa"/>
                <a:sym typeface="Comfortaa"/>
              </a:rPr>
              <a:t>per tutti quelli che vedranno il nostro lavoro. E no, commentare il codice in sé non è la stessa cosa.</a:t>
            </a:r>
            <a:endParaRPr sz="1250">
              <a:solidFill>
                <a:srgbClr val="222222"/>
              </a:solidFill>
              <a:latin typeface="Comfortaa"/>
              <a:ea typeface="Comfortaa"/>
              <a:cs typeface="Comfortaa"/>
              <a:sym typeface="Comfortaa"/>
            </a:endParaRPr>
          </a:p>
          <a:p>
            <a:pPr indent="0" lvl="0" marL="0" rtl="0" algn="l">
              <a:spcBef>
                <a:spcPts val="20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PUSH</a:t>
            </a:r>
            <a:endParaRPr>
              <a:latin typeface="Comfortaa"/>
              <a:ea typeface="Comfortaa"/>
              <a:cs typeface="Comfortaa"/>
              <a:sym typeface="Comfortaa"/>
            </a:endParaRPr>
          </a:p>
        </p:txBody>
      </p:sp>
      <p:sp>
        <p:nvSpPr>
          <p:cNvPr id="128" name="Google Shape;128;p24"/>
          <p:cNvSpPr txBox="1"/>
          <p:nvPr>
            <p:ph idx="1" type="body"/>
          </p:nvPr>
        </p:nvSpPr>
        <p:spPr>
          <a:xfrm>
            <a:off x="211225" y="1364625"/>
            <a:ext cx="8520600" cy="19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500">
                <a:solidFill>
                  <a:srgbClr val="333333"/>
                </a:solidFill>
                <a:highlight>
                  <a:srgbClr val="FFFFFF"/>
                </a:highlight>
                <a:latin typeface="Comfortaa"/>
                <a:ea typeface="Comfortaa"/>
                <a:cs typeface="Comfortaa"/>
                <a:sym typeface="Comfortaa"/>
              </a:rPr>
              <a:t>Con l’azione di commit, in veritá, non si invia nulla al repository remoto, e quindi agli altri contributori, ma si genera solo un pacchetto contenente le modifiche. Per inviare il pacchetto bisogna usare il comando  </a:t>
            </a:r>
            <a:r>
              <a:rPr b="1" lang="it" sz="1500">
                <a:solidFill>
                  <a:srgbClr val="333333"/>
                </a:solidFill>
                <a:latin typeface="Comfortaa"/>
                <a:ea typeface="Comfortaa"/>
                <a:cs typeface="Comfortaa"/>
                <a:sym typeface="Comfortaa"/>
              </a:rPr>
              <a:t>Push</a:t>
            </a:r>
            <a:r>
              <a:rPr lang="it" sz="1500">
                <a:solidFill>
                  <a:srgbClr val="333333"/>
                </a:solidFill>
                <a:highlight>
                  <a:srgbClr val="FFFFFF"/>
                </a:highlight>
                <a:latin typeface="Comfortaa"/>
                <a:ea typeface="Comfortaa"/>
                <a:cs typeface="Comfortaa"/>
                <a:sym typeface="Comfortaa"/>
              </a:rPr>
              <a:t>, tramite il quale il Repository acquisisce le modifiche da un contributore, rendendole disponibili agli altri.</a:t>
            </a:r>
            <a:endParaRPr sz="2100">
              <a:latin typeface="Comfortaa"/>
              <a:ea typeface="Comfortaa"/>
              <a:cs typeface="Comfortaa"/>
              <a:sym typeface="Comfortaa"/>
            </a:endParaRPr>
          </a:p>
        </p:txBody>
      </p:sp>
      <p:pic>
        <p:nvPicPr>
          <p:cNvPr id="129" name="Google Shape;129;p24"/>
          <p:cNvPicPr preferRelativeResize="0"/>
          <p:nvPr/>
        </p:nvPicPr>
        <p:blipFill>
          <a:blip r:embed="rId3">
            <a:alphaModFix/>
          </a:blip>
          <a:stretch>
            <a:fillRect/>
          </a:stretch>
        </p:blipFill>
        <p:spPr>
          <a:xfrm>
            <a:off x="6331357" y="3629350"/>
            <a:ext cx="2746025" cy="130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PULL</a:t>
            </a:r>
            <a:endParaRPr>
              <a:latin typeface="Comfortaa"/>
              <a:ea typeface="Comfortaa"/>
              <a:cs typeface="Comfortaa"/>
              <a:sym typeface="Comfortaa"/>
            </a:endParaRPr>
          </a:p>
        </p:txBody>
      </p:sp>
      <p:sp>
        <p:nvSpPr>
          <p:cNvPr id="135" name="Google Shape;135;p25"/>
          <p:cNvSpPr txBox="1"/>
          <p:nvPr>
            <p:ph idx="1" type="body"/>
          </p:nvPr>
        </p:nvSpPr>
        <p:spPr>
          <a:xfrm>
            <a:off x="311700" y="1565575"/>
            <a:ext cx="8520600" cy="234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500">
                <a:solidFill>
                  <a:srgbClr val="333333"/>
                </a:solidFill>
                <a:highlight>
                  <a:srgbClr val="FFFFFF"/>
                </a:highlight>
                <a:latin typeface="Comfortaa"/>
                <a:ea typeface="Comfortaa"/>
                <a:cs typeface="Comfortaa"/>
                <a:sym typeface="Comfortaa"/>
              </a:rPr>
              <a:t>Ogni contributore, per acquisire nel loro Repository locale le modifiche inviate dagli altri, deve effettuare il comando di </a:t>
            </a:r>
            <a:r>
              <a:rPr b="1" lang="it" sz="1500">
                <a:solidFill>
                  <a:srgbClr val="333333"/>
                </a:solidFill>
                <a:latin typeface="Comfortaa"/>
                <a:ea typeface="Comfortaa"/>
                <a:cs typeface="Comfortaa"/>
                <a:sym typeface="Comfortaa"/>
              </a:rPr>
              <a:t>Pull</a:t>
            </a:r>
            <a:r>
              <a:rPr lang="it" sz="1500">
                <a:solidFill>
                  <a:srgbClr val="333333"/>
                </a:solidFill>
                <a:highlight>
                  <a:srgbClr val="FFFFFF"/>
                </a:highlight>
                <a:latin typeface="Comfortaa"/>
                <a:ea typeface="Comfortaa"/>
                <a:cs typeface="Comfortaa"/>
                <a:sym typeface="Comfortaa"/>
              </a:rPr>
              <a:t>, mediante il quale il Repository locale viene allineato con le modifiche presenti sul remoto. L’operazione di allineamento, in alcuni casi potrebbe richiedere l’elaborazione del “merge” manuale, soprattutto quando si lavora sugli stessi files.</a:t>
            </a:r>
            <a:endParaRPr sz="2100">
              <a:latin typeface="Comfortaa"/>
              <a:ea typeface="Comfortaa"/>
              <a:cs typeface="Comfortaa"/>
              <a:sym typeface="Comfortaa"/>
            </a:endParaRPr>
          </a:p>
        </p:txBody>
      </p:sp>
      <p:pic>
        <p:nvPicPr>
          <p:cNvPr id="136" name="Google Shape;136;p25"/>
          <p:cNvPicPr preferRelativeResize="0"/>
          <p:nvPr/>
        </p:nvPicPr>
        <p:blipFill>
          <a:blip r:embed="rId3">
            <a:alphaModFix/>
          </a:blip>
          <a:stretch>
            <a:fillRect/>
          </a:stretch>
        </p:blipFill>
        <p:spPr>
          <a:xfrm>
            <a:off x="6331357" y="3629350"/>
            <a:ext cx="2746025" cy="130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700">
                <a:latin typeface="Comfortaa"/>
                <a:ea typeface="Comfortaa"/>
                <a:cs typeface="Comfortaa"/>
                <a:sym typeface="Comfortaa"/>
              </a:rPr>
              <a:t>GIT: I FILE DI TESTO </a:t>
            </a:r>
            <a:endParaRPr sz="2200">
              <a:solidFill>
                <a:srgbClr val="11111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rgbClr val="111111"/>
                </a:solidFill>
                <a:latin typeface="Comfortaa"/>
                <a:ea typeface="Comfortaa"/>
                <a:cs typeface="Comfortaa"/>
                <a:sym typeface="Comfortaa"/>
              </a:rPr>
              <a:t>i file di testo di cui si parla in Git sono dei file senza formattazione del te</a:t>
            </a:r>
            <a:r>
              <a:rPr lang="it" sz="1300">
                <a:solidFill>
                  <a:srgbClr val="111111"/>
                </a:solidFill>
                <a:latin typeface="Comfortaa"/>
                <a:ea typeface="Comfortaa"/>
                <a:cs typeface="Comfortaa"/>
                <a:sym typeface="Comfortaa"/>
              </a:rPr>
              <a:t>sto.</a:t>
            </a:r>
            <a:endParaRPr sz="1300">
              <a:solidFill>
                <a:srgbClr val="111111"/>
              </a:solidFill>
              <a:latin typeface="Comfortaa"/>
              <a:ea typeface="Comfortaa"/>
              <a:cs typeface="Comfortaa"/>
              <a:sym typeface="Comfortaa"/>
            </a:endParaRPr>
          </a:p>
          <a:p>
            <a:pPr indent="0" lvl="0" marL="0" rtl="0" algn="l">
              <a:spcBef>
                <a:spcPts val="1100"/>
              </a:spcBef>
              <a:spcAft>
                <a:spcPts val="0"/>
              </a:spcAft>
              <a:buClr>
                <a:schemeClr val="dk1"/>
              </a:buClr>
              <a:buSzPts val="1100"/>
              <a:buFont typeface="Arial"/>
              <a:buNone/>
            </a:pPr>
            <a:r>
              <a:rPr lang="it" sz="1300">
                <a:solidFill>
                  <a:srgbClr val="111111"/>
                </a:solidFill>
                <a:latin typeface="Comfortaa"/>
                <a:ea typeface="Comfortaa"/>
                <a:cs typeface="Comfortaa"/>
                <a:sym typeface="Comfortaa"/>
              </a:rPr>
              <a:t>Gli editor di testo complessi come Microsoft Word o LibreOffice sono </a:t>
            </a:r>
            <a:r>
              <a:rPr lang="it" sz="1300">
                <a:solidFill>
                  <a:srgbClr val="111111"/>
                </a:solidFill>
                <a:latin typeface="Comfortaa"/>
                <a:ea typeface="Comfortaa"/>
                <a:cs typeface="Comfortaa"/>
                <a:sym typeface="Comfortaa"/>
              </a:rPr>
              <a:t> strumenti che non vanno bene per la creazione di file di testo per Git perchè aggiungono una formattazione per per la lettura e per la stampa del testo.</a:t>
            </a:r>
            <a:endParaRPr sz="1300">
              <a:solidFill>
                <a:srgbClr val="111111"/>
              </a:solidFill>
              <a:latin typeface="Comfortaa"/>
              <a:ea typeface="Comfortaa"/>
              <a:cs typeface="Comfortaa"/>
              <a:sym typeface="Comfortaa"/>
            </a:endParaRPr>
          </a:p>
          <a:p>
            <a:pPr indent="0" lvl="0" marL="0" rtl="0" algn="l">
              <a:spcBef>
                <a:spcPts val="1100"/>
              </a:spcBef>
              <a:spcAft>
                <a:spcPts val="0"/>
              </a:spcAft>
              <a:buClr>
                <a:schemeClr val="dk1"/>
              </a:buClr>
              <a:buSzPts val="1100"/>
              <a:buFont typeface="Arial"/>
              <a:buNone/>
            </a:pPr>
            <a:r>
              <a:rPr lang="it" sz="1300">
                <a:solidFill>
                  <a:srgbClr val="111111"/>
                </a:solidFill>
                <a:latin typeface="Comfortaa"/>
                <a:ea typeface="Comfortaa"/>
                <a:cs typeface="Comfortaa"/>
                <a:sym typeface="Comfortaa"/>
              </a:rPr>
              <a:t>I testi elaborati con Word e LibreOffice, ad esempio, possono avere colori diversi, essere grassetti, corsivi, maiuscoli e minuscoli.</a:t>
            </a:r>
            <a:endParaRPr sz="1300">
              <a:solidFill>
                <a:srgbClr val="111111"/>
              </a:solidFill>
              <a:latin typeface="Comfortaa"/>
              <a:ea typeface="Comfortaa"/>
              <a:cs typeface="Comfortaa"/>
              <a:sym typeface="Comfortaa"/>
            </a:endParaRPr>
          </a:p>
          <a:p>
            <a:pPr indent="0" lvl="0" marL="0" rtl="0" algn="l">
              <a:spcBef>
                <a:spcPts val="1100"/>
              </a:spcBef>
              <a:spcAft>
                <a:spcPts val="0"/>
              </a:spcAft>
              <a:buClr>
                <a:schemeClr val="dk1"/>
              </a:buClr>
              <a:buSzPts val="1100"/>
              <a:buFont typeface="Arial"/>
              <a:buNone/>
            </a:pPr>
            <a:r>
              <a:rPr lang="it" sz="1300">
                <a:solidFill>
                  <a:srgbClr val="111111"/>
                </a:solidFill>
                <a:latin typeface="Comfortaa"/>
                <a:ea typeface="Comfortaa"/>
                <a:cs typeface="Comfortaa"/>
                <a:sym typeface="Comfortaa"/>
              </a:rPr>
              <a:t>Quando si lavora con Git, invece, si utilizza testo puro, senza alcuna formattazione.</a:t>
            </a:r>
            <a:endParaRPr sz="1300">
              <a:solidFill>
                <a:srgbClr val="111111"/>
              </a:solidFill>
              <a:latin typeface="Comfortaa"/>
              <a:ea typeface="Comfortaa"/>
              <a:cs typeface="Comfortaa"/>
              <a:sym typeface="Comfortaa"/>
            </a:endParaRPr>
          </a:p>
          <a:p>
            <a:pPr indent="0" lvl="0" marL="0" rtl="0" algn="l">
              <a:spcBef>
                <a:spcPts val="11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11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TERMINALE</a:t>
            </a:r>
            <a:endParaRPr>
              <a:latin typeface="Comfortaa"/>
              <a:ea typeface="Comfortaa"/>
              <a:cs typeface="Comfortaa"/>
              <a:sym typeface="Comfortaa"/>
            </a:endParaRPr>
          </a:p>
        </p:txBody>
      </p:sp>
      <p:sp>
        <p:nvSpPr>
          <p:cNvPr id="148" name="Google Shape;148;p27"/>
          <p:cNvSpPr txBox="1"/>
          <p:nvPr>
            <p:ph idx="1" type="body"/>
          </p:nvPr>
        </p:nvSpPr>
        <p:spPr>
          <a:xfrm>
            <a:off x="311700" y="882525"/>
            <a:ext cx="8520600" cy="10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111111"/>
                </a:solidFill>
                <a:latin typeface="Comfortaa"/>
                <a:ea typeface="Comfortaa"/>
                <a:cs typeface="Comfortaa"/>
                <a:sym typeface="Comfortaa"/>
              </a:rPr>
              <a:t>Il Terminale, tecnicamente noto come </a:t>
            </a:r>
            <a:r>
              <a:rPr lang="it" sz="1400">
                <a:solidFill>
                  <a:srgbClr val="1756A9"/>
                </a:solidFill>
                <a:uFill>
                  <a:noFill/>
                </a:uFill>
                <a:latin typeface="Comfortaa"/>
                <a:ea typeface="Comfortaa"/>
                <a:cs typeface="Comfortaa"/>
                <a:sym typeface="Comfortaa"/>
                <a:hlinkClick r:id="rId3"/>
              </a:rPr>
              <a:t>Shell di Bash</a:t>
            </a:r>
            <a:r>
              <a:rPr lang="it" sz="1400">
                <a:solidFill>
                  <a:srgbClr val="111111"/>
                </a:solidFill>
                <a:latin typeface="Comfortaa"/>
                <a:ea typeface="Comfortaa"/>
                <a:cs typeface="Comfortaa"/>
                <a:sym typeface="Comfortaa"/>
              </a:rPr>
              <a:t>, è la classica modalità di interazione tra utente e computer nei sistemi </a:t>
            </a:r>
            <a:r>
              <a:rPr lang="it" sz="1400">
                <a:solidFill>
                  <a:srgbClr val="1756A9"/>
                </a:solidFill>
                <a:uFill>
                  <a:noFill/>
                </a:uFill>
                <a:latin typeface="Comfortaa"/>
                <a:ea typeface="Comfortaa"/>
                <a:cs typeface="Comfortaa"/>
                <a:sym typeface="Comfortaa"/>
                <a:hlinkClick r:id="rId4"/>
              </a:rPr>
              <a:t>Unix</a:t>
            </a:r>
            <a:r>
              <a:rPr lang="it" sz="1400">
                <a:solidFill>
                  <a:srgbClr val="111111"/>
                </a:solidFill>
                <a:latin typeface="Comfortaa"/>
                <a:ea typeface="Comfortaa"/>
                <a:cs typeface="Comfortaa"/>
                <a:sym typeface="Comfortaa"/>
              </a:rPr>
              <a:t>.</a:t>
            </a:r>
            <a:endParaRPr/>
          </a:p>
          <a:p>
            <a:pPr indent="0" lvl="0" marL="0" rtl="0" algn="l">
              <a:spcBef>
                <a:spcPts val="1100"/>
              </a:spcBef>
              <a:spcAft>
                <a:spcPts val="0"/>
              </a:spcAft>
              <a:buClr>
                <a:schemeClr val="dk1"/>
              </a:buClr>
              <a:buSzPts val="1100"/>
              <a:buFont typeface="Arial"/>
              <a:buNone/>
            </a:pPr>
            <a:r>
              <a:t/>
            </a:r>
            <a:endParaRPr sz="1400">
              <a:solidFill>
                <a:srgbClr val="111111"/>
              </a:solidFill>
              <a:latin typeface="Comfortaa"/>
              <a:ea typeface="Comfortaa"/>
              <a:cs typeface="Comfortaa"/>
              <a:sym typeface="Comfortaa"/>
            </a:endParaRPr>
          </a:p>
          <a:p>
            <a:pPr indent="0" lvl="0" marL="0" rtl="0" algn="l">
              <a:spcBef>
                <a:spcPts val="1100"/>
              </a:spcBef>
              <a:spcAft>
                <a:spcPts val="1600"/>
              </a:spcAft>
              <a:buNone/>
            </a:pPr>
            <a:r>
              <a:t/>
            </a:r>
            <a:endParaRPr/>
          </a:p>
        </p:txBody>
      </p:sp>
      <p:pic>
        <p:nvPicPr>
          <p:cNvPr id="149" name="Google Shape;149;p27"/>
          <p:cNvPicPr preferRelativeResize="0"/>
          <p:nvPr/>
        </p:nvPicPr>
        <p:blipFill>
          <a:blip r:embed="rId5">
            <a:alphaModFix/>
          </a:blip>
          <a:stretch>
            <a:fillRect/>
          </a:stretch>
        </p:blipFill>
        <p:spPr>
          <a:xfrm>
            <a:off x="1826350" y="1737473"/>
            <a:ext cx="5233901" cy="254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CREARE UNA NUOVA REPOSITORY </a:t>
            </a:r>
            <a:endParaRPr/>
          </a:p>
        </p:txBody>
      </p:sp>
      <p:sp>
        <p:nvSpPr>
          <p:cNvPr id="155" name="Google Shape;155;p28"/>
          <p:cNvSpPr txBox="1"/>
          <p:nvPr>
            <p:ph idx="1" type="body"/>
          </p:nvPr>
        </p:nvSpPr>
        <p:spPr>
          <a:xfrm>
            <a:off x="311700" y="1152475"/>
            <a:ext cx="8520600" cy="3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500">
                <a:solidFill>
                  <a:srgbClr val="333333"/>
                </a:solidFill>
                <a:latin typeface="Comfortaa"/>
                <a:ea typeface="Comfortaa"/>
                <a:cs typeface="Comfortaa"/>
                <a:sym typeface="Comfortaa"/>
              </a:rPr>
              <a:t>Un repository, in genere, é pensato per ospitare un solo progetto. In genere contiene il codice sorgente organizzato per cartelle e puó contenere anche tutti gli assets (immagini, CSS, ecc) utilizzati nel progetto.</a:t>
            </a:r>
            <a:endParaRPr sz="1500">
              <a:solidFill>
                <a:srgbClr val="333333"/>
              </a:solidFill>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it" sz="1500">
                <a:solidFill>
                  <a:srgbClr val="333333"/>
                </a:solidFill>
                <a:latin typeface="Comfortaa"/>
                <a:ea typeface="Comfortaa"/>
                <a:cs typeface="Comfortaa"/>
                <a:sym typeface="Comfortaa"/>
              </a:rPr>
              <a:t>Nella parte destra del sito, troverai l’icona “+”, cliccandoci potrai scegliere “new repository”.</a:t>
            </a:r>
            <a:endParaRPr sz="1500">
              <a:solidFill>
                <a:srgbClr val="333333"/>
              </a:solidFill>
              <a:latin typeface="Comfortaa"/>
              <a:ea typeface="Comfortaa"/>
              <a:cs typeface="Comfortaa"/>
              <a:sym typeface="Comfortaa"/>
            </a:endParaRPr>
          </a:p>
          <a:p>
            <a:pPr indent="0" lvl="0" marL="457200" rtl="0" algn="l">
              <a:spcBef>
                <a:spcPts val="1200"/>
              </a:spcBef>
              <a:spcAft>
                <a:spcPts val="0"/>
              </a:spcAft>
              <a:buNone/>
            </a:pPr>
            <a:r>
              <a:rPr lang="it" sz="1400">
                <a:solidFill>
                  <a:srgbClr val="333333"/>
                </a:solidFill>
                <a:latin typeface="Comfortaa"/>
                <a:ea typeface="Comfortaa"/>
                <a:cs typeface="Comfortaa"/>
                <a:sym typeface="Comfortaa"/>
              </a:rPr>
              <a:t>Nella schermata di creazione potrai scegliere:</a:t>
            </a:r>
            <a:endParaRPr sz="1400">
              <a:solidFill>
                <a:srgbClr val="333333"/>
              </a:solidFill>
              <a:latin typeface="Comfortaa"/>
              <a:ea typeface="Comfortaa"/>
              <a:cs typeface="Comfortaa"/>
              <a:sym typeface="Comfortaa"/>
            </a:endParaRPr>
          </a:p>
          <a:p>
            <a:pPr indent="-317500" lvl="0" marL="457200" rtl="0" algn="l">
              <a:spcBef>
                <a:spcPts val="1200"/>
              </a:spcBef>
              <a:spcAft>
                <a:spcPts val="0"/>
              </a:spcAft>
              <a:buClr>
                <a:srgbClr val="333333"/>
              </a:buClr>
              <a:buSzPts val="1400"/>
              <a:buFont typeface="Comfortaa"/>
              <a:buChar char="➢"/>
            </a:pPr>
            <a:r>
              <a:rPr lang="it" sz="1400">
                <a:solidFill>
                  <a:srgbClr val="333333"/>
                </a:solidFill>
                <a:latin typeface="Comfortaa"/>
                <a:ea typeface="Comfortaa"/>
                <a:cs typeface="Comfortaa"/>
                <a:sym typeface="Comfortaa"/>
              </a:rPr>
              <a:t>Il nome del Repository</a:t>
            </a:r>
            <a:endParaRPr sz="1400">
              <a:solidFill>
                <a:srgbClr val="333333"/>
              </a:solidFill>
              <a:latin typeface="Comfortaa"/>
              <a:ea typeface="Comfortaa"/>
              <a:cs typeface="Comfortaa"/>
              <a:sym typeface="Comfortaa"/>
            </a:endParaRPr>
          </a:p>
          <a:p>
            <a:pPr indent="-317500" lvl="0" marL="457200" rtl="0" algn="l">
              <a:spcBef>
                <a:spcPts val="0"/>
              </a:spcBef>
              <a:spcAft>
                <a:spcPts val="0"/>
              </a:spcAft>
              <a:buClr>
                <a:srgbClr val="333333"/>
              </a:buClr>
              <a:buSzPts val="1400"/>
              <a:buFont typeface="Comfortaa"/>
              <a:buChar char="➢"/>
            </a:pPr>
            <a:r>
              <a:rPr lang="it" sz="1400">
                <a:solidFill>
                  <a:srgbClr val="333333"/>
                </a:solidFill>
                <a:latin typeface="Comfortaa"/>
                <a:ea typeface="Comfortaa"/>
                <a:cs typeface="Comfortaa"/>
                <a:sym typeface="Comfortaa"/>
              </a:rPr>
              <a:t>Una descrizione</a:t>
            </a:r>
            <a:endParaRPr sz="1400">
              <a:solidFill>
                <a:srgbClr val="333333"/>
              </a:solidFill>
              <a:latin typeface="Comfortaa"/>
              <a:ea typeface="Comfortaa"/>
              <a:cs typeface="Comfortaa"/>
              <a:sym typeface="Comfortaa"/>
            </a:endParaRPr>
          </a:p>
          <a:p>
            <a:pPr indent="-317500" lvl="0" marL="457200" rtl="0" algn="l">
              <a:spcBef>
                <a:spcPts val="0"/>
              </a:spcBef>
              <a:spcAft>
                <a:spcPts val="0"/>
              </a:spcAft>
              <a:buClr>
                <a:srgbClr val="333333"/>
              </a:buClr>
              <a:buSzPts val="1400"/>
              <a:buFont typeface="Comfortaa"/>
              <a:buChar char="➢"/>
            </a:pPr>
            <a:r>
              <a:rPr lang="it" sz="1400">
                <a:solidFill>
                  <a:srgbClr val="333333"/>
                </a:solidFill>
                <a:latin typeface="Comfortaa"/>
                <a:ea typeface="Comfortaa"/>
                <a:cs typeface="Comfortaa"/>
                <a:sym typeface="Comfortaa"/>
              </a:rPr>
              <a:t>Se Renderlo Pubblico o Privato</a:t>
            </a:r>
            <a:endParaRPr sz="1400">
              <a:solidFill>
                <a:srgbClr val="333333"/>
              </a:solidFill>
              <a:latin typeface="Comfortaa"/>
              <a:ea typeface="Comfortaa"/>
              <a:cs typeface="Comfortaa"/>
              <a:sym typeface="Comfortaa"/>
            </a:endParaRPr>
          </a:p>
          <a:p>
            <a:pPr indent="0" lvl="0" marL="0" rtl="0" algn="l">
              <a:spcBef>
                <a:spcPts val="2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9"/>
          <p:cNvPicPr preferRelativeResize="0"/>
          <p:nvPr/>
        </p:nvPicPr>
        <p:blipFill>
          <a:blip r:embed="rId3">
            <a:alphaModFix/>
          </a:blip>
          <a:stretch>
            <a:fillRect/>
          </a:stretch>
        </p:blipFill>
        <p:spPr>
          <a:xfrm>
            <a:off x="736875" y="152400"/>
            <a:ext cx="7212501" cy="483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8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CREARE UN NUOVO BRANCH</a:t>
            </a:r>
            <a:endParaRPr/>
          </a:p>
        </p:txBody>
      </p:sp>
      <p:sp>
        <p:nvSpPr>
          <p:cNvPr id="166" name="Google Shape;166;p30"/>
          <p:cNvSpPr txBox="1"/>
          <p:nvPr>
            <p:ph idx="1" type="body"/>
          </p:nvPr>
        </p:nvSpPr>
        <p:spPr>
          <a:xfrm>
            <a:off x="278700" y="660450"/>
            <a:ext cx="8586600" cy="9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333333"/>
                </a:solidFill>
                <a:highlight>
                  <a:srgbClr val="FFFFFF"/>
                </a:highlight>
                <a:latin typeface="Comfortaa"/>
                <a:ea typeface="Comfortaa"/>
                <a:cs typeface="Comfortaa"/>
                <a:sym typeface="Comfortaa"/>
              </a:rPr>
              <a:t>Per crearlo bisogna scrivere iil nome del nuovo branch e clicca su “create branch: develop”.</a:t>
            </a:r>
            <a:r>
              <a:rPr lang="it" sz="1200">
                <a:solidFill>
                  <a:srgbClr val="333333"/>
                </a:solidFill>
                <a:latin typeface="Comfortaa"/>
                <a:ea typeface="Comfortaa"/>
                <a:cs typeface="Comfortaa"/>
                <a:sym typeface="Comfortaa"/>
              </a:rPr>
              <a:t>Una volta creato il branch develop, puoi notare che includerá tutto il codice del branch da cui é nato, ovvero master.</a:t>
            </a:r>
            <a:endParaRPr sz="1200">
              <a:solidFill>
                <a:srgbClr val="333333"/>
              </a:solidFill>
              <a:latin typeface="Comfortaa"/>
              <a:ea typeface="Comfortaa"/>
              <a:cs typeface="Comfortaa"/>
              <a:sym typeface="Comfortaa"/>
            </a:endParaRPr>
          </a:p>
          <a:p>
            <a:pPr indent="0" lvl="0" marL="0" rtl="0" algn="l">
              <a:spcBef>
                <a:spcPts val="16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sz="1400">
              <a:solidFill>
                <a:srgbClr val="333333"/>
              </a:solidFill>
              <a:highlight>
                <a:srgbClr val="FFFFFF"/>
              </a:highlight>
              <a:latin typeface="Comfortaa"/>
              <a:ea typeface="Comfortaa"/>
              <a:cs typeface="Comfortaa"/>
              <a:sym typeface="Comfortaa"/>
            </a:endParaRPr>
          </a:p>
        </p:txBody>
      </p:sp>
      <p:pic>
        <p:nvPicPr>
          <p:cNvPr id="167" name="Google Shape;167;p30"/>
          <p:cNvPicPr preferRelativeResize="0"/>
          <p:nvPr/>
        </p:nvPicPr>
        <p:blipFill>
          <a:blip r:embed="rId3">
            <a:alphaModFix/>
          </a:blip>
          <a:stretch>
            <a:fillRect/>
          </a:stretch>
        </p:blipFill>
        <p:spPr>
          <a:xfrm>
            <a:off x="1183475" y="1678125"/>
            <a:ext cx="6140676" cy="336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APRIRE UNA PULL REQUEST</a:t>
            </a:r>
            <a:endParaRPr/>
          </a:p>
        </p:txBody>
      </p:sp>
      <p:sp>
        <p:nvSpPr>
          <p:cNvPr id="173" name="Google Shape;173;p31"/>
          <p:cNvSpPr txBox="1"/>
          <p:nvPr>
            <p:ph idx="1" type="body"/>
          </p:nvPr>
        </p:nvSpPr>
        <p:spPr>
          <a:xfrm>
            <a:off x="311700" y="1152475"/>
            <a:ext cx="8520600" cy="109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300">
                <a:solidFill>
                  <a:srgbClr val="333333"/>
                </a:solidFill>
                <a:highlight>
                  <a:srgbClr val="FFFFFF"/>
                </a:highlight>
                <a:latin typeface="Comfortaa"/>
                <a:ea typeface="Comfortaa"/>
                <a:cs typeface="Comfortaa"/>
                <a:sym typeface="Comfortaa"/>
              </a:rPr>
              <a:t>Scegli il branch sorgente, ovvero quello che contiene i tuoi ultimi commit dal menu </a:t>
            </a:r>
            <a:r>
              <a:rPr b="1" lang="it" sz="1300">
                <a:solidFill>
                  <a:srgbClr val="333333"/>
                </a:solidFill>
                <a:latin typeface="Comfortaa"/>
                <a:ea typeface="Comfortaa"/>
                <a:cs typeface="Comfortaa"/>
                <a:sym typeface="Comfortaa"/>
              </a:rPr>
              <a:t>compare”</a:t>
            </a:r>
            <a:r>
              <a:rPr lang="it" sz="1300">
                <a:solidFill>
                  <a:srgbClr val="333333"/>
                </a:solidFill>
                <a:highlight>
                  <a:srgbClr val="FFFFFF"/>
                </a:highlight>
                <a:latin typeface="Comfortaa"/>
                <a:ea typeface="Comfortaa"/>
                <a:cs typeface="Comfortaa"/>
                <a:sym typeface="Comfortaa"/>
              </a:rPr>
              <a:t>; io scelgo develop per seguire il filo logico dell’esempio. Lascia master nel menu </a:t>
            </a:r>
            <a:r>
              <a:rPr b="1" lang="it" sz="1300">
                <a:solidFill>
                  <a:srgbClr val="333333"/>
                </a:solidFill>
                <a:latin typeface="Comfortaa"/>
                <a:ea typeface="Comfortaa"/>
                <a:cs typeface="Comfortaa"/>
                <a:sym typeface="Comfortaa"/>
              </a:rPr>
              <a:t>base </a:t>
            </a:r>
            <a:r>
              <a:rPr lang="it" sz="1300">
                <a:solidFill>
                  <a:srgbClr val="333333"/>
                </a:solidFill>
                <a:highlight>
                  <a:srgbClr val="FFFFFF"/>
                </a:highlight>
                <a:latin typeface="Comfortaa"/>
                <a:ea typeface="Comfortaa"/>
                <a:cs typeface="Comfortaa"/>
                <a:sym typeface="Comfortaa"/>
              </a:rPr>
              <a:t>ed invia la Pull request cliccando su “create pull request”. Si aprirá una finestra in cui potrai notare tutte le variazioni al codice.</a:t>
            </a:r>
            <a:endParaRPr sz="1900">
              <a:latin typeface="Comfortaa"/>
              <a:ea typeface="Comfortaa"/>
              <a:cs typeface="Comfortaa"/>
              <a:sym typeface="Comfortaa"/>
            </a:endParaRPr>
          </a:p>
        </p:txBody>
      </p:sp>
      <p:pic>
        <p:nvPicPr>
          <p:cNvPr id="174" name="Google Shape;174;p31"/>
          <p:cNvPicPr preferRelativeResize="0"/>
          <p:nvPr/>
        </p:nvPicPr>
        <p:blipFill>
          <a:blip r:embed="rId3">
            <a:alphaModFix/>
          </a:blip>
          <a:stretch>
            <a:fillRect/>
          </a:stretch>
        </p:blipFill>
        <p:spPr>
          <a:xfrm>
            <a:off x="1028552" y="2244175"/>
            <a:ext cx="6518899" cy="2157250"/>
          </a:xfrm>
          <a:prstGeom prst="rect">
            <a:avLst/>
          </a:prstGeom>
          <a:noFill/>
          <a:ln>
            <a:noFill/>
          </a:ln>
        </p:spPr>
      </p:pic>
      <p:sp>
        <p:nvSpPr>
          <p:cNvPr id="175" name="Google Shape;175;p31"/>
          <p:cNvSpPr txBox="1"/>
          <p:nvPr/>
        </p:nvSpPr>
        <p:spPr>
          <a:xfrm>
            <a:off x="714550" y="4655725"/>
            <a:ext cx="7983000" cy="3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300">
                <a:solidFill>
                  <a:srgbClr val="333333"/>
                </a:solidFill>
                <a:latin typeface="Comfortaa"/>
                <a:ea typeface="Comfortaa"/>
                <a:cs typeface="Comfortaa"/>
                <a:sym typeface="Comfortaa"/>
              </a:rPr>
              <a:t>Al termine dell’analisi, puoi completare la richiesta cliccando su “create pull request”.</a:t>
            </a:r>
            <a:endParaRPr sz="1300">
              <a:solidFill>
                <a:srgbClr val="333333"/>
              </a:solidFill>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CHE COS’E’ GITHUB?</a:t>
            </a:r>
            <a:endParaRPr>
              <a:latin typeface="Comfortaa"/>
              <a:ea typeface="Comfortaa"/>
              <a:cs typeface="Comfortaa"/>
              <a:sym typeface="Comforta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solidFill>
                  <a:srgbClr val="333333"/>
                </a:solidFill>
                <a:latin typeface="Comfortaa"/>
                <a:ea typeface="Comfortaa"/>
                <a:cs typeface="Comfortaa"/>
                <a:sym typeface="Comfortaa"/>
              </a:rPr>
              <a:t> Github è un servizio di Hosting su cui lo sviluppatore, dopo essersi registrato, puó caricare il proprio software, rendendolo aperto a chiunque vorrá contribuire allo sviluppo, oppure a chiunque vorrá utilizzarlo nel proprio software.</a:t>
            </a:r>
            <a:endParaRPr sz="1200">
              <a:solidFill>
                <a:srgbClr val="333333"/>
              </a:solidFill>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it" sz="1200">
                <a:solidFill>
                  <a:srgbClr val="333333"/>
                </a:solidFill>
                <a:latin typeface="Comfortaa"/>
                <a:ea typeface="Comfortaa"/>
                <a:cs typeface="Comfortaa"/>
                <a:sym typeface="Comfortaa"/>
              </a:rPr>
              <a:t>Un esempio semplice: Voglio creare un software “Macchina”, so giá che avró bisogno di principi funzionanti come Ruota, Motore, Sedile, Cambi, Marce ecc.. In questo caso ho due scelte: pianifico di voler creare ad uno ad uno tutti i componenti, per poi dedicarmi allo sviluppo della Macchina, oppure posso cercare software libero che include giá i principi funzionanti di Ruota, Motore ecc ecc. Pensandoci bene, la prima idea potrebbe rivelarsi vincente se, nel proprio progetto, questi  concetti assumono caratteristiche uniche, innovative. La seconda scelta, in caso opposto, diventa vincente poiché l’investimento di tempo e di energie,  é solo per l’idea principale, la Macchina.</a:t>
            </a:r>
            <a:endParaRPr sz="1200">
              <a:solidFill>
                <a:srgbClr val="333333"/>
              </a:solidFill>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it" sz="1200">
                <a:solidFill>
                  <a:srgbClr val="333333"/>
                </a:solidFill>
                <a:latin typeface="Comfortaa"/>
                <a:ea typeface="Comfortaa"/>
                <a:cs typeface="Comfortaa"/>
                <a:sym typeface="Comfortaa"/>
              </a:rPr>
              <a:t>GitHub, appunto, ci viene in aiuto nel risolvere questa ricerca: mi collego su GitHub, cerco il progetto piú adatto alle mie esigenze e che sia scritto con il linguaggio che sto usando, faccio una valutazione sulla base di alcune informazioni e lo integro.</a:t>
            </a:r>
            <a:endParaRPr sz="1200">
              <a:solidFill>
                <a:srgbClr val="333333"/>
              </a:solidFill>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t/>
            </a:r>
            <a:endParaRPr sz="1200">
              <a:solidFill>
                <a:srgbClr val="333333"/>
              </a:solidFill>
            </a:endParaRPr>
          </a:p>
          <a:p>
            <a:pPr indent="0" lvl="0" marL="0" rtl="0" algn="l">
              <a:spcBef>
                <a:spcPts val="12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7343459" y="0"/>
            <a:ext cx="1664691" cy="115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1877800" y="2069700"/>
            <a:ext cx="4704600" cy="10041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sz="3800">
                <a:latin typeface="Comfortaa"/>
                <a:ea typeface="Comfortaa"/>
                <a:cs typeface="Comfortaa"/>
                <a:sym typeface="Comfortaa"/>
              </a:rPr>
              <a:t>GUIDA TASCABILE</a:t>
            </a:r>
            <a:endParaRPr sz="3800">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244925" y="445025"/>
            <a:ext cx="8587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rgbClr val="000000"/>
                </a:solidFill>
                <a:latin typeface="Comfortaa"/>
                <a:ea typeface="Comfortaa"/>
                <a:cs typeface="Comfortaa"/>
                <a:sym typeface="Comfortaa"/>
              </a:rPr>
              <a:t>CREAZIONE DI UNA NUOVA REPOSITORY</a:t>
            </a:r>
            <a:endParaRPr>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p>
        </p:txBody>
      </p:sp>
      <p:sp>
        <p:nvSpPr>
          <p:cNvPr id="186" name="Google Shape;186;p33"/>
          <p:cNvSpPr txBox="1"/>
          <p:nvPr>
            <p:ph idx="1" type="body"/>
          </p:nvPr>
        </p:nvSpPr>
        <p:spPr>
          <a:xfrm>
            <a:off x="311700" y="1377000"/>
            <a:ext cx="8520600" cy="22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sz="2250">
                <a:solidFill>
                  <a:srgbClr val="FFFFFF"/>
                </a:solidFill>
                <a:highlight>
                  <a:srgbClr val="9900FF"/>
                </a:highlight>
                <a:latin typeface="Comfortaa"/>
                <a:ea typeface="Comfortaa"/>
                <a:cs typeface="Comfortaa"/>
                <a:sym typeface="Comfortaa"/>
              </a:rPr>
              <a:t>crea una nuova directory, entraci ed esegui</a:t>
            </a:r>
            <a:endParaRPr sz="2250">
              <a:solidFill>
                <a:srgbClr val="FFFFFF"/>
              </a:solidFill>
              <a:highlight>
                <a:srgbClr val="9900FF"/>
              </a:highlight>
              <a:latin typeface="Comfortaa"/>
              <a:ea typeface="Comfortaa"/>
              <a:cs typeface="Comfortaa"/>
              <a:sym typeface="Comfortaa"/>
            </a:endParaRPr>
          </a:p>
          <a:p>
            <a:pPr indent="0" lvl="0" marL="0" rtl="0" algn="ctr">
              <a:spcBef>
                <a:spcPts val="1600"/>
              </a:spcBef>
              <a:spcAft>
                <a:spcPts val="0"/>
              </a:spcAft>
              <a:buNone/>
            </a:pPr>
            <a:r>
              <a:rPr lang="it" sz="2250">
                <a:solidFill>
                  <a:srgbClr val="FFFFFF"/>
                </a:solidFill>
                <a:highlight>
                  <a:srgbClr val="0000FF"/>
                </a:highlight>
                <a:latin typeface="Comfortaa"/>
                <a:ea typeface="Comfortaa"/>
                <a:cs typeface="Comfortaa"/>
                <a:sym typeface="Comfortaa"/>
              </a:rPr>
              <a:t>git init</a:t>
            </a:r>
            <a:endParaRPr sz="2250">
              <a:solidFill>
                <a:srgbClr val="FFFFFF"/>
              </a:solidFill>
              <a:highlight>
                <a:srgbClr val="0000FF"/>
              </a:highlight>
              <a:latin typeface="Comfortaa"/>
              <a:ea typeface="Comfortaa"/>
              <a:cs typeface="Comfortaa"/>
              <a:sym typeface="Comfortaa"/>
            </a:endParaRPr>
          </a:p>
          <a:p>
            <a:pPr indent="0" lvl="0" marL="0" rtl="0" algn="ctr">
              <a:spcBef>
                <a:spcPts val="1600"/>
              </a:spcBef>
              <a:spcAft>
                <a:spcPts val="1600"/>
              </a:spcAft>
              <a:buNone/>
            </a:pPr>
            <a:r>
              <a:rPr lang="it" sz="2250">
                <a:solidFill>
                  <a:srgbClr val="FFFFFF"/>
                </a:solidFill>
                <a:highlight>
                  <a:srgbClr val="9900FF"/>
                </a:highlight>
                <a:latin typeface="Comfortaa"/>
                <a:ea typeface="Comfortaa"/>
                <a:cs typeface="Comfortaa"/>
                <a:sym typeface="Comfortaa"/>
              </a:rPr>
              <a:t>per creare un nuovo repository git.</a:t>
            </a:r>
            <a:endParaRPr>
              <a:highlight>
                <a:srgbClr val="9900FF"/>
              </a:highlight>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CHECKOUT DI UNA REPOSITORY</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sz="2250">
                <a:solidFill>
                  <a:schemeClr val="dk1"/>
                </a:solidFill>
                <a:highlight>
                  <a:srgbClr val="FFFFFF"/>
                </a:highlight>
                <a:latin typeface="Georgia"/>
                <a:ea typeface="Georgia"/>
                <a:cs typeface="Georgia"/>
                <a:sym typeface="Georgia"/>
              </a:rPr>
              <a:t>crea una copia di un repository locale eseguendo il comando</a:t>
            </a:r>
            <a:endParaRPr sz="2250">
              <a:solidFill>
                <a:schemeClr val="dk1"/>
              </a:solidFill>
              <a:highlight>
                <a:srgbClr val="FFFFFF"/>
              </a:highlight>
              <a:latin typeface="Georgia"/>
              <a:ea typeface="Georgia"/>
              <a:cs typeface="Georgia"/>
              <a:sym typeface="Georgia"/>
            </a:endParaRPr>
          </a:p>
          <a:p>
            <a:pPr indent="0" lvl="0" marL="0" rtl="0" algn="ctr">
              <a:spcBef>
                <a:spcPts val="1600"/>
              </a:spcBef>
              <a:spcAft>
                <a:spcPts val="0"/>
              </a:spcAft>
              <a:buClr>
                <a:schemeClr val="dk1"/>
              </a:buClr>
              <a:buSzPts val="1100"/>
              <a:buFont typeface="Arial"/>
              <a:buNone/>
            </a:pPr>
            <a:r>
              <a:rPr lang="it" sz="2250">
                <a:solidFill>
                  <a:srgbClr val="000000"/>
                </a:solidFill>
                <a:highlight>
                  <a:srgbClr val="00FFFF"/>
                </a:highlight>
                <a:latin typeface="Courier New"/>
                <a:ea typeface="Courier New"/>
                <a:cs typeface="Courier New"/>
                <a:sym typeface="Courier New"/>
              </a:rPr>
              <a:t>git clone /percorso/del/repository</a:t>
            </a:r>
            <a:endParaRPr sz="2250">
              <a:solidFill>
                <a:srgbClr val="000000"/>
              </a:solidFill>
              <a:highlight>
                <a:srgbClr val="00FFFF"/>
              </a:highlight>
              <a:latin typeface="Courier New"/>
              <a:ea typeface="Courier New"/>
              <a:cs typeface="Courier New"/>
              <a:sym typeface="Courier New"/>
            </a:endParaRPr>
          </a:p>
          <a:p>
            <a:pPr indent="0" lvl="0" marL="0" rtl="0" algn="ctr">
              <a:spcBef>
                <a:spcPts val="1600"/>
              </a:spcBef>
              <a:spcAft>
                <a:spcPts val="0"/>
              </a:spcAft>
              <a:buClr>
                <a:schemeClr val="dk1"/>
              </a:buClr>
              <a:buSzPts val="1100"/>
              <a:buFont typeface="Arial"/>
              <a:buNone/>
            </a:pPr>
            <a:r>
              <a:rPr lang="it" sz="2250">
                <a:solidFill>
                  <a:schemeClr val="dk1"/>
                </a:solidFill>
                <a:highlight>
                  <a:srgbClr val="FFFFFF"/>
                </a:highlight>
                <a:latin typeface="Georgia"/>
                <a:ea typeface="Georgia"/>
                <a:cs typeface="Georgia"/>
                <a:sym typeface="Georgia"/>
              </a:rPr>
              <a:t>usando invece un server remoto, il comando sarà</a:t>
            </a:r>
            <a:endParaRPr sz="2250">
              <a:solidFill>
                <a:schemeClr val="dk1"/>
              </a:solidFill>
              <a:highlight>
                <a:srgbClr val="FFFFFF"/>
              </a:highlight>
              <a:latin typeface="Georgia"/>
              <a:ea typeface="Georgia"/>
              <a:cs typeface="Georgia"/>
              <a:sym typeface="Georgia"/>
            </a:endParaRPr>
          </a:p>
          <a:p>
            <a:pPr indent="0" lvl="0" marL="0" rtl="0" algn="ctr">
              <a:spcBef>
                <a:spcPts val="1600"/>
              </a:spcBef>
              <a:spcAft>
                <a:spcPts val="1600"/>
              </a:spcAft>
              <a:buNone/>
            </a:pPr>
            <a:r>
              <a:rPr lang="it" sz="2250">
                <a:solidFill>
                  <a:srgbClr val="000000"/>
                </a:solidFill>
                <a:highlight>
                  <a:srgbClr val="00FFFF"/>
                </a:highlight>
                <a:latin typeface="Courier New"/>
                <a:ea typeface="Courier New"/>
                <a:cs typeface="Courier New"/>
                <a:sym typeface="Courier New"/>
              </a:rPr>
              <a:t>git clone nomeutente@host:/percorso/del/repository</a:t>
            </a:r>
            <a:endParaRPr>
              <a:solidFill>
                <a:srgbClr val="000000"/>
              </a:solidFill>
              <a:highlight>
                <a:srgbClr val="00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AMBIENTE DI LAVORO</a:t>
            </a:r>
            <a:endParaRPr>
              <a:latin typeface="Comfortaa"/>
              <a:ea typeface="Comfortaa"/>
              <a:cs typeface="Comfortaa"/>
              <a:sym typeface="Comfortaa"/>
            </a:endParaRPr>
          </a:p>
        </p:txBody>
      </p:sp>
      <p:sp>
        <p:nvSpPr>
          <p:cNvPr id="198" name="Google Shape;198;p35"/>
          <p:cNvSpPr txBox="1"/>
          <p:nvPr>
            <p:ph idx="1" type="body"/>
          </p:nvPr>
        </p:nvSpPr>
        <p:spPr>
          <a:xfrm>
            <a:off x="311700" y="14178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it" sz="2250">
                <a:solidFill>
                  <a:srgbClr val="000000"/>
                </a:solidFill>
                <a:latin typeface="Comfortaa"/>
                <a:ea typeface="Comfortaa"/>
                <a:cs typeface="Comfortaa"/>
                <a:sym typeface="Comfortaa"/>
              </a:rPr>
              <a:t>La tua copia locale del repository è composta da tre "alberi" mantenuti da git. Il primo è la tua </a:t>
            </a:r>
            <a:r>
              <a:rPr lang="it" sz="2250">
                <a:solidFill>
                  <a:schemeClr val="dk1"/>
                </a:solidFill>
                <a:highlight>
                  <a:srgbClr val="FF00FF"/>
                </a:highlight>
                <a:latin typeface="Comfortaa"/>
                <a:ea typeface="Comfortaa"/>
                <a:cs typeface="Comfortaa"/>
                <a:sym typeface="Comfortaa"/>
              </a:rPr>
              <a:t>Directory di lavoro</a:t>
            </a:r>
            <a:r>
              <a:rPr lang="it" sz="2250">
                <a:solidFill>
                  <a:schemeClr val="dk1"/>
                </a:solidFill>
                <a:highlight>
                  <a:srgbClr val="FFFFFF"/>
                </a:highlight>
                <a:latin typeface="Comfortaa"/>
                <a:ea typeface="Comfortaa"/>
                <a:cs typeface="Comfortaa"/>
                <a:sym typeface="Comfortaa"/>
              </a:rPr>
              <a:t> </a:t>
            </a:r>
            <a:r>
              <a:rPr lang="it" sz="2250">
                <a:solidFill>
                  <a:srgbClr val="000000"/>
                </a:solidFill>
                <a:latin typeface="Comfortaa"/>
                <a:ea typeface="Comfortaa"/>
                <a:cs typeface="Comfortaa"/>
                <a:sym typeface="Comfortaa"/>
              </a:rPr>
              <a:t>che contiene i files attuali. Il secondo è l'</a:t>
            </a:r>
            <a:r>
              <a:rPr lang="it" sz="2250">
                <a:solidFill>
                  <a:schemeClr val="dk1"/>
                </a:solidFill>
                <a:highlight>
                  <a:srgbClr val="FF00FF"/>
                </a:highlight>
                <a:latin typeface="Comfortaa"/>
                <a:ea typeface="Comfortaa"/>
                <a:cs typeface="Comfortaa"/>
                <a:sym typeface="Comfortaa"/>
              </a:rPr>
              <a:t>Index</a:t>
            </a:r>
            <a:r>
              <a:rPr lang="it" sz="2250">
                <a:solidFill>
                  <a:schemeClr val="dk1"/>
                </a:solidFill>
                <a:highlight>
                  <a:srgbClr val="FFFFFF"/>
                </a:highlight>
                <a:latin typeface="Comfortaa"/>
                <a:ea typeface="Comfortaa"/>
                <a:cs typeface="Comfortaa"/>
                <a:sym typeface="Comfortaa"/>
              </a:rPr>
              <a:t> </a:t>
            </a:r>
            <a:r>
              <a:rPr lang="it" sz="2250">
                <a:solidFill>
                  <a:srgbClr val="000000"/>
                </a:solidFill>
                <a:latin typeface="Comfortaa"/>
                <a:ea typeface="Comfortaa"/>
                <a:cs typeface="Comfortaa"/>
                <a:sym typeface="Comfortaa"/>
              </a:rPr>
              <a:t>che fa da spazio di transito per i files e per finire l'</a:t>
            </a:r>
            <a:r>
              <a:rPr lang="it" sz="2250">
                <a:solidFill>
                  <a:schemeClr val="dk1"/>
                </a:solidFill>
                <a:highlight>
                  <a:srgbClr val="FF00FF"/>
                </a:highlight>
                <a:latin typeface="Comfortaa"/>
                <a:ea typeface="Comfortaa"/>
                <a:cs typeface="Comfortaa"/>
                <a:sym typeface="Comfortaa"/>
              </a:rPr>
              <a:t>HEAD</a:t>
            </a:r>
            <a:r>
              <a:rPr lang="it" sz="2250">
                <a:solidFill>
                  <a:srgbClr val="000000"/>
                </a:solidFill>
                <a:latin typeface="Comfortaa"/>
                <a:ea typeface="Comfortaa"/>
                <a:cs typeface="Comfortaa"/>
                <a:sym typeface="Comfortaa"/>
              </a:rPr>
              <a:t> che punta all'ultimo commit fatto</a:t>
            </a:r>
            <a:endParaRPr>
              <a:solidFill>
                <a:srgbClr val="000000"/>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AGGIUNGERE E VALIDARE</a:t>
            </a:r>
            <a:endParaRPr>
              <a:latin typeface="Comfortaa"/>
              <a:ea typeface="Comfortaa"/>
              <a:cs typeface="Comfortaa"/>
              <a:sym typeface="Comfortaa"/>
            </a:endParaRPr>
          </a:p>
        </p:txBody>
      </p:sp>
      <p:sp>
        <p:nvSpPr>
          <p:cNvPr id="204" name="Google Shape;204;p36"/>
          <p:cNvSpPr txBox="1"/>
          <p:nvPr>
            <p:ph idx="1" type="body"/>
          </p:nvPr>
        </p:nvSpPr>
        <p:spPr>
          <a:xfrm>
            <a:off x="311700" y="1162675"/>
            <a:ext cx="8520600" cy="38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sz="1750">
                <a:solidFill>
                  <a:srgbClr val="000000"/>
                </a:solidFill>
                <a:latin typeface="Georgia"/>
                <a:ea typeface="Georgia"/>
                <a:cs typeface="Georgia"/>
                <a:sym typeface="Georgia"/>
              </a:rPr>
              <a:t>Puoi proporre modifiche (aggiungendole all'</a:t>
            </a:r>
            <a:r>
              <a:rPr b="1" lang="it" sz="1750">
                <a:solidFill>
                  <a:srgbClr val="000000"/>
                </a:solidFill>
                <a:latin typeface="Georgia"/>
                <a:ea typeface="Georgia"/>
                <a:cs typeface="Georgia"/>
                <a:sym typeface="Georgia"/>
              </a:rPr>
              <a:t>Index</a:t>
            </a:r>
            <a:r>
              <a:rPr lang="it" sz="1750">
                <a:solidFill>
                  <a:srgbClr val="000000"/>
                </a:solidFill>
                <a:latin typeface="Georgia"/>
                <a:ea typeface="Georgia"/>
                <a:cs typeface="Georgia"/>
                <a:sym typeface="Georgia"/>
              </a:rPr>
              <a:t>) usando</a:t>
            </a:r>
            <a:endParaRPr sz="1750">
              <a:solidFill>
                <a:srgbClr val="000000"/>
              </a:solidFill>
              <a:latin typeface="Georgia"/>
              <a:ea typeface="Georgia"/>
              <a:cs typeface="Georgia"/>
              <a:sym typeface="Georgia"/>
            </a:endParaRPr>
          </a:p>
          <a:p>
            <a:pPr indent="0" lvl="0" marL="0" rtl="0" algn="ctr">
              <a:spcBef>
                <a:spcPts val="1600"/>
              </a:spcBef>
              <a:spcAft>
                <a:spcPts val="0"/>
              </a:spcAft>
              <a:buClr>
                <a:schemeClr val="dk1"/>
              </a:buClr>
              <a:buSzPts val="1100"/>
              <a:buFont typeface="Arial"/>
              <a:buNone/>
            </a:pPr>
            <a:r>
              <a:rPr lang="it" sz="1750">
                <a:solidFill>
                  <a:srgbClr val="FFFFFF"/>
                </a:solidFill>
                <a:highlight>
                  <a:schemeClr val="dk1"/>
                </a:highlight>
                <a:latin typeface="Courier New"/>
                <a:ea typeface="Courier New"/>
                <a:cs typeface="Courier New"/>
                <a:sym typeface="Courier New"/>
              </a:rPr>
              <a:t>git add &lt;nomedelfile&gt;</a:t>
            </a:r>
            <a:endParaRPr sz="1750">
              <a:solidFill>
                <a:srgbClr val="FFFFFF"/>
              </a:solidFill>
              <a:highlight>
                <a:schemeClr val="dk1"/>
              </a:highlight>
              <a:latin typeface="Courier New"/>
              <a:ea typeface="Courier New"/>
              <a:cs typeface="Courier New"/>
              <a:sym typeface="Courier New"/>
            </a:endParaRPr>
          </a:p>
          <a:p>
            <a:pPr indent="0" lvl="0" marL="0" rtl="0" algn="ctr">
              <a:spcBef>
                <a:spcPts val="1600"/>
              </a:spcBef>
              <a:spcAft>
                <a:spcPts val="0"/>
              </a:spcAft>
              <a:buNone/>
            </a:pPr>
            <a:r>
              <a:rPr lang="it" sz="1750">
                <a:solidFill>
                  <a:srgbClr val="FFFFFF"/>
                </a:solidFill>
                <a:highlight>
                  <a:schemeClr val="dk1"/>
                </a:highlight>
                <a:latin typeface="Courier New"/>
                <a:ea typeface="Courier New"/>
                <a:cs typeface="Courier New"/>
                <a:sym typeface="Courier New"/>
              </a:rPr>
              <a:t>git a</a:t>
            </a:r>
            <a:endParaRPr sz="1300"/>
          </a:p>
          <a:p>
            <a:pPr indent="0" lvl="0" marL="0" rtl="0" algn="ctr">
              <a:spcBef>
                <a:spcPts val="1600"/>
              </a:spcBef>
              <a:spcAft>
                <a:spcPts val="0"/>
              </a:spcAft>
              <a:buClr>
                <a:schemeClr val="dk1"/>
              </a:buClr>
              <a:buSzPts val="1100"/>
              <a:buFont typeface="Arial"/>
              <a:buNone/>
            </a:pPr>
            <a:r>
              <a:rPr lang="it" sz="1750">
                <a:solidFill>
                  <a:srgbClr val="FFFFFF"/>
                </a:solidFill>
                <a:highlight>
                  <a:schemeClr val="dk1"/>
                </a:highlight>
                <a:latin typeface="Courier New"/>
                <a:ea typeface="Courier New"/>
                <a:cs typeface="Courier New"/>
                <a:sym typeface="Courier New"/>
              </a:rPr>
              <a:t>dd *</a:t>
            </a:r>
            <a:endParaRPr sz="1750">
              <a:solidFill>
                <a:srgbClr val="FFFFFF"/>
              </a:solidFill>
              <a:highlight>
                <a:schemeClr val="dk1"/>
              </a:highlight>
              <a:latin typeface="Courier New"/>
              <a:ea typeface="Courier New"/>
              <a:cs typeface="Courier New"/>
              <a:sym typeface="Courier New"/>
            </a:endParaRPr>
          </a:p>
          <a:p>
            <a:pPr indent="0" lvl="0" marL="0" rtl="0" algn="ctr">
              <a:spcBef>
                <a:spcPts val="1600"/>
              </a:spcBef>
              <a:spcAft>
                <a:spcPts val="0"/>
              </a:spcAft>
              <a:buClr>
                <a:schemeClr val="dk1"/>
              </a:buClr>
              <a:buSzPts val="1100"/>
              <a:buFont typeface="Arial"/>
              <a:buNone/>
            </a:pPr>
            <a:r>
              <a:rPr lang="it" sz="1750">
                <a:solidFill>
                  <a:srgbClr val="000000"/>
                </a:solidFill>
                <a:latin typeface="Georgia"/>
                <a:ea typeface="Georgia"/>
                <a:cs typeface="Georgia"/>
                <a:sym typeface="Georgia"/>
              </a:rPr>
              <a:t>Questo è il primo passo nel flusso di lavoro in git. Per validare queste modifiche fatte si usa</a:t>
            </a:r>
            <a:endParaRPr sz="1750">
              <a:solidFill>
                <a:srgbClr val="000000"/>
              </a:solidFill>
              <a:latin typeface="Georgia"/>
              <a:ea typeface="Georgia"/>
              <a:cs typeface="Georgia"/>
              <a:sym typeface="Georgia"/>
            </a:endParaRPr>
          </a:p>
          <a:p>
            <a:pPr indent="0" lvl="0" marL="0" rtl="0" algn="ctr">
              <a:spcBef>
                <a:spcPts val="1600"/>
              </a:spcBef>
              <a:spcAft>
                <a:spcPts val="0"/>
              </a:spcAft>
              <a:buClr>
                <a:schemeClr val="dk1"/>
              </a:buClr>
              <a:buSzPts val="1100"/>
              <a:buFont typeface="Arial"/>
              <a:buNone/>
            </a:pPr>
            <a:r>
              <a:rPr lang="it" sz="1750">
                <a:solidFill>
                  <a:srgbClr val="FFFFFF"/>
                </a:solidFill>
                <a:highlight>
                  <a:schemeClr val="dk1"/>
                </a:highlight>
                <a:latin typeface="Courier New"/>
                <a:ea typeface="Courier New"/>
                <a:cs typeface="Courier New"/>
                <a:sym typeface="Courier New"/>
              </a:rPr>
              <a:t>git commit -m "Messaggio per la commit"</a:t>
            </a:r>
            <a:endParaRPr sz="1750">
              <a:solidFill>
                <a:srgbClr val="FFFFFF"/>
              </a:solidFill>
              <a:highlight>
                <a:schemeClr val="dk1"/>
              </a:highlight>
              <a:latin typeface="Courier New"/>
              <a:ea typeface="Courier New"/>
              <a:cs typeface="Courier New"/>
              <a:sym typeface="Courier New"/>
            </a:endParaRPr>
          </a:p>
          <a:p>
            <a:pPr indent="0" lvl="0" marL="0" rtl="0" algn="ctr">
              <a:spcBef>
                <a:spcPts val="1600"/>
              </a:spcBef>
              <a:spcAft>
                <a:spcPts val="1600"/>
              </a:spcAft>
              <a:buNone/>
            </a:pPr>
            <a:r>
              <a:rPr lang="it" sz="1750">
                <a:solidFill>
                  <a:srgbClr val="000000"/>
                </a:solidFill>
                <a:latin typeface="Georgia"/>
                <a:ea typeface="Georgia"/>
                <a:cs typeface="Georgia"/>
                <a:sym typeface="Georgia"/>
              </a:rPr>
              <a:t>Ora il file è correttamente nell'</a:t>
            </a:r>
            <a:r>
              <a:rPr b="1" lang="it" sz="1750">
                <a:solidFill>
                  <a:srgbClr val="000000"/>
                </a:solidFill>
                <a:latin typeface="Georgia"/>
                <a:ea typeface="Georgia"/>
                <a:cs typeface="Georgia"/>
                <a:sym typeface="Georgia"/>
              </a:rPr>
              <a:t>HEAD</a:t>
            </a:r>
            <a:r>
              <a:rPr lang="it" sz="1750">
                <a:solidFill>
                  <a:srgbClr val="000000"/>
                </a:solidFill>
                <a:latin typeface="Georgia"/>
                <a:ea typeface="Georgia"/>
                <a:cs typeface="Georgia"/>
                <a:sym typeface="Georgia"/>
              </a:rPr>
              <a:t>, ma non ancora nel repository remoto.</a:t>
            </a:r>
            <a:endParaRPr sz="13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INVIO DELLE MODIFICHE</a:t>
            </a:r>
            <a:endParaRPr>
              <a:latin typeface="Comfortaa"/>
              <a:ea typeface="Comfortaa"/>
              <a:cs typeface="Comfortaa"/>
              <a:sym typeface="Comfortaa"/>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sz="1650">
                <a:solidFill>
                  <a:schemeClr val="dk1"/>
                </a:solidFill>
                <a:latin typeface="Georgia"/>
                <a:ea typeface="Georgia"/>
                <a:cs typeface="Georgia"/>
                <a:sym typeface="Georgia"/>
              </a:rPr>
              <a:t>Quello che hai cambiato ora è nell'</a:t>
            </a:r>
            <a:r>
              <a:rPr b="1" lang="it" sz="1650">
                <a:solidFill>
                  <a:schemeClr val="dk1"/>
                </a:solidFill>
                <a:latin typeface="Georgia"/>
                <a:ea typeface="Georgia"/>
                <a:cs typeface="Georgia"/>
                <a:sym typeface="Georgia"/>
              </a:rPr>
              <a:t>HEAD</a:t>
            </a:r>
            <a:r>
              <a:rPr lang="it" sz="1650">
                <a:solidFill>
                  <a:schemeClr val="dk1"/>
                </a:solidFill>
                <a:latin typeface="Georgia"/>
                <a:ea typeface="Georgia"/>
                <a:cs typeface="Georgia"/>
                <a:sym typeface="Georgia"/>
              </a:rPr>
              <a:t> della copia locale. Per inviare queste modifiche al repository remoto, esegui</a:t>
            </a:r>
            <a:endParaRPr sz="1650">
              <a:solidFill>
                <a:schemeClr val="dk1"/>
              </a:solidFill>
              <a:latin typeface="Georgia"/>
              <a:ea typeface="Georgia"/>
              <a:cs typeface="Georgia"/>
              <a:sym typeface="Georgia"/>
            </a:endParaRPr>
          </a:p>
          <a:p>
            <a:pPr indent="0" lvl="0" marL="0" rtl="0" algn="ctr">
              <a:spcBef>
                <a:spcPts val="1600"/>
              </a:spcBef>
              <a:spcAft>
                <a:spcPts val="0"/>
              </a:spcAft>
              <a:buClr>
                <a:schemeClr val="dk1"/>
              </a:buClr>
              <a:buSzPts val="1100"/>
              <a:buFont typeface="Arial"/>
              <a:buNone/>
            </a:pPr>
            <a:r>
              <a:rPr lang="it" sz="1650">
                <a:solidFill>
                  <a:srgbClr val="FFFFFF"/>
                </a:solidFill>
                <a:highlight>
                  <a:srgbClr val="1155CC"/>
                </a:highlight>
                <a:latin typeface="Courier New"/>
                <a:ea typeface="Courier New"/>
                <a:cs typeface="Courier New"/>
                <a:sym typeface="Courier New"/>
              </a:rPr>
              <a:t>git push origin master</a:t>
            </a:r>
            <a:endParaRPr sz="1650">
              <a:solidFill>
                <a:srgbClr val="FFFFFF"/>
              </a:solidFill>
              <a:highlight>
                <a:srgbClr val="1155CC"/>
              </a:highlight>
              <a:latin typeface="Courier New"/>
              <a:ea typeface="Courier New"/>
              <a:cs typeface="Courier New"/>
              <a:sym typeface="Courier New"/>
            </a:endParaRPr>
          </a:p>
          <a:p>
            <a:pPr indent="0" lvl="0" marL="0" rtl="0" algn="ctr">
              <a:spcBef>
                <a:spcPts val="1600"/>
              </a:spcBef>
              <a:spcAft>
                <a:spcPts val="0"/>
              </a:spcAft>
              <a:buClr>
                <a:schemeClr val="dk1"/>
              </a:buClr>
              <a:buSzPts val="1100"/>
              <a:buFont typeface="Arial"/>
              <a:buNone/>
            </a:pPr>
            <a:r>
              <a:rPr lang="it" sz="1650">
                <a:solidFill>
                  <a:schemeClr val="dk1"/>
                </a:solidFill>
                <a:latin typeface="Georgia"/>
                <a:ea typeface="Georgia"/>
                <a:cs typeface="Georgia"/>
                <a:sym typeface="Georgia"/>
              </a:rPr>
              <a:t>Cambia </a:t>
            </a:r>
            <a:r>
              <a:rPr i="1" lang="it" sz="1650">
                <a:solidFill>
                  <a:schemeClr val="dk1"/>
                </a:solidFill>
                <a:latin typeface="Georgia"/>
                <a:ea typeface="Georgia"/>
                <a:cs typeface="Georgia"/>
                <a:sym typeface="Georgia"/>
              </a:rPr>
              <a:t>master</a:t>
            </a:r>
            <a:r>
              <a:rPr lang="it" sz="1650">
                <a:solidFill>
                  <a:schemeClr val="dk1"/>
                </a:solidFill>
                <a:latin typeface="Georgia"/>
                <a:ea typeface="Georgia"/>
                <a:cs typeface="Georgia"/>
                <a:sym typeface="Georgia"/>
              </a:rPr>
              <a:t> nel branch al quale vuoi inviare i cambiamenti.</a:t>
            </a:r>
            <a:endParaRPr sz="1650">
              <a:solidFill>
                <a:schemeClr val="dk1"/>
              </a:solidFill>
              <a:latin typeface="Georgia"/>
              <a:ea typeface="Georgia"/>
              <a:cs typeface="Georgia"/>
              <a:sym typeface="Georgia"/>
            </a:endParaRPr>
          </a:p>
          <a:p>
            <a:pPr indent="0" lvl="0" marL="0" rtl="0" algn="ctr">
              <a:spcBef>
                <a:spcPts val="1600"/>
              </a:spcBef>
              <a:spcAft>
                <a:spcPts val="0"/>
              </a:spcAft>
              <a:buClr>
                <a:schemeClr val="dk1"/>
              </a:buClr>
              <a:buSzPts val="1100"/>
              <a:buFont typeface="Arial"/>
              <a:buNone/>
            </a:pPr>
            <a:r>
              <a:t/>
            </a:r>
            <a:endParaRPr sz="500">
              <a:solidFill>
                <a:schemeClr val="dk1"/>
              </a:solidFill>
            </a:endParaRPr>
          </a:p>
          <a:p>
            <a:pPr indent="0" lvl="0" marL="0" rtl="0" algn="ctr">
              <a:spcBef>
                <a:spcPts val="1600"/>
              </a:spcBef>
              <a:spcAft>
                <a:spcPts val="0"/>
              </a:spcAft>
              <a:buClr>
                <a:schemeClr val="dk1"/>
              </a:buClr>
              <a:buSzPts val="1100"/>
              <a:buFont typeface="Arial"/>
              <a:buNone/>
            </a:pPr>
            <a:r>
              <a:rPr lang="it" sz="1650">
                <a:solidFill>
                  <a:schemeClr val="dk1"/>
                </a:solidFill>
                <a:latin typeface="Georgia"/>
                <a:ea typeface="Georgia"/>
                <a:cs typeface="Georgia"/>
                <a:sym typeface="Georgia"/>
              </a:rPr>
              <a:t>Se non hai copiato un repository esistente, e vuoi connettere il tuo repository ad un server remoto, c'e' bisogno che tu lo aggiunga con</a:t>
            </a:r>
            <a:endParaRPr sz="1650">
              <a:solidFill>
                <a:schemeClr val="dk1"/>
              </a:solidFill>
              <a:latin typeface="Georgia"/>
              <a:ea typeface="Georgia"/>
              <a:cs typeface="Georgia"/>
              <a:sym typeface="Georgia"/>
            </a:endParaRPr>
          </a:p>
          <a:p>
            <a:pPr indent="0" lvl="0" marL="0" rtl="0" algn="ctr">
              <a:spcBef>
                <a:spcPts val="1600"/>
              </a:spcBef>
              <a:spcAft>
                <a:spcPts val="0"/>
              </a:spcAft>
              <a:buClr>
                <a:schemeClr val="dk1"/>
              </a:buClr>
              <a:buSzPts val="1100"/>
              <a:buFont typeface="Arial"/>
              <a:buNone/>
            </a:pPr>
            <a:r>
              <a:rPr lang="it" sz="1650">
                <a:solidFill>
                  <a:srgbClr val="FFFFFF"/>
                </a:solidFill>
                <a:highlight>
                  <a:srgbClr val="1155CC"/>
                </a:highlight>
                <a:latin typeface="Courier New"/>
                <a:ea typeface="Courier New"/>
                <a:cs typeface="Courier New"/>
                <a:sym typeface="Courier New"/>
              </a:rPr>
              <a:t>git remote add origin &lt;server&gt;</a:t>
            </a:r>
            <a:endParaRPr sz="1650">
              <a:solidFill>
                <a:srgbClr val="FFFFFF"/>
              </a:solidFill>
              <a:highlight>
                <a:srgbClr val="1155CC"/>
              </a:highlight>
              <a:latin typeface="Courier New"/>
              <a:ea typeface="Courier New"/>
              <a:cs typeface="Courier New"/>
              <a:sym typeface="Courier New"/>
            </a:endParaRPr>
          </a:p>
          <a:p>
            <a:pPr indent="0" lvl="0" marL="0" rtl="0" algn="ctr">
              <a:spcBef>
                <a:spcPts val="1600"/>
              </a:spcBef>
              <a:spcAft>
                <a:spcPts val="1600"/>
              </a:spcAft>
              <a:buNone/>
            </a:pPr>
            <a:r>
              <a:rPr lang="it" sz="1650">
                <a:solidFill>
                  <a:schemeClr val="dk1"/>
                </a:solidFill>
                <a:latin typeface="Georgia"/>
                <a:ea typeface="Georgia"/>
                <a:cs typeface="Georgia"/>
                <a:sym typeface="Georgia"/>
              </a:rPr>
              <a:t>Ora sarai in grado di inviare le tue modifiche al server remoto specificato</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BRANCHING</a:t>
            </a:r>
            <a:endParaRPr>
              <a:latin typeface="Comfortaa"/>
              <a:ea typeface="Comfortaa"/>
              <a:cs typeface="Comfortaa"/>
              <a:sym typeface="Comfortaa"/>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sz="1350">
                <a:solidFill>
                  <a:srgbClr val="DDDDDD"/>
                </a:solidFill>
                <a:highlight>
                  <a:schemeClr val="dk1"/>
                </a:highlight>
                <a:latin typeface="Comfortaa"/>
                <a:ea typeface="Comfortaa"/>
                <a:cs typeface="Comfortaa"/>
                <a:sym typeface="Comfortaa"/>
              </a:rPr>
              <a:t>crea un nuovo branch chiamato "feature_x" e passa al nuovo branch usando</a:t>
            </a:r>
            <a:endParaRPr sz="1350">
              <a:solidFill>
                <a:srgbClr val="DDDDDD"/>
              </a:solidFill>
              <a:highlight>
                <a:schemeClr val="dk1"/>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1350">
                <a:solidFill>
                  <a:schemeClr val="dk1"/>
                </a:solidFill>
                <a:highlight>
                  <a:srgbClr val="FFFFFF"/>
                </a:highlight>
                <a:latin typeface="Comfortaa"/>
                <a:ea typeface="Comfortaa"/>
                <a:cs typeface="Comfortaa"/>
                <a:sym typeface="Comfortaa"/>
              </a:rPr>
              <a:t>git checkout -b feature_x</a:t>
            </a:r>
            <a:endParaRPr sz="1350">
              <a:solidFill>
                <a:schemeClr val="dk1"/>
              </a:solidFill>
              <a:highlight>
                <a:srgbClr val="FFFFFF"/>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1350">
                <a:solidFill>
                  <a:srgbClr val="DDDDDD"/>
                </a:solidFill>
                <a:highlight>
                  <a:schemeClr val="dk1"/>
                </a:highlight>
                <a:latin typeface="Comfortaa"/>
                <a:ea typeface="Comfortaa"/>
                <a:cs typeface="Comfortaa"/>
                <a:sym typeface="Comfortaa"/>
              </a:rPr>
              <a:t>ritorna di nuovo su master</a:t>
            </a:r>
            <a:endParaRPr sz="1350">
              <a:solidFill>
                <a:srgbClr val="DDDDDD"/>
              </a:solidFill>
              <a:highlight>
                <a:schemeClr val="dk1"/>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1350">
                <a:solidFill>
                  <a:schemeClr val="dk1"/>
                </a:solidFill>
                <a:highlight>
                  <a:srgbClr val="FFFFFF"/>
                </a:highlight>
                <a:latin typeface="Comfortaa"/>
                <a:ea typeface="Comfortaa"/>
                <a:cs typeface="Comfortaa"/>
                <a:sym typeface="Comfortaa"/>
              </a:rPr>
              <a:t>git checkout master</a:t>
            </a:r>
            <a:endParaRPr sz="1350">
              <a:solidFill>
                <a:schemeClr val="dk1"/>
              </a:solidFill>
              <a:highlight>
                <a:srgbClr val="FFFFFF"/>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1350">
                <a:solidFill>
                  <a:srgbClr val="DDDDDD"/>
                </a:solidFill>
                <a:highlight>
                  <a:schemeClr val="dk1"/>
                </a:highlight>
                <a:latin typeface="Comfortaa"/>
                <a:ea typeface="Comfortaa"/>
                <a:cs typeface="Comfortaa"/>
                <a:sym typeface="Comfortaa"/>
              </a:rPr>
              <a:t>e cancella il branch creato in precedenza</a:t>
            </a:r>
            <a:endParaRPr sz="1350">
              <a:solidFill>
                <a:srgbClr val="DDDDDD"/>
              </a:solidFill>
              <a:highlight>
                <a:schemeClr val="dk1"/>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1350">
                <a:solidFill>
                  <a:schemeClr val="dk1"/>
                </a:solidFill>
                <a:highlight>
                  <a:srgbClr val="FFFFFF"/>
                </a:highlight>
                <a:latin typeface="Comfortaa"/>
                <a:ea typeface="Comfortaa"/>
                <a:cs typeface="Comfortaa"/>
                <a:sym typeface="Comfortaa"/>
              </a:rPr>
              <a:t>git branch -d feature_x</a:t>
            </a:r>
            <a:endParaRPr sz="1350">
              <a:solidFill>
                <a:schemeClr val="dk1"/>
              </a:solidFill>
              <a:highlight>
                <a:srgbClr val="FFFFFF"/>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1350">
                <a:solidFill>
                  <a:srgbClr val="DDDDDD"/>
                </a:solidFill>
                <a:highlight>
                  <a:schemeClr val="dk1"/>
                </a:highlight>
                <a:latin typeface="Comfortaa"/>
                <a:ea typeface="Comfortaa"/>
                <a:cs typeface="Comfortaa"/>
                <a:sym typeface="Comfortaa"/>
              </a:rPr>
              <a:t>il branch non sarà disponibile agli altri fino a quando non verrà inviato al repository remoto</a:t>
            </a:r>
            <a:endParaRPr sz="1350">
              <a:solidFill>
                <a:srgbClr val="DDDDDD"/>
              </a:solidFill>
              <a:highlight>
                <a:schemeClr val="dk1"/>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t/>
            </a:r>
            <a:endParaRPr sz="200">
              <a:solidFill>
                <a:schemeClr val="dk1"/>
              </a:solidFill>
              <a:latin typeface="Comfortaa"/>
              <a:ea typeface="Comfortaa"/>
              <a:cs typeface="Comfortaa"/>
              <a:sym typeface="Comfortaa"/>
            </a:endParaRPr>
          </a:p>
          <a:p>
            <a:pPr indent="0" lvl="0" marL="0" rtl="0" algn="ctr">
              <a:spcBef>
                <a:spcPts val="1600"/>
              </a:spcBef>
              <a:spcAft>
                <a:spcPts val="1600"/>
              </a:spcAft>
              <a:buNone/>
            </a:pPr>
            <a:r>
              <a:rPr lang="it" sz="1350">
                <a:solidFill>
                  <a:schemeClr val="dk1"/>
                </a:solidFill>
                <a:highlight>
                  <a:srgbClr val="FFFFFF"/>
                </a:highlight>
                <a:latin typeface="Comfortaa"/>
                <a:ea typeface="Comfortaa"/>
                <a:cs typeface="Comfortaa"/>
                <a:sym typeface="Comfortaa"/>
              </a:rPr>
              <a:t>git push origin &lt;branch&gt;</a:t>
            </a:r>
            <a:endParaRPr sz="900">
              <a:latin typeface="Comfortaa"/>
              <a:ea typeface="Comfortaa"/>
              <a:cs typeface="Comfortaa"/>
              <a:sym typeface="Comforta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AGGIORNA E INCORPORA </a:t>
            </a:r>
            <a:endParaRPr>
              <a:latin typeface="Comfortaa"/>
              <a:ea typeface="Comfortaa"/>
              <a:cs typeface="Comfortaa"/>
              <a:sym typeface="Comfortaa"/>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sz="950">
                <a:solidFill>
                  <a:schemeClr val="dk1"/>
                </a:solidFill>
                <a:highlight>
                  <a:srgbClr val="F2F2F2"/>
                </a:highlight>
                <a:latin typeface="Comfortaa"/>
                <a:ea typeface="Comfortaa"/>
                <a:cs typeface="Comfortaa"/>
                <a:sym typeface="Comfortaa"/>
              </a:rPr>
              <a:t>per aggiornare il tuo repository locale alla commit più recente, esegui</a:t>
            </a:r>
            <a:endParaRPr sz="950">
              <a:solidFill>
                <a:schemeClr val="dk1"/>
              </a:solidFill>
              <a:highlight>
                <a:srgbClr val="F2F2F2"/>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950">
                <a:solidFill>
                  <a:srgbClr val="FFFFFF"/>
                </a:solidFill>
                <a:highlight>
                  <a:schemeClr val="dk1"/>
                </a:highlight>
                <a:latin typeface="Comfortaa"/>
                <a:ea typeface="Comfortaa"/>
                <a:cs typeface="Comfortaa"/>
                <a:sym typeface="Comfortaa"/>
              </a:rPr>
              <a:t>git pull</a:t>
            </a:r>
            <a:endParaRPr sz="950">
              <a:solidFill>
                <a:srgbClr val="FFFFFF"/>
              </a:solidFill>
              <a:highlight>
                <a:schemeClr val="dk1"/>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950">
                <a:solidFill>
                  <a:schemeClr val="dk1"/>
                </a:solidFill>
                <a:highlight>
                  <a:srgbClr val="F2F2F2"/>
                </a:highlight>
                <a:latin typeface="Comfortaa"/>
                <a:ea typeface="Comfortaa"/>
                <a:cs typeface="Comfortaa"/>
                <a:sym typeface="Comfortaa"/>
              </a:rPr>
              <a:t>nella tua directory corrente per fare una </a:t>
            </a:r>
            <a:r>
              <a:rPr i="1" lang="it" sz="950">
                <a:solidFill>
                  <a:schemeClr val="dk1"/>
                </a:solidFill>
                <a:highlight>
                  <a:srgbClr val="F2F2F2"/>
                </a:highlight>
                <a:latin typeface="Comfortaa"/>
                <a:ea typeface="Comfortaa"/>
                <a:cs typeface="Comfortaa"/>
                <a:sym typeface="Comfortaa"/>
              </a:rPr>
              <a:t>fetch</a:t>
            </a:r>
            <a:r>
              <a:rPr lang="it" sz="950">
                <a:solidFill>
                  <a:schemeClr val="dk1"/>
                </a:solidFill>
                <a:highlight>
                  <a:srgbClr val="F2F2F2"/>
                </a:highlight>
                <a:latin typeface="Comfortaa"/>
                <a:ea typeface="Comfortaa"/>
                <a:cs typeface="Comfortaa"/>
                <a:sym typeface="Comfortaa"/>
              </a:rPr>
              <a:t> (recuperare) ed incorporare(</a:t>
            </a:r>
            <a:r>
              <a:rPr i="1" lang="it" sz="950">
                <a:solidFill>
                  <a:schemeClr val="dk1"/>
                </a:solidFill>
                <a:highlight>
                  <a:srgbClr val="F2F2F2"/>
                </a:highlight>
                <a:latin typeface="Comfortaa"/>
                <a:ea typeface="Comfortaa"/>
                <a:cs typeface="Comfortaa"/>
                <a:sym typeface="Comfortaa"/>
              </a:rPr>
              <a:t>merge</a:t>
            </a:r>
            <a:r>
              <a:rPr lang="it" sz="950">
                <a:solidFill>
                  <a:schemeClr val="dk1"/>
                </a:solidFill>
                <a:highlight>
                  <a:srgbClr val="F2F2F2"/>
                </a:highlight>
                <a:latin typeface="Comfortaa"/>
                <a:ea typeface="Comfortaa"/>
                <a:cs typeface="Comfortaa"/>
                <a:sym typeface="Comfortaa"/>
              </a:rPr>
              <a:t>) le modifiche fatte sul server remoto.</a:t>
            </a:r>
            <a:endParaRPr sz="950">
              <a:solidFill>
                <a:schemeClr val="dk1"/>
              </a:solidFill>
              <a:highlight>
                <a:srgbClr val="F2F2F2"/>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950">
                <a:solidFill>
                  <a:schemeClr val="dk1"/>
                </a:solidFill>
                <a:highlight>
                  <a:srgbClr val="F2F2F2"/>
                </a:highlight>
                <a:latin typeface="Comfortaa"/>
                <a:ea typeface="Comfortaa"/>
                <a:cs typeface="Comfortaa"/>
                <a:sym typeface="Comfortaa"/>
              </a:rPr>
              <a:t>per incorporare un altro branch nel tuo branch attivo (ad esempio master), utilizza</a:t>
            </a:r>
            <a:endParaRPr sz="950">
              <a:solidFill>
                <a:schemeClr val="dk1"/>
              </a:solidFill>
              <a:highlight>
                <a:srgbClr val="F2F2F2"/>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950">
                <a:solidFill>
                  <a:srgbClr val="FFFFFF"/>
                </a:solidFill>
                <a:highlight>
                  <a:schemeClr val="dk1"/>
                </a:highlight>
                <a:latin typeface="Comfortaa"/>
                <a:ea typeface="Comfortaa"/>
                <a:cs typeface="Comfortaa"/>
                <a:sym typeface="Comfortaa"/>
              </a:rPr>
              <a:t>git merge &lt;branch&gt;</a:t>
            </a:r>
            <a:endParaRPr sz="950">
              <a:solidFill>
                <a:srgbClr val="FFFFFF"/>
              </a:solidFill>
              <a:highlight>
                <a:schemeClr val="dk1"/>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950">
                <a:solidFill>
                  <a:schemeClr val="dk1"/>
                </a:solidFill>
                <a:highlight>
                  <a:srgbClr val="F2F2F2"/>
                </a:highlight>
                <a:latin typeface="Comfortaa"/>
                <a:ea typeface="Comfortaa"/>
                <a:cs typeface="Comfortaa"/>
                <a:sym typeface="Comfortaa"/>
              </a:rPr>
              <a:t>in entrambi i casi git prova ad auto-incorporare le modifiche. Sfortunatamente, a volte questa procedura automatizzata non è possibile, ed in questo caso ci saranno dei </a:t>
            </a:r>
            <a:r>
              <a:rPr i="1" lang="it" sz="950">
                <a:solidFill>
                  <a:schemeClr val="dk1"/>
                </a:solidFill>
                <a:highlight>
                  <a:srgbClr val="F2F2F2"/>
                </a:highlight>
                <a:latin typeface="Comfortaa"/>
                <a:ea typeface="Comfortaa"/>
                <a:cs typeface="Comfortaa"/>
                <a:sym typeface="Comfortaa"/>
              </a:rPr>
              <a:t>conflitti</a:t>
            </a:r>
            <a:r>
              <a:rPr lang="it" sz="950">
                <a:solidFill>
                  <a:schemeClr val="dk1"/>
                </a:solidFill>
                <a:highlight>
                  <a:srgbClr val="F2F2F2"/>
                </a:highlight>
                <a:latin typeface="Comfortaa"/>
                <a:ea typeface="Comfortaa"/>
                <a:cs typeface="Comfortaa"/>
                <a:sym typeface="Comfortaa"/>
              </a:rPr>
              <a:t>. Sei tu il responsabile che sistemerà questi </a:t>
            </a:r>
            <a:r>
              <a:rPr i="1" lang="it" sz="950">
                <a:solidFill>
                  <a:schemeClr val="dk1"/>
                </a:solidFill>
                <a:highlight>
                  <a:srgbClr val="F2F2F2"/>
                </a:highlight>
                <a:latin typeface="Comfortaa"/>
                <a:ea typeface="Comfortaa"/>
                <a:cs typeface="Comfortaa"/>
                <a:sym typeface="Comfortaa"/>
              </a:rPr>
              <a:t>conflitti</a:t>
            </a:r>
            <a:r>
              <a:rPr lang="it" sz="950">
                <a:solidFill>
                  <a:schemeClr val="dk1"/>
                </a:solidFill>
                <a:highlight>
                  <a:srgbClr val="F2F2F2"/>
                </a:highlight>
                <a:latin typeface="Comfortaa"/>
                <a:ea typeface="Comfortaa"/>
                <a:cs typeface="Comfortaa"/>
                <a:sym typeface="Comfortaa"/>
              </a:rPr>
              <a:t> manualmente modificando i file che git mostrerà. Dopo aver cambiato questi files, dovrai marcarli come 'correttamente incorporati' tramite</a:t>
            </a:r>
            <a:endParaRPr sz="950">
              <a:solidFill>
                <a:schemeClr val="dk1"/>
              </a:solidFill>
              <a:highlight>
                <a:srgbClr val="F2F2F2"/>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950">
                <a:solidFill>
                  <a:srgbClr val="FFFFFF"/>
                </a:solidFill>
                <a:highlight>
                  <a:schemeClr val="dk1"/>
                </a:highlight>
                <a:latin typeface="Comfortaa"/>
                <a:ea typeface="Comfortaa"/>
                <a:cs typeface="Comfortaa"/>
                <a:sym typeface="Comfortaa"/>
              </a:rPr>
              <a:t>git add &lt;nomedelfile&gt;</a:t>
            </a:r>
            <a:endParaRPr sz="950">
              <a:solidFill>
                <a:srgbClr val="FFFFFF"/>
              </a:solidFill>
              <a:highlight>
                <a:schemeClr val="dk1"/>
              </a:highlight>
              <a:latin typeface="Comfortaa"/>
              <a:ea typeface="Comfortaa"/>
              <a:cs typeface="Comfortaa"/>
              <a:sym typeface="Comfortaa"/>
            </a:endParaRPr>
          </a:p>
          <a:p>
            <a:pPr indent="0" lvl="0" marL="0" rtl="0" algn="ctr">
              <a:spcBef>
                <a:spcPts val="1600"/>
              </a:spcBef>
              <a:spcAft>
                <a:spcPts val="0"/>
              </a:spcAft>
              <a:buClr>
                <a:schemeClr val="dk1"/>
              </a:buClr>
              <a:buSzPts val="1100"/>
              <a:buFont typeface="Arial"/>
              <a:buNone/>
            </a:pPr>
            <a:r>
              <a:rPr lang="it" sz="950">
                <a:solidFill>
                  <a:schemeClr val="dk1"/>
                </a:solidFill>
                <a:highlight>
                  <a:srgbClr val="F2F2F2"/>
                </a:highlight>
                <a:latin typeface="Comfortaa"/>
                <a:ea typeface="Comfortaa"/>
                <a:cs typeface="Comfortaa"/>
                <a:sym typeface="Comfortaa"/>
              </a:rPr>
              <a:t>prima di immettere le modifiche, potrai anche visualizzarne un'anteprima eseguendo</a:t>
            </a:r>
            <a:endParaRPr sz="950">
              <a:solidFill>
                <a:schemeClr val="dk1"/>
              </a:solidFill>
              <a:highlight>
                <a:srgbClr val="F2F2F2"/>
              </a:highlight>
              <a:latin typeface="Comfortaa"/>
              <a:ea typeface="Comfortaa"/>
              <a:cs typeface="Comfortaa"/>
              <a:sym typeface="Comfortaa"/>
            </a:endParaRPr>
          </a:p>
          <a:p>
            <a:pPr indent="0" lvl="0" marL="0" rtl="0" algn="ctr">
              <a:spcBef>
                <a:spcPts val="1600"/>
              </a:spcBef>
              <a:spcAft>
                <a:spcPts val="1600"/>
              </a:spcAft>
              <a:buNone/>
            </a:pPr>
            <a:r>
              <a:rPr lang="it" sz="950">
                <a:solidFill>
                  <a:srgbClr val="FFFFFF"/>
                </a:solidFill>
                <a:highlight>
                  <a:schemeClr val="dk1"/>
                </a:highlight>
                <a:latin typeface="Comfortaa"/>
                <a:ea typeface="Comfortaa"/>
                <a:cs typeface="Comfortaa"/>
                <a:sym typeface="Comfortaa"/>
              </a:rPr>
              <a:t>git diff &lt;branch_sorgente&gt; &lt;branch_target&gt;</a:t>
            </a:r>
            <a:endParaRPr sz="500">
              <a:latin typeface="Comfortaa"/>
              <a:ea typeface="Comfortaa"/>
              <a:cs typeface="Comfortaa"/>
              <a:sym typeface="Comforta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TAGS</a:t>
            </a:r>
            <a:endParaRPr>
              <a:latin typeface="Comfortaa"/>
              <a:ea typeface="Comfortaa"/>
              <a:cs typeface="Comfortaa"/>
              <a:sym typeface="Comfortaa"/>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850">
                <a:solidFill>
                  <a:schemeClr val="dk1"/>
                </a:solidFill>
                <a:latin typeface="Georgia"/>
                <a:ea typeface="Georgia"/>
                <a:cs typeface="Georgia"/>
                <a:sym typeface="Georgia"/>
              </a:rPr>
              <a:t>È raccomandato creare dei tags nel caso in cui il software venga rilasciato. Questo è un concept già conosciuto, che esiste anche in SVN. Puoi creare un tag chiamato </a:t>
            </a:r>
            <a:r>
              <a:rPr i="1" lang="it" sz="1850">
                <a:solidFill>
                  <a:schemeClr val="dk1"/>
                </a:solidFill>
                <a:latin typeface="Georgia"/>
                <a:ea typeface="Georgia"/>
                <a:cs typeface="Georgia"/>
                <a:sym typeface="Georgia"/>
              </a:rPr>
              <a:t>1.0.0</a:t>
            </a:r>
            <a:r>
              <a:rPr lang="it" sz="1850">
                <a:solidFill>
                  <a:schemeClr val="dk1"/>
                </a:solidFill>
                <a:latin typeface="Georgia"/>
                <a:ea typeface="Georgia"/>
                <a:cs typeface="Georgia"/>
                <a:sym typeface="Georgia"/>
              </a:rPr>
              <a:t> eseguendo</a:t>
            </a:r>
            <a:endParaRPr sz="1850">
              <a:solidFill>
                <a:schemeClr val="dk1"/>
              </a:solidFill>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it" sz="1850">
                <a:solidFill>
                  <a:srgbClr val="FFFFFF"/>
                </a:solidFill>
                <a:highlight>
                  <a:srgbClr val="9900FF"/>
                </a:highlight>
                <a:latin typeface="Courier New"/>
                <a:ea typeface="Courier New"/>
                <a:cs typeface="Courier New"/>
                <a:sym typeface="Courier New"/>
              </a:rPr>
              <a:t>git tag 1.0.0 1b2e1d63ff</a:t>
            </a:r>
            <a:endParaRPr sz="1850">
              <a:solidFill>
                <a:srgbClr val="FFFFFF"/>
              </a:solidFill>
              <a:highlight>
                <a:srgbClr val="9900FF"/>
              </a:highlight>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it" sz="1850">
                <a:solidFill>
                  <a:schemeClr val="dk1"/>
                </a:solidFill>
                <a:latin typeface="Georgia"/>
                <a:ea typeface="Georgia"/>
                <a:cs typeface="Georgia"/>
                <a:sym typeface="Georgia"/>
              </a:rPr>
              <a:t>la sequenza </a:t>
            </a:r>
            <a:r>
              <a:rPr i="1" lang="it" sz="1850">
                <a:solidFill>
                  <a:schemeClr val="dk1"/>
                </a:solidFill>
                <a:latin typeface="Georgia"/>
                <a:ea typeface="Georgia"/>
                <a:cs typeface="Georgia"/>
                <a:sym typeface="Georgia"/>
              </a:rPr>
              <a:t>1b2e1d63ff</a:t>
            </a:r>
            <a:r>
              <a:rPr lang="it" sz="1850">
                <a:solidFill>
                  <a:schemeClr val="dk1"/>
                </a:solidFill>
                <a:latin typeface="Georgia"/>
                <a:ea typeface="Georgia"/>
                <a:cs typeface="Georgia"/>
                <a:sym typeface="Georgia"/>
              </a:rPr>
              <a:t> sta per i primi 10 caratteri del commit che si vuol referenziare tramite questo tag. Puoi ottenere l'id della commit tramite</a:t>
            </a:r>
            <a:endParaRPr sz="1850">
              <a:solidFill>
                <a:schemeClr val="dk1"/>
              </a:solidFill>
              <a:latin typeface="Georgia"/>
              <a:ea typeface="Georgia"/>
              <a:cs typeface="Georgia"/>
              <a:sym typeface="Georgia"/>
            </a:endParaRPr>
          </a:p>
          <a:p>
            <a:pPr indent="0" lvl="0" marL="0" rtl="0" algn="l">
              <a:spcBef>
                <a:spcPts val="1600"/>
              </a:spcBef>
              <a:spcAft>
                <a:spcPts val="0"/>
              </a:spcAft>
              <a:buClr>
                <a:schemeClr val="dk1"/>
              </a:buClr>
              <a:buSzPts val="1100"/>
              <a:buFont typeface="Arial"/>
              <a:buNone/>
            </a:pPr>
            <a:r>
              <a:rPr lang="it" sz="1850">
                <a:solidFill>
                  <a:srgbClr val="FFFFFF"/>
                </a:solidFill>
                <a:highlight>
                  <a:srgbClr val="9900FF"/>
                </a:highlight>
                <a:latin typeface="Courier New"/>
                <a:ea typeface="Courier New"/>
                <a:cs typeface="Courier New"/>
                <a:sym typeface="Courier New"/>
              </a:rPr>
              <a:t>git log</a:t>
            </a:r>
            <a:endParaRPr sz="1850">
              <a:solidFill>
                <a:srgbClr val="FFFFFF"/>
              </a:solidFill>
              <a:highlight>
                <a:srgbClr val="9900FF"/>
              </a:highlight>
              <a:latin typeface="Courier New"/>
              <a:ea typeface="Courier New"/>
              <a:cs typeface="Courier New"/>
              <a:sym typeface="Courier New"/>
            </a:endParaRPr>
          </a:p>
          <a:p>
            <a:pPr indent="0" lvl="0" marL="0" rtl="0" algn="l">
              <a:spcBef>
                <a:spcPts val="1600"/>
              </a:spcBef>
              <a:spcAft>
                <a:spcPts val="1600"/>
              </a:spcAft>
              <a:buNone/>
            </a:pPr>
            <a:r>
              <a:rPr lang="it" sz="1850">
                <a:solidFill>
                  <a:schemeClr val="dk1"/>
                </a:solidFill>
                <a:latin typeface="Georgia"/>
                <a:ea typeface="Georgia"/>
                <a:cs typeface="Georgia"/>
                <a:sym typeface="Georgia"/>
              </a:rPr>
              <a:t>puoi anche utilizzare meno caratteri per l'id della commit, basta che sia unico.</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900">
                <a:latin typeface="Comfortaa"/>
                <a:ea typeface="Comfortaa"/>
                <a:cs typeface="Comfortaa"/>
                <a:sym typeface="Comfortaa"/>
              </a:rPr>
              <a:t>CONSIGLI SU COME ESSERE UN BUON “CITTADINO” DI GITHUB</a:t>
            </a:r>
            <a:endParaRPr sz="1900">
              <a:latin typeface="Comfortaa"/>
              <a:ea typeface="Comfortaa"/>
              <a:cs typeface="Comfortaa"/>
              <a:sym typeface="Comfortaa"/>
            </a:endParaRPr>
          </a:p>
        </p:txBody>
      </p:sp>
      <p:sp>
        <p:nvSpPr>
          <p:cNvPr id="234" name="Google Shape;234;p4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69565"/>
              </a:lnSpc>
              <a:spcBef>
                <a:spcPts val="0"/>
              </a:spcBef>
              <a:spcAft>
                <a:spcPts val="0"/>
              </a:spcAft>
              <a:buClr>
                <a:schemeClr val="dk1"/>
              </a:buClr>
              <a:buSzPts val="1100"/>
              <a:buFont typeface="Arial"/>
              <a:buNone/>
            </a:pPr>
            <a:r>
              <a:rPr lang="it" sz="1150">
                <a:solidFill>
                  <a:srgbClr val="222222"/>
                </a:solidFill>
                <a:latin typeface="Comfortaa"/>
                <a:ea typeface="Comfortaa"/>
                <a:cs typeface="Comfortaa"/>
                <a:sym typeface="Comfortaa"/>
              </a:rPr>
              <a:t>GitHub è una piattaforma, certo, ma è anche un vero e proprio mondo da esplorare con migliaia di progetti molto diversi fra loro. Come in qualsiasi </a:t>
            </a:r>
            <a:r>
              <a:rPr b="1" lang="it" sz="1150">
                <a:solidFill>
                  <a:srgbClr val="222222"/>
                </a:solidFill>
                <a:latin typeface="Comfortaa"/>
                <a:ea typeface="Comfortaa"/>
                <a:cs typeface="Comfortaa"/>
                <a:sym typeface="Comfortaa"/>
              </a:rPr>
              <a:t>community</a:t>
            </a:r>
            <a:r>
              <a:rPr lang="it" sz="1150">
                <a:solidFill>
                  <a:srgbClr val="222222"/>
                </a:solidFill>
                <a:latin typeface="Comfortaa"/>
                <a:ea typeface="Comfortaa"/>
                <a:cs typeface="Comfortaa"/>
                <a:sym typeface="Comfortaa"/>
              </a:rPr>
              <a:t>, esserne membri attivi è positivo e gratificante.</a:t>
            </a:r>
            <a:endParaRPr sz="1150">
              <a:solidFill>
                <a:srgbClr val="222222"/>
              </a:solidFill>
              <a:latin typeface="Comfortaa"/>
              <a:ea typeface="Comfortaa"/>
              <a:cs typeface="Comfortaa"/>
              <a:sym typeface="Comfortaa"/>
            </a:endParaRPr>
          </a:p>
          <a:p>
            <a:pPr indent="0" lvl="0" marL="0" rtl="0" algn="l">
              <a:lnSpc>
                <a:spcPct val="169565"/>
              </a:lnSpc>
              <a:spcBef>
                <a:spcPts val="2000"/>
              </a:spcBef>
              <a:spcAft>
                <a:spcPts val="0"/>
              </a:spcAft>
              <a:buClr>
                <a:schemeClr val="dk1"/>
              </a:buClr>
              <a:buSzPts val="1100"/>
              <a:buFont typeface="Arial"/>
              <a:buNone/>
            </a:pPr>
            <a:r>
              <a:rPr lang="it" sz="1150">
                <a:solidFill>
                  <a:srgbClr val="222222"/>
                </a:solidFill>
                <a:latin typeface="Comfortaa"/>
                <a:ea typeface="Comfortaa"/>
                <a:cs typeface="Comfortaa"/>
                <a:sym typeface="Comfortaa"/>
              </a:rPr>
              <a:t>Ad esempio si può </a:t>
            </a:r>
            <a:r>
              <a:rPr b="1" lang="it" sz="1150">
                <a:solidFill>
                  <a:srgbClr val="222222"/>
                </a:solidFill>
                <a:latin typeface="Comfortaa"/>
                <a:ea typeface="Comfortaa"/>
                <a:cs typeface="Comfortaa"/>
                <a:sym typeface="Comfortaa"/>
              </a:rPr>
              <a:t>contribuire</a:t>
            </a:r>
            <a:r>
              <a:rPr lang="it" sz="1150">
                <a:solidFill>
                  <a:srgbClr val="222222"/>
                </a:solidFill>
                <a:latin typeface="Comfortaa"/>
                <a:ea typeface="Comfortaa"/>
                <a:cs typeface="Comfortaa"/>
                <a:sym typeface="Comfortaa"/>
              </a:rPr>
              <a:t>, nella misura delle proprie capacità, ai progetti open source. Esaminando la loro documentazione possiamo scoprire modi di fare parte dei progetti anche molto semplici, che non richiedono abilità estreme nella scrittura del codice.</a:t>
            </a:r>
            <a:endParaRPr sz="1150">
              <a:solidFill>
                <a:srgbClr val="222222"/>
              </a:solidFill>
              <a:latin typeface="Comfortaa"/>
              <a:ea typeface="Comfortaa"/>
              <a:cs typeface="Comfortaa"/>
              <a:sym typeface="Comfortaa"/>
            </a:endParaRPr>
          </a:p>
          <a:p>
            <a:pPr indent="0" lvl="0" marL="0" rtl="0" algn="l">
              <a:lnSpc>
                <a:spcPct val="169565"/>
              </a:lnSpc>
              <a:spcBef>
                <a:spcPts val="2000"/>
              </a:spcBef>
              <a:spcAft>
                <a:spcPts val="0"/>
              </a:spcAft>
              <a:buClr>
                <a:schemeClr val="dk1"/>
              </a:buClr>
              <a:buSzPts val="1100"/>
              <a:buFont typeface="Arial"/>
              <a:buNone/>
            </a:pPr>
            <a:r>
              <a:rPr lang="it" sz="1150">
                <a:solidFill>
                  <a:srgbClr val="222222"/>
                </a:solidFill>
                <a:latin typeface="Comfortaa"/>
                <a:ea typeface="Comfortaa"/>
                <a:cs typeface="Comfortaa"/>
                <a:sym typeface="Comfortaa"/>
              </a:rPr>
              <a:t>Essere buoni cittadini di GitHub consiste anche nel presentarsi bene. O meglio nel </a:t>
            </a:r>
            <a:r>
              <a:rPr b="1" lang="it" sz="1150">
                <a:solidFill>
                  <a:srgbClr val="222222"/>
                </a:solidFill>
                <a:latin typeface="Comfortaa"/>
                <a:ea typeface="Comfortaa"/>
                <a:cs typeface="Comfortaa"/>
                <a:sym typeface="Comfortaa"/>
              </a:rPr>
              <a:t>presentare bene</a:t>
            </a:r>
            <a:r>
              <a:rPr lang="it" sz="1150">
                <a:solidFill>
                  <a:srgbClr val="222222"/>
                </a:solidFill>
                <a:latin typeface="Comfortaa"/>
                <a:ea typeface="Comfortaa"/>
                <a:cs typeface="Comfortaa"/>
                <a:sym typeface="Comfortaa"/>
              </a:rPr>
              <a:t> i propri progetti, in primis descrivendoli in maniera precisa e completa. Tenete presente che alla descrizione del vostro progetto possono arrivare utenti molto tecnici – magari altri sviluppatori – ma anche con competenze di sviluppo limitate. Tutti devono comunque </a:t>
            </a:r>
            <a:r>
              <a:rPr b="1" lang="it" sz="1150">
                <a:solidFill>
                  <a:srgbClr val="222222"/>
                </a:solidFill>
                <a:latin typeface="Comfortaa"/>
                <a:ea typeface="Comfortaa"/>
                <a:cs typeface="Comfortaa"/>
                <a:sym typeface="Comfortaa"/>
              </a:rPr>
              <a:t>capirci qualcosa</a:t>
            </a:r>
            <a:r>
              <a:rPr lang="it" sz="1150">
                <a:solidFill>
                  <a:srgbClr val="222222"/>
                </a:solidFill>
                <a:latin typeface="Comfortaa"/>
                <a:ea typeface="Comfortaa"/>
                <a:cs typeface="Comfortaa"/>
                <a:sym typeface="Comfortaa"/>
              </a:rPr>
              <a:t> e soprattutto cosa fa e perché dovrebbe essere utile la vostra creazione.</a:t>
            </a:r>
            <a:endParaRPr sz="1150">
              <a:solidFill>
                <a:srgbClr val="222222"/>
              </a:solidFill>
              <a:latin typeface="Comfortaa"/>
              <a:ea typeface="Comfortaa"/>
              <a:cs typeface="Comfortaa"/>
              <a:sym typeface="Comfortaa"/>
            </a:endParaRPr>
          </a:p>
          <a:p>
            <a:pPr indent="0" lvl="0" marL="0" rtl="0" algn="l">
              <a:spcBef>
                <a:spcPts val="20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CHE COS’E’ GIT??</a:t>
            </a:r>
            <a:endParaRPr>
              <a:latin typeface="Comfortaa"/>
              <a:ea typeface="Comfortaa"/>
              <a:cs typeface="Comfortaa"/>
              <a:sym typeface="Comfortaa"/>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it" sz="1350">
                <a:solidFill>
                  <a:srgbClr val="666666"/>
                </a:solidFill>
                <a:latin typeface="Comfortaa"/>
                <a:ea typeface="Comfortaa"/>
                <a:cs typeface="Comfortaa"/>
                <a:sym typeface="Comfortaa"/>
              </a:rPr>
              <a:t>Git</a:t>
            </a:r>
            <a:r>
              <a:rPr lang="it" sz="1350">
                <a:solidFill>
                  <a:srgbClr val="666666"/>
                </a:solidFill>
                <a:latin typeface="Comfortaa"/>
                <a:ea typeface="Comfortaa"/>
                <a:cs typeface="Comfortaa"/>
                <a:sym typeface="Comfortaa"/>
              </a:rPr>
              <a:t> è un software di </a:t>
            </a:r>
            <a:r>
              <a:rPr b="1" lang="it" sz="1350">
                <a:solidFill>
                  <a:srgbClr val="666666"/>
                </a:solidFill>
                <a:latin typeface="Comfortaa"/>
                <a:ea typeface="Comfortaa"/>
                <a:cs typeface="Comfortaa"/>
                <a:sym typeface="Comfortaa"/>
              </a:rPr>
              <a:t>controllo di versione</a:t>
            </a:r>
            <a:r>
              <a:rPr lang="it" sz="1350">
                <a:solidFill>
                  <a:srgbClr val="666666"/>
                </a:solidFill>
                <a:latin typeface="Comfortaa"/>
                <a:ea typeface="Comfortaa"/>
                <a:cs typeface="Comfortaa"/>
                <a:sym typeface="Comfortaa"/>
              </a:rPr>
              <a:t>:</a:t>
            </a:r>
            <a:endParaRPr sz="1350">
              <a:solidFill>
                <a:srgbClr val="666666"/>
              </a:solidFill>
              <a:latin typeface="Comfortaa"/>
              <a:ea typeface="Comfortaa"/>
              <a:cs typeface="Comfortaa"/>
              <a:sym typeface="Comfortaa"/>
            </a:endParaRPr>
          </a:p>
          <a:p>
            <a:pPr indent="0" lvl="0" marL="0" rtl="0" algn="l">
              <a:spcBef>
                <a:spcPts val="1400"/>
              </a:spcBef>
              <a:spcAft>
                <a:spcPts val="0"/>
              </a:spcAft>
              <a:buClr>
                <a:schemeClr val="dk1"/>
              </a:buClr>
              <a:buSzPts val="1100"/>
              <a:buFont typeface="Arial"/>
              <a:buNone/>
            </a:pPr>
            <a:r>
              <a:rPr lang="it" sz="1350">
                <a:solidFill>
                  <a:srgbClr val="666666"/>
                </a:solidFill>
                <a:latin typeface="Comfortaa"/>
                <a:ea typeface="Comfortaa"/>
                <a:cs typeface="Comfortaa"/>
                <a:sym typeface="Comfortaa"/>
              </a:rPr>
              <a:t>si tratta di una applicazione che permette di tenere traccia di tutte le </a:t>
            </a:r>
            <a:r>
              <a:rPr b="1" lang="it" sz="1350">
                <a:solidFill>
                  <a:srgbClr val="666666"/>
                </a:solidFill>
                <a:latin typeface="Comfortaa"/>
                <a:ea typeface="Comfortaa"/>
                <a:cs typeface="Comfortaa"/>
                <a:sym typeface="Comfortaa"/>
              </a:rPr>
              <a:t>modifiche</a:t>
            </a:r>
            <a:r>
              <a:rPr lang="it" sz="1350">
                <a:solidFill>
                  <a:srgbClr val="666666"/>
                </a:solidFill>
                <a:latin typeface="Comfortaa"/>
                <a:ea typeface="Comfortaa"/>
                <a:cs typeface="Comfortaa"/>
                <a:sym typeface="Comfortaa"/>
              </a:rPr>
              <a:t>apportate al </a:t>
            </a:r>
            <a:r>
              <a:rPr b="1" lang="it" sz="1350">
                <a:solidFill>
                  <a:srgbClr val="666666"/>
                </a:solidFill>
                <a:latin typeface="Comfortaa"/>
                <a:ea typeface="Comfortaa"/>
                <a:cs typeface="Comfortaa"/>
                <a:sym typeface="Comfortaa"/>
              </a:rPr>
              <a:t>codice sorgente</a:t>
            </a:r>
            <a:r>
              <a:rPr lang="it" sz="1350">
                <a:solidFill>
                  <a:srgbClr val="666666"/>
                </a:solidFill>
                <a:latin typeface="Comfortaa"/>
                <a:ea typeface="Comfortaa"/>
                <a:cs typeface="Comfortaa"/>
                <a:sym typeface="Comfortaa"/>
              </a:rPr>
              <a:t> di un determinato programma.</a:t>
            </a:r>
            <a:endParaRPr sz="1350">
              <a:solidFill>
                <a:srgbClr val="666666"/>
              </a:solidFill>
              <a:latin typeface="Comfortaa"/>
              <a:ea typeface="Comfortaa"/>
              <a:cs typeface="Comfortaa"/>
              <a:sym typeface="Comfortaa"/>
            </a:endParaRPr>
          </a:p>
          <a:p>
            <a:pPr indent="0" lvl="0" marL="0" rtl="0" algn="l">
              <a:spcBef>
                <a:spcPts val="1400"/>
              </a:spcBef>
              <a:spcAft>
                <a:spcPts val="0"/>
              </a:spcAft>
              <a:buClr>
                <a:schemeClr val="dk1"/>
              </a:buClr>
              <a:buSzPts val="1100"/>
              <a:buFont typeface="Arial"/>
              <a:buNone/>
            </a:pPr>
            <a:r>
              <a:rPr lang="it" sz="1350">
                <a:solidFill>
                  <a:srgbClr val="666666"/>
                </a:solidFill>
                <a:latin typeface="Comfortaa"/>
                <a:ea typeface="Comfortaa"/>
                <a:cs typeface="Comfortaa"/>
                <a:sym typeface="Comfortaa"/>
              </a:rPr>
              <a:t>Git è un programma che permette una collaborazione decentralizzata.</a:t>
            </a:r>
            <a:endParaRPr sz="1350">
              <a:solidFill>
                <a:srgbClr val="666666"/>
              </a:solidFill>
              <a:latin typeface="Comfortaa"/>
              <a:ea typeface="Comfortaa"/>
              <a:cs typeface="Comfortaa"/>
              <a:sym typeface="Comfortaa"/>
            </a:endParaRPr>
          </a:p>
          <a:p>
            <a:pPr indent="0" lvl="0" marL="0" rtl="0" algn="l">
              <a:spcBef>
                <a:spcPts val="1400"/>
              </a:spcBef>
              <a:spcAft>
                <a:spcPts val="0"/>
              </a:spcAft>
              <a:buClr>
                <a:schemeClr val="dk1"/>
              </a:buClr>
              <a:buSzPts val="1100"/>
              <a:buFont typeface="Arial"/>
              <a:buNone/>
            </a:pPr>
            <a:r>
              <a:rPr lang="it" sz="1350">
                <a:solidFill>
                  <a:srgbClr val="666666"/>
                </a:solidFill>
                <a:latin typeface="Comfortaa"/>
                <a:ea typeface="Comfortaa"/>
                <a:cs typeface="Comfortaa"/>
                <a:sym typeface="Comfortaa"/>
              </a:rPr>
              <a:t>Non è necessario un server centrale e gli sviluppatori possono collaborare tra loro in maniera parallela, senza essere per forza connessi in ogni istante.</a:t>
            </a:r>
            <a:endParaRPr sz="1350">
              <a:solidFill>
                <a:srgbClr val="666666"/>
              </a:solidFill>
              <a:latin typeface="Comfortaa"/>
              <a:ea typeface="Comfortaa"/>
              <a:cs typeface="Comfortaa"/>
              <a:sym typeface="Comfortaa"/>
            </a:endParaRPr>
          </a:p>
          <a:p>
            <a:pPr indent="0" lvl="0" marL="0" rtl="0" algn="l">
              <a:spcBef>
                <a:spcPts val="1400"/>
              </a:spcBef>
              <a:spcAft>
                <a:spcPts val="0"/>
              </a:spcAft>
              <a:buClr>
                <a:schemeClr val="dk1"/>
              </a:buClr>
              <a:buSzPts val="1100"/>
              <a:buFont typeface="Arial"/>
              <a:buNone/>
            </a:pPr>
            <a:r>
              <a:rPr lang="it" sz="1350">
                <a:solidFill>
                  <a:srgbClr val="666666"/>
                </a:solidFill>
                <a:latin typeface="Comfortaa"/>
                <a:ea typeface="Comfortaa"/>
                <a:cs typeface="Comfortaa"/>
                <a:sym typeface="Comfortaa"/>
              </a:rPr>
              <a:t>Git non è il solo sistema di controllo di versione esistente, ma di certo è lo standard oggi universalmente riconosciuto in campo informatico.</a:t>
            </a:r>
            <a:endParaRPr sz="1350">
              <a:solidFill>
                <a:srgbClr val="666666"/>
              </a:solidFill>
              <a:latin typeface="Comfortaa"/>
              <a:ea typeface="Comfortaa"/>
              <a:cs typeface="Comfortaa"/>
              <a:sym typeface="Comfortaa"/>
            </a:endParaRPr>
          </a:p>
          <a:p>
            <a:pPr indent="0" lvl="0" marL="0" rtl="0" algn="l">
              <a:spcBef>
                <a:spcPts val="1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2"/>
          <p:cNvSpPr txBox="1"/>
          <p:nvPr>
            <p:ph idx="1" type="body"/>
          </p:nvPr>
        </p:nvSpPr>
        <p:spPr>
          <a:xfrm>
            <a:off x="1046500" y="1826400"/>
            <a:ext cx="6995400" cy="918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it" sz="3700">
                <a:latin typeface="Comfortaa"/>
                <a:ea typeface="Comfortaa"/>
                <a:cs typeface="Comfortaa"/>
                <a:sym typeface="Comfortaa"/>
              </a:rPr>
              <a:t>GRAZIE PER L’ATTENZIONE</a:t>
            </a:r>
            <a:endParaRPr sz="37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GIT E GITHUB</a:t>
            </a:r>
            <a:endParaRPr>
              <a:latin typeface="Comfortaa"/>
              <a:ea typeface="Comfortaa"/>
              <a:cs typeface="Comfortaa"/>
              <a:sym typeface="Comfortaa"/>
            </a:endParaRPr>
          </a:p>
        </p:txBody>
      </p:sp>
      <p:sp>
        <p:nvSpPr>
          <p:cNvPr id="74" name="Google Shape;74;p16"/>
          <p:cNvSpPr txBox="1"/>
          <p:nvPr>
            <p:ph idx="1" type="body"/>
          </p:nvPr>
        </p:nvSpPr>
        <p:spPr>
          <a:xfrm>
            <a:off x="311700" y="1591400"/>
            <a:ext cx="8520600" cy="31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solidFill>
                  <a:srgbClr val="333333"/>
                </a:solidFill>
                <a:highlight>
                  <a:srgbClr val="FFFFFF"/>
                </a:highlight>
                <a:latin typeface="Comfortaa"/>
                <a:ea typeface="Comfortaa"/>
                <a:cs typeface="Comfortaa"/>
                <a:sym typeface="Comfortaa"/>
              </a:rPr>
              <a:t>Git é un programma per la gestione delle versioni, trovate tutto il necessario sul sito ufficiale o sulla pagina di wikipedia. GitHub, invece, é un servizio di hosting e di team collaboration, basato sulle funzionalità di Git. Differenza sostanziale, da tenere in considerazione.</a:t>
            </a:r>
            <a:endParaRPr sz="1400">
              <a:solidFill>
                <a:srgbClr val="333333"/>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b="1" lang="it" sz="1700">
                <a:solidFill>
                  <a:srgbClr val="3C424F"/>
                </a:solidFill>
                <a:latin typeface="Comfortaa"/>
                <a:ea typeface="Comfortaa"/>
                <a:cs typeface="Comfortaa"/>
                <a:sym typeface="Comfortaa"/>
              </a:rPr>
              <a:t>Punti Chiave di GIT:</a:t>
            </a:r>
            <a:endParaRPr b="1" sz="1700">
              <a:solidFill>
                <a:srgbClr val="3C424F"/>
              </a:solidFill>
              <a:latin typeface="Comfortaa"/>
              <a:ea typeface="Comfortaa"/>
              <a:cs typeface="Comfortaa"/>
              <a:sym typeface="Comfortaa"/>
            </a:endParaRPr>
          </a:p>
          <a:p>
            <a:pPr indent="-304800" lvl="0" marL="457200" rtl="0" algn="l">
              <a:spcBef>
                <a:spcPts val="1600"/>
              </a:spcBef>
              <a:spcAft>
                <a:spcPts val="0"/>
              </a:spcAft>
              <a:buClr>
                <a:srgbClr val="FF9900"/>
              </a:buClr>
              <a:buSzPts val="1200"/>
              <a:buFont typeface="Comfortaa"/>
              <a:buChar char="➢"/>
            </a:pPr>
            <a:r>
              <a:rPr lang="it" sz="1200">
                <a:solidFill>
                  <a:srgbClr val="FF9900"/>
                </a:solidFill>
                <a:latin typeface="Comfortaa"/>
                <a:ea typeface="Comfortaa"/>
                <a:cs typeface="Comfortaa"/>
                <a:sym typeface="Comfortaa"/>
              </a:rPr>
              <a:t>Repository </a:t>
            </a:r>
            <a:endParaRPr sz="1200">
              <a:solidFill>
                <a:srgbClr val="FF9900"/>
              </a:solidFill>
              <a:latin typeface="Comfortaa"/>
              <a:ea typeface="Comfortaa"/>
              <a:cs typeface="Comfortaa"/>
              <a:sym typeface="Comfortaa"/>
            </a:endParaRPr>
          </a:p>
          <a:p>
            <a:pPr indent="-304800" lvl="0" marL="457200" rtl="0" algn="l">
              <a:spcBef>
                <a:spcPts val="0"/>
              </a:spcBef>
              <a:spcAft>
                <a:spcPts val="0"/>
              </a:spcAft>
              <a:buClr>
                <a:srgbClr val="FF9900"/>
              </a:buClr>
              <a:buSzPts val="1200"/>
              <a:buFont typeface="Comfortaa"/>
              <a:buChar char="➢"/>
            </a:pPr>
            <a:r>
              <a:rPr lang="it" sz="1200">
                <a:solidFill>
                  <a:srgbClr val="FF9900"/>
                </a:solidFill>
                <a:latin typeface="Comfortaa"/>
                <a:ea typeface="Comfortaa"/>
                <a:cs typeface="Comfortaa"/>
                <a:sym typeface="Comfortaa"/>
              </a:rPr>
              <a:t> Branch</a:t>
            </a:r>
            <a:endParaRPr sz="1200">
              <a:solidFill>
                <a:srgbClr val="FF9900"/>
              </a:solidFill>
              <a:latin typeface="Comfortaa"/>
              <a:ea typeface="Comfortaa"/>
              <a:cs typeface="Comfortaa"/>
              <a:sym typeface="Comfortaa"/>
            </a:endParaRPr>
          </a:p>
          <a:p>
            <a:pPr indent="0" lvl="0" marL="0" rtl="0" algn="l">
              <a:spcBef>
                <a:spcPts val="1200"/>
              </a:spcBef>
              <a:spcAft>
                <a:spcPts val="1600"/>
              </a:spcAft>
              <a:buNone/>
            </a:pPr>
            <a:r>
              <a:t/>
            </a:r>
            <a:endParaRPr sz="1400">
              <a:solidFill>
                <a:srgbClr val="333333"/>
              </a:solidFill>
              <a:highlight>
                <a:srgbClr val="FFFFFF"/>
              </a:highlight>
              <a:latin typeface="Comfortaa"/>
              <a:ea typeface="Comfortaa"/>
              <a:cs typeface="Comfortaa"/>
              <a:sym typeface="Comfortaa"/>
            </a:endParaRPr>
          </a:p>
        </p:txBody>
      </p:sp>
      <p:pic>
        <p:nvPicPr>
          <p:cNvPr id="75" name="Google Shape;75;p16"/>
          <p:cNvPicPr preferRelativeResize="0"/>
          <p:nvPr/>
        </p:nvPicPr>
        <p:blipFill>
          <a:blip r:embed="rId3">
            <a:alphaModFix/>
          </a:blip>
          <a:stretch>
            <a:fillRect/>
          </a:stretch>
        </p:blipFill>
        <p:spPr>
          <a:xfrm>
            <a:off x="6951251" y="3596100"/>
            <a:ext cx="2192750" cy="123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REPOSITORY</a:t>
            </a:r>
            <a:endParaRPr>
              <a:latin typeface="Comfortaa"/>
              <a:ea typeface="Comfortaa"/>
              <a:cs typeface="Comfortaa"/>
              <a:sym typeface="Comfortaa"/>
            </a:endParaRPr>
          </a:p>
        </p:txBody>
      </p:sp>
      <p:sp>
        <p:nvSpPr>
          <p:cNvPr id="81" name="Google Shape;81;p17"/>
          <p:cNvSpPr txBox="1"/>
          <p:nvPr>
            <p:ph idx="1" type="body"/>
          </p:nvPr>
        </p:nvSpPr>
        <p:spPr>
          <a:xfrm>
            <a:off x="188875" y="1364575"/>
            <a:ext cx="8520600" cy="15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500">
                <a:solidFill>
                  <a:srgbClr val="333333"/>
                </a:solidFill>
                <a:latin typeface="Comfortaa"/>
                <a:ea typeface="Comfortaa"/>
                <a:cs typeface="Comfortaa"/>
                <a:sym typeface="Comfortaa"/>
              </a:rPr>
              <a:t>si chiama </a:t>
            </a:r>
            <a:r>
              <a:rPr b="1" lang="it" sz="1500">
                <a:solidFill>
                  <a:srgbClr val="333333"/>
                </a:solidFill>
                <a:latin typeface="Comfortaa"/>
                <a:ea typeface="Comfortaa"/>
                <a:cs typeface="Comfortaa"/>
                <a:sym typeface="Comfortaa"/>
              </a:rPr>
              <a:t>Repository</a:t>
            </a:r>
            <a:r>
              <a:rPr lang="it" sz="1500">
                <a:solidFill>
                  <a:srgbClr val="333333"/>
                </a:solidFill>
                <a:latin typeface="Comfortaa"/>
                <a:ea typeface="Comfortaa"/>
                <a:cs typeface="Comfortaa"/>
                <a:sym typeface="Comfortaa"/>
              </a:rPr>
              <a:t> </a:t>
            </a:r>
            <a:r>
              <a:rPr lang="it" sz="1500">
                <a:solidFill>
                  <a:srgbClr val="333333"/>
                </a:solidFill>
                <a:latin typeface="Comfortaa"/>
                <a:ea typeface="Comfortaa"/>
                <a:cs typeface="Comfortaa"/>
                <a:sym typeface="Comfortaa"/>
              </a:rPr>
              <a:t>la creazione di un contenitore dove andare a salvare il nostro codice, nelle versioni </a:t>
            </a:r>
            <a:r>
              <a:rPr b="1" lang="it" sz="1500">
                <a:solidFill>
                  <a:srgbClr val="333333"/>
                </a:solidFill>
                <a:latin typeface="Comfortaa"/>
                <a:ea typeface="Comfortaa"/>
                <a:cs typeface="Comfortaa"/>
                <a:sym typeface="Comfortaa"/>
              </a:rPr>
              <a:t>master</a:t>
            </a:r>
            <a:r>
              <a:rPr lang="it" sz="1500">
                <a:solidFill>
                  <a:srgbClr val="333333"/>
                </a:solidFill>
                <a:latin typeface="Comfortaa"/>
                <a:ea typeface="Comfortaa"/>
                <a:cs typeface="Comfortaa"/>
                <a:sym typeface="Comfortaa"/>
              </a:rPr>
              <a:t> ( ovvero, di produzione), </a:t>
            </a:r>
            <a:r>
              <a:rPr b="1" lang="it" sz="1500">
                <a:solidFill>
                  <a:srgbClr val="333333"/>
                </a:solidFill>
                <a:latin typeface="Comfortaa"/>
                <a:ea typeface="Comfortaa"/>
                <a:cs typeface="Comfortaa"/>
                <a:sym typeface="Comfortaa"/>
              </a:rPr>
              <a:t>develop </a:t>
            </a:r>
            <a:r>
              <a:rPr lang="it" sz="1500">
                <a:solidFill>
                  <a:srgbClr val="333333"/>
                </a:solidFill>
                <a:latin typeface="Comfortaa"/>
                <a:ea typeface="Comfortaa"/>
                <a:cs typeface="Comfortaa"/>
                <a:sym typeface="Comfortaa"/>
              </a:rPr>
              <a:t>( di sviluppo ) ed altre. Questo contenitore, appunto, Ogni contributore del progetto, quindi, avrá a disposizione in locale e in remoto, una copia del Repository con tutto il codice sorgente e la documentazione create dagli altri contributori.</a:t>
            </a:r>
            <a:endParaRPr sz="1500">
              <a:solidFill>
                <a:srgbClr val="333333"/>
              </a:solidFill>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t/>
            </a:r>
            <a:endParaRPr sz="1200">
              <a:solidFill>
                <a:schemeClr val="dk1"/>
              </a:solidFill>
              <a:latin typeface="Comfortaa"/>
              <a:ea typeface="Comfortaa"/>
              <a:cs typeface="Comfortaa"/>
              <a:sym typeface="Comfortaa"/>
            </a:endParaRPr>
          </a:p>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6951251" y="3596100"/>
            <a:ext cx="2192750" cy="123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IL BRANCH</a:t>
            </a:r>
            <a:endParaRPr>
              <a:latin typeface="Comfortaa"/>
              <a:ea typeface="Comfortaa"/>
              <a:cs typeface="Comfortaa"/>
              <a:sym typeface="Comfortaa"/>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300">
                <a:solidFill>
                  <a:srgbClr val="333333"/>
                </a:solidFill>
                <a:latin typeface="Comfortaa"/>
                <a:ea typeface="Comfortaa"/>
                <a:cs typeface="Comfortaa"/>
                <a:sym typeface="Comfortaa"/>
              </a:rPr>
              <a:t>Una volta creato il Repository, il team avrá bisogno di iniziare lo sviluppo del software. Prima del primissimo rilascio, il software sará nella cosiddetta </a:t>
            </a:r>
            <a:r>
              <a:rPr b="1" lang="it" sz="1300">
                <a:solidFill>
                  <a:srgbClr val="333333"/>
                </a:solidFill>
                <a:latin typeface="Comfortaa"/>
                <a:ea typeface="Comfortaa"/>
                <a:cs typeface="Comfortaa"/>
                <a:sym typeface="Comfortaa"/>
              </a:rPr>
              <a:t>fase di sviluppo</a:t>
            </a:r>
            <a:r>
              <a:rPr lang="it" sz="1300">
                <a:solidFill>
                  <a:srgbClr val="333333"/>
                </a:solidFill>
                <a:latin typeface="Comfortaa"/>
                <a:ea typeface="Comfortaa"/>
                <a:cs typeface="Comfortaa"/>
                <a:sym typeface="Comfortaa"/>
              </a:rPr>
              <a:t>. Non appena terminata la fase di sviluppo, peró, il team avrá necessitá di “salvare” lo stato del software, magari rendendolo disponibile all’uso. Contemporaneamente, in base alla progettazione del software,  alcuni contributori dovranno continuare la fase di sviluppo. Per non creare caos e stabilire quale elenco di funzionalitá debba contenere una certa versione del software, Git (e GitHub), implementano il concetto di </a:t>
            </a:r>
            <a:r>
              <a:rPr b="1" lang="it" sz="1300">
                <a:solidFill>
                  <a:srgbClr val="333333"/>
                </a:solidFill>
                <a:latin typeface="Comfortaa"/>
                <a:ea typeface="Comfortaa"/>
                <a:cs typeface="Comfortaa"/>
                <a:sym typeface="Comfortaa"/>
              </a:rPr>
              <a:t>Branch</a:t>
            </a:r>
            <a:r>
              <a:rPr lang="it" sz="1300">
                <a:solidFill>
                  <a:srgbClr val="333333"/>
                </a:solidFill>
                <a:latin typeface="Comfortaa"/>
                <a:ea typeface="Comfortaa"/>
                <a:cs typeface="Comfortaa"/>
                <a:sym typeface="Comfortaa"/>
              </a:rPr>
              <a:t>.</a:t>
            </a:r>
            <a:endParaRPr sz="1300">
              <a:solidFill>
                <a:srgbClr val="333333"/>
              </a:solidFill>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it" sz="1300">
                <a:solidFill>
                  <a:srgbClr val="333333"/>
                </a:solidFill>
                <a:latin typeface="Comfortaa"/>
                <a:ea typeface="Comfortaa"/>
                <a:cs typeface="Comfortaa"/>
                <a:sym typeface="Comfortaa"/>
              </a:rPr>
              <a:t>Un branch é una sottoparte del Repository che include il codice di una certa versione, derivato direttamente da un altro branch o dalla fusione (merge) di piú branch differenti.</a:t>
            </a:r>
            <a:endParaRPr sz="1400">
              <a:solidFill>
                <a:srgbClr val="333333"/>
              </a:solidFill>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7343459" y="0"/>
            <a:ext cx="1664691" cy="115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BRANCHING</a:t>
            </a:r>
            <a:endParaRPr>
              <a:latin typeface="Comfortaa"/>
              <a:ea typeface="Comfortaa"/>
              <a:cs typeface="Comfortaa"/>
              <a:sym typeface="Comfortaa"/>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69565"/>
              </a:lnSpc>
              <a:spcBef>
                <a:spcPts val="0"/>
              </a:spcBef>
              <a:spcAft>
                <a:spcPts val="0"/>
              </a:spcAft>
              <a:buClr>
                <a:schemeClr val="dk1"/>
              </a:buClr>
              <a:buSzPts val="1100"/>
              <a:buFont typeface="Arial"/>
              <a:buNone/>
            </a:pPr>
            <a:r>
              <a:rPr lang="it" sz="1150">
                <a:solidFill>
                  <a:srgbClr val="222222"/>
                </a:solidFill>
                <a:latin typeface="Comfortaa"/>
                <a:ea typeface="Comfortaa"/>
                <a:cs typeface="Comfortaa"/>
                <a:sym typeface="Comfortaa"/>
              </a:rPr>
              <a:t>il </a:t>
            </a:r>
            <a:r>
              <a:rPr b="1" lang="it" sz="1150">
                <a:solidFill>
                  <a:srgbClr val="222222"/>
                </a:solidFill>
                <a:latin typeface="Comfortaa"/>
                <a:ea typeface="Comfortaa"/>
                <a:cs typeface="Comfortaa"/>
                <a:sym typeface="Comfortaa"/>
              </a:rPr>
              <a:t>branching</a:t>
            </a:r>
            <a:r>
              <a:rPr lang="it" sz="1150">
                <a:solidFill>
                  <a:srgbClr val="222222"/>
                </a:solidFill>
                <a:latin typeface="Comfortaa"/>
                <a:ea typeface="Comfortaa"/>
                <a:cs typeface="Comfortaa"/>
                <a:sym typeface="Comfortaa"/>
              </a:rPr>
              <a:t> per cui uno sviluppatore può dedicarsi tranquillamente a una particolare funzione di un programma senza bloccare il lavoro degli altri e senza rigidità. Tanto che lo si può fare ogni volta che si vuole, ragionevolmente sicuri che Git recepirà lo </a:t>
            </a:r>
            <a:r>
              <a:rPr b="1" lang="it" sz="1150">
                <a:solidFill>
                  <a:srgbClr val="222222"/>
                </a:solidFill>
                <a:latin typeface="Comfortaa"/>
                <a:ea typeface="Comfortaa"/>
                <a:cs typeface="Comfortaa"/>
                <a:sym typeface="Comfortaa"/>
              </a:rPr>
              <a:t>sviluppo parallelo</a:t>
            </a:r>
            <a:r>
              <a:rPr lang="it" sz="1150">
                <a:solidFill>
                  <a:srgbClr val="222222"/>
                </a:solidFill>
                <a:latin typeface="Comfortaa"/>
                <a:ea typeface="Comfortaa"/>
                <a:cs typeface="Comfortaa"/>
                <a:sym typeface="Comfortaa"/>
              </a:rPr>
              <a:t> senza (particolari) problemi.</a:t>
            </a:r>
            <a:endParaRPr sz="1150">
              <a:solidFill>
                <a:srgbClr val="222222"/>
              </a:solidFill>
              <a:latin typeface="Comfortaa"/>
              <a:ea typeface="Comfortaa"/>
              <a:cs typeface="Comfortaa"/>
              <a:sym typeface="Comfortaa"/>
            </a:endParaRPr>
          </a:p>
          <a:p>
            <a:pPr indent="0" lvl="0" marL="0" rtl="0" algn="l">
              <a:lnSpc>
                <a:spcPct val="169565"/>
              </a:lnSpc>
              <a:spcBef>
                <a:spcPts val="2000"/>
              </a:spcBef>
              <a:spcAft>
                <a:spcPts val="0"/>
              </a:spcAft>
              <a:buClr>
                <a:schemeClr val="dk1"/>
              </a:buClr>
              <a:buSzPts val="1100"/>
              <a:buFont typeface="Arial"/>
              <a:buNone/>
            </a:pPr>
            <a:r>
              <a:rPr lang="it" sz="1150">
                <a:solidFill>
                  <a:srgbClr val="222222"/>
                </a:solidFill>
                <a:latin typeface="Comfortaa"/>
                <a:ea typeface="Comfortaa"/>
                <a:cs typeface="Comfortaa"/>
                <a:sym typeface="Comfortaa"/>
              </a:rPr>
              <a:t>Quando vogliamo lavorare su un particolare aspetto del codice lasciando che la parte principale del progetto vada avanti, ne creiamo una branch (ramificazione). Da qui in poi lavoriamo</a:t>
            </a:r>
            <a:r>
              <a:rPr b="1" lang="it" sz="1150">
                <a:solidFill>
                  <a:srgbClr val="222222"/>
                </a:solidFill>
                <a:latin typeface="Comfortaa"/>
                <a:ea typeface="Comfortaa"/>
                <a:cs typeface="Comfortaa"/>
                <a:sym typeface="Comfortaa"/>
              </a:rPr>
              <a:t> solo sulla branch</a:t>
            </a:r>
            <a:r>
              <a:rPr lang="it" sz="1150">
                <a:solidFill>
                  <a:srgbClr val="222222"/>
                </a:solidFill>
                <a:latin typeface="Comfortaa"/>
                <a:ea typeface="Comfortaa"/>
                <a:cs typeface="Comfortaa"/>
                <a:sym typeface="Comfortaa"/>
              </a:rPr>
              <a:t>, completiamo il nostro obiettivo (ad esempio modificare una particolare funzione) e poi eseguiamo il </a:t>
            </a:r>
            <a:r>
              <a:rPr b="1" lang="it" sz="1150">
                <a:solidFill>
                  <a:srgbClr val="222222"/>
                </a:solidFill>
                <a:latin typeface="Comfortaa"/>
                <a:ea typeface="Comfortaa"/>
                <a:cs typeface="Comfortaa"/>
                <a:sym typeface="Comfortaa"/>
              </a:rPr>
              <a:t>merge</a:t>
            </a:r>
            <a:r>
              <a:rPr lang="it" sz="1150">
                <a:solidFill>
                  <a:srgbClr val="222222"/>
                </a:solidFill>
                <a:latin typeface="Comfortaa"/>
                <a:ea typeface="Comfortaa"/>
                <a:cs typeface="Comfortaa"/>
                <a:sym typeface="Comfortaa"/>
              </a:rPr>
              <a:t> del nostro codice con la parte principale del progetto. Se avvengono dei conflitti in questa incorporazione, sta a noi risolverli (spesso è solo qualche commit che si è perso per strada).</a:t>
            </a:r>
            <a:endParaRPr sz="1150">
              <a:solidFill>
                <a:srgbClr val="222222"/>
              </a:solidFill>
              <a:latin typeface="Comfortaa"/>
              <a:ea typeface="Comfortaa"/>
              <a:cs typeface="Comfortaa"/>
              <a:sym typeface="Comfortaa"/>
            </a:endParaRPr>
          </a:p>
          <a:p>
            <a:pPr indent="0" lvl="0" marL="0" rtl="0" algn="l">
              <a:spcBef>
                <a:spcPts val="200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6331357" y="3629350"/>
            <a:ext cx="2746025" cy="130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MERGE</a:t>
            </a:r>
            <a:endParaRPr>
              <a:latin typeface="Comfortaa"/>
              <a:ea typeface="Comfortaa"/>
              <a:cs typeface="Comfortaa"/>
              <a:sym typeface="Comfortaa"/>
            </a:endParaRPr>
          </a:p>
        </p:txBody>
      </p:sp>
      <p:sp>
        <p:nvSpPr>
          <p:cNvPr id="102" name="Google Shape;102;p20"/>
          <p:cNvSpPr txBox="1"/>
          <p:nvPr>
            <p:ph idx="1" type="body"/>
          </p:nvPr>
        </p:nvSpPr>
        <p:spPr>
          <a:xfrm>
            <a:off x="311700" y="1152475"/>
            <a:ext cx="8520600" cy="257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500">
                <a:solidFill>
                  <a:srgbClr val="000000"/>
                </a:solidFill>
                <a:highlight>
                  <a:srgbClr val="FFFFFF"/>
                </a:highlight>
                <a:latin typeface="Comfortaa"/>
                <a:ea typeface="Comfortaa"/>
                <a:cs typeface="Comfortaa"/>
                <a:sym typeface="Comfortaa"/>
              </a:rPr>
              <a:t>Se volessi eseguire una modifica complessa alla mia applicazione che dura parecchio tempo e se nello stesso periodo dovessi eseguire anche delle piccole modifiche da rilasciare subito andrei in difficoltà. Infatti anche se usassi due copie dello stesso software avrei sempre il problema di unirle in un’unica versione.</a:t>
            </a:r>
            <a:endParaRPr>
              <a:solidFill>
                <a:srgbClr val="000000"/>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Comfortaa"/>
                <a:ea typeface="Comfortaa"/>
                <a:cs typeface="Comfortaa"/>
                <a:sym typeface="Comfortaa"/>
              </a:rPr>
              <a:t>FORKING</a:t>
            </a:r>
            <a:endParaRPr>
              <a:latin typeface="Comfortaa"/>
              <a:ea typeface="Comfortaa"/>
              <a:cs typeface="Comfortaa"/>
              <a:sym typeface="Comfortaa"/>
            </a:endParaRPr>
          </a:p>
        </p:txBody>
      </p:sp>
      <p:sp>
        <p:nvSpPr>
          <p:cNvPr id="108" name="Google Shape;108;p21"/>
          <p:cNvSpPr txBox="1"/>
          <p:nvPr>
            <p:ph idx="1" type="body"/>
          </p:nvPr>
        </p:nvSpPr>
        <p:spPr>
          <a:xfrm>
            <a:off x="311700" y="1476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450">
                <a:solidFill>
                  <a:srgbClr val="222222"/>
                </a:solidFill>
                <a:highlight>
                  <a:srgbClr val="FFFFFF"/>
                </a:highlight>
                <a:latin typeface="Comfortaa"/>
                <a:ea typeface="Comfortaa"/>
                <a:cs typeface="Comfortaa"/>
                <a:sym typeface="Comfortaa"/>
              </a:rPr>
              <a:t>In alternativa al branching spesso si parla anche del </a:t>
            </a:r>
            <a:r>
              <a:rPr b="1" lang="it" sz="1450">
                <a:solidFill>
                  <a:srgbClr val="222222"/>
                </a:solidFill>
                <a:latin typeface="Comfortaa"/>
                <a:ea typeface="Comfortaa"/>
                <a:cs typeface="Comfortaa"/>
                <a:sym typeface="Comfortaa"/>
              </a:rPr>
              <a:t>forking</a:t>
            </a:r>
            <a:r>
              <a:rPr lang="it" sz="1450">
                <a:solidFill>
                  <a:srgbClr val="222222"/>
                </a:solidFill>
                <a:highlight>
                  <a:srgbClr val="FFFFFF"/>
                </a:highlight>
                <a:latin typeface="Comfortaa"/>
                <a:ea typeface="Comfortaa"/>
                <a:cs typeface="Comfortaa"/>
                <a:sym typeface="Comfortaa"/>
              </a:rPr>
              <a:t> di un repository Git. In realtà si tratta di due concetti molto diversi e che non sono, a rigor di logica, strettamente paragonabili. Il forking </a:t>
            </a:r>
            <a:r>
              <a:rPr b="1" lang="it" sz="1450">
                <a:solidFill>
                  <a:srgbClr val="222222"/>
                </a:solidFill>
                <a:latin typeface="Comfortaa"/>
                <a:ea typeface="Comfortaa"/>
                <a:cs typeface="Comfortaa"/>
                <a:sym typeface="Comfortaa"/>
              </a:rPr>
              <a:t>non è un elemento di Git</a:t>
            </a:r>
            <a:r>
              <a:rPr lang="it" sz="1450">
                <a:solidFill>
                  <a:srgbClr val="222222"/>
                </a:solidFill>
                <a:highlight>
                  <a:srgbClr val="FFFFFF"/>
                </a:highlight>
                <a:latin typeface="Comfortaa"/>
                <a:ea typeface="Comfortaa"/>
                <a:cs typeface="Comfortaa"/>
                <a:sym typeface="Comfortaa"/>
              </a:rPr>
              <a:t> (non esiste un comando </a:t>
            </a:r>
            <a:r>
              <a:rPr i="1" lang="it" sz="1450">
                <a:solidFill>
                  <a:srgbClr val="222222"/>
                </a:solidFill>
                <a:latin typeface="Comfortaa"/>
                <a:ea typeface="Comfortaa"/>
                <a:cs typeface="Comfortaa"/>
                <a:sym typeface="Comfortaa"/>
              </a:rPr>
              <a:t>git-fork</a:t>
            </a:r>
            <a:r>
              <a:rPr lang="it" sz="1450">
                <a:solidFill>
                  <a:srgbClr val="222222"/>
                </a:solidFill>
                <a:highlight>
                  <a:srgbClr val="FFFFFF"/>
                </a:highlight>
                <a:latin typeface="Comfortaa"/>
                <a:ea typeface="Comfortaa"/>
                <a:cs typeface="Comfortaa"/>
                <a:sym typeface="Comfortaa"/>
              </a:rPr>
              <a:t>, per dire) ma di GitHub e di sistemi simili: serve nella pratica a creare una copia server del repository di partenza, quasi sempre per portare avanti il progetto seguendo </a:t>
            </a:r>
            <a:r>
              <a:rPr b="1" lang="it" sz="1450">
                <a:solidFill>
                  <a:srgbClr val="222222"/>
                </a:solidFill>
                <a:latin typeface="Comfortaa"/>
                <a:ea typeface="Comfortaa"/>
                <a:cs typeface="Comfortaa"/>
                <a:sym typeface="Comfortaa"/>
              </a:rPr>
              <a:t>una direzione diversa</a:t>
            </a:r>
            <a:r>
              <a:rPr lang="it" sz="1450">
                <a:solidFill>
                  <a:srgbClr val="222222"/>
                </a:solidFill>
                <a:highlight>
                  <a:srgbClr val="FFFFFF"/>
                </a:highlight>
                <a:latin typeface="Comfortaa"/>
                <a:ea typeface="Comfortaa"/>
                <a:cs typeface="Comfortaa"/>
                <a:sym typeface="Comfortaa"/>
              </a:rPr>
              <a:t> da quella attuale.</a:t>
            </a:r>
            <a:endParaRPr sz="2100">
              <a:latin typeface="Comfortaa"/>
              <a:ea typeface="Comfortaa"/>
              <a:cs typeface="Comfortaa"/>
              <a:sym typeface="Comfortaa"/>
            </a:endParaRPr>
          </a:p>
        </p:txBody>
      </p:sp>
      <p:pic>
        <p:nvPicPr>
          <p:cNvPr id="109" name="Google Shape;109;p21"/>
          <p:cNvPicPr preferRelativeResize="0"/>
          <p:nvPr/>
        </p:nvPicPr>
        <p:blipFill>
          <a:blip r:embed="rId3">
            <a:alphaModFix/>
          </a:blip>
          <a:stretch>
            <a:fillRect/>
          </a:stretch>
        </p:blipFill>
        <p:spPr>
          <a:xfrm>
            <a:off x="6331357" y="3629350"/>
            <a:ext cx="2746025" cy="130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