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verage"/>
      <p:regular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Average-regular.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1f56e7d16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1f56e7d16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f56e7d16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f56e7d16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f56e7d162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1f56e7d162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1f56e7d162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1f56e7d162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f56e7d162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f56e7d162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f56e7d162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f56e7d162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f56e7d162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f56e7d162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f56e7d162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1f56e7d162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Ingegneria del Software</a:t>
            </a:r>
            <a:endParaRPr/>
          </a:p>
        </p:txBody>
      </p:sp>
      <p:sp>
        <p:nvSpPr>
          <p:cNvPr id="60" name="Google Shape;60;p13"/>
          <p:cNvSpPr txBox="1"/>
          <p:nvPr>
            <p:ph idx="1" type="subTitle"/>
          </p:nvPr>
        </p:nvSpPr>
        <p:spPr>
          <a:xfrm>
            <a:off x="671250" y="305772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presentazione del progetto</a:t>
            </a:r>
            <a:endParaRPr/>
          </a:p>
        </p:txBody>
      </p:sp>
      <p:sp>
        <p:nvSpPr>
          <p:cNvPr id="61" name="Google Shape;61;p13"/>
          <p:cNvSpPr txBox="1"/>
          <p:nvPr/>
        </p:nvSpPr>
        <p:spPr>
          <a:xfrm>
            <a:off x="152325" y="3850325"/>
            <a:ext cx="3315600" cy="9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accent3"/>
                </a:solidFill>
                <a:latin typeface="Average"/>
                <a:ea typeface="Average"/>
                <a:cs typeface="Average"/>
                <a:sym typeface="Average"/>
              </a:rPr>
              <a:t>Francesco Peluso</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it" sz="1800">
                <a:solidFill>
                  <a:schemeClr val="accent3"/>
                </a:solidFill>
                <a:latin typeface="Average"/>
                <a:ea typeface="Average"/>
                <a:cs typeface="Average"/>
                <a:sym typeface="Average"/>
              </a:rPr>
              <a:t>Gerardo Selce</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it" sz="1800">
                <a:solidFill>
                  <a:schemeClr val="accent3"/>
                </a:solidFill>
                <a:latin typeface="Average"/>
                <a:ea typeface="Average"/>
                <a:cs typeface="Average"/>
                <a:sym typeface="Average"/>
              </a:rPr>
              <a:t>Valerio Volzone</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it" sz="1800">
                <a:solidFill>
                  <a:schemeClr val="accent3"/>
                </a:solidFill>
                <a:latin typeface="Average"/>
                <a:ea typeface="Average"/>
                <a:cs typeface="Average"/>
                <a:sym typeface="Average"/>
              </a:rPr>
              <a:t>Sharon Schiavano</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Cosa riguarda? Una Rubrica Telefonica</a:t>
            </a:r>
            <a:endParaRPr/>
          </a:p>
        </p:txBody>
      </p:sp>
      <p:sp>
        <p:nvSpPr>
          <p:cNvPr id="67" name="Google Shape;67;p1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it" sz="1900"/>
              <a:t>Il software da realizzare è una rubrica telefonica, con una interfaccia utente intuitiva e facilmente accessibile, che permette l’inserimento, la modifica e la cancellazione dei contatti. Le funzionalità richieste includono la visualizzazione in ordine alfabetico della lista dei contatti, la ricerca di un contatto attraverso parte del suo nome e/o cognome. </a:t>
            </a:r>
            <a:endParaRPr sz="1900"/>
          </a:p>
        </p:txBody>
      </p:sp>
      <p:pic>
        <p:nvPicPr>
          <p:cNvPr id="68" name="Google Shape;68;p14"/>
          <p:cNvPicPr preferRelativeResize="0"/>
          <p:nvPr/>
        </p:nvPicPr>
        <p:blipFill>
          <a:blip r:embed="rId3">
            <a:alphaModFix/>
          </a:blip>
          <a:stretch>
            <a:fillRect/>
          </a:stretch>
        </p:blipFill>
        <p:spPr>
          <a:xfrm>
            <a:off x="4572000" y="1497787"/>
            <a:ext cx="4406875" cy="2725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455425" y="-664275"/>
            <a:ext cx="54627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Requisiti: Funzionalità</a:t>
            </a:r>
            <a:endParaRPr/>
          </a:p>
        </p:txBody>
      </p:sp>
      <p:sp>
        <p:nvSpPr>
          <p:cNvPr id="74" name="Google Shape;74;p15"/>
          <p:cNvSpPr txBox="1"/>
          <p:nvPr>
            <p:ph idx="1" type="subTitle"/>
          </p:nvPr>
        </p:nvSpPr>
        <p:spPr>
          <a:xfrm>
            <a:off x="186125" y="1204773"/>
            <a:ext cx="4179600" cy="3531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t"/>
              <a:t>Abbiamo iniziato elencando i requisiti richiesti esplicitamente dal testo e quelli a cui abbiamo pensato autonomamente, facendone poi un’analisi più approfondita focalizzata sul  categorizzarli.</a:t>
            </a:r>
            <a:endParaRPr/>
          </a:p>
          <a:p>
            <a:pPr indent="0" lvl="0" marL="0" rtl="0" algn="just">
              <a:spcBef>
                <a:spcPts val="0"/>
              </a:spcBef>
              <a:spcAft>
                <a:spcPts val="0"/>
              </a:spcAft>
              <a:buNone/>
            </a:pPr>
            <a:r>
              <a:t/>
            </a:r>
            <a:endParaRPr/>
          </a:p>
        </p:txBody>
      </p:sp>
      <p:sp>
        <p:nvSpPr>
          <p:cNvPr id="75" name="Google Shape;75;p15"/>
          <p:cNvSpPr txBox="1"/>
          <p:nvPr>
            <p:ph idx="2" type="body"/>
          </p:nvPr>
        </p:nvSpPr>
        <p:spPr>
          <a:xfrm>
            <a:off x="509825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76" name="Google Shape;76;p15"/>
          <p:cNvPicPr preferRelativeResize="0"/>
          <p:nvPr/>
        </p:nvPicPr>
        <p:blipFill>
          <a:blip r:embed="rId3">
            <a:alphaModFix/>
          </a:blip>
          <a:stretch>
            <a:fillRect/>
          </a:stretch>
        </p:blipFill>
        <p:spPr>
          <a:xfrm>
            <a:off x="5098246" y="724200"/>
            <a:ext cx="3744418" cy="3695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455425" y="-664275"/>
            <a:ext cx="54627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Requisiti: Priorità</a:t>
            </a:r>
            <a:endParaRPr/>
          </a:p>
        </p:txBody>
      </p:sp>
      <p:sp>
        <p:nvSpPr>
          <p:cNvPr id="82" name="Google Shape;82;p16"/>
          <p:cNvSpPr txBox="1"/>
          <p:nvPr>
            <p:ph idx="1" type="subTitle"/>
          </p:nvPr>
        </p:nvSpPr>
        <p:spPr>
          <a:xfrm>
            <a:off x="82925" y="1204775"/>
            <a:ext cx="4386000" cy="3531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t"/>
              <a:t>Abbiamo assegnato un livello di priorità tra Alto, Medio e Basso ad ogni requisito in base a quanto ne fosse importante l’implementazione.</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it"/>
              <a:t>I requisiti di livello ALTO sono fondamentali per l’utilizzo della applicazione, quelli di livello MEDIO sono importanti mentre il livello BASSO è per i requisiti accessori.</a:t>
            </a:r>
            <a:endParaRPr/>
          </a:p>
        </p:txBody>
      </p:sp>
      <p:sp>
        <p:nvSpPr>
          <p:cNvPr id="83" name="Google Shape;83;p16"/>
          <p:cNvSpPr txBox="1"/>
          <p:nvPr>
            <p:ph idx="2" type="body"/>
          </p:nvPr>
        </p:nvSpPr>
        <p:spPr>
          <a:xfrm>
            <a:off x="509825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6"/>
          <p:cNvPicPr preferRelativeResize="0"/>
          <p:nvPr/>
        </p:nvPicPr>
        <p:blipFill>
          <a:blip r:embed="rId3">
            <a:alphaModFix/>
          </a:blip>
          <a:stretch>
            <a:fillRect/>
          </a:stretch>
        </p:blipFill>
        <p:spPr>
          <a:xfrm>
            <a:off x="5007276" y="273876"/>
            <a:ext cx="3947701" cy="4462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523450" y="-650675"/>
            <a:ext cx="54627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Casi D’uso</a:t>
            </a:r>
            <a:endParaRPr/>
          </a:p>
        </p:txBody>
      </p:sp>
      <p:sp>
        <p:nvSpPr>
          <p:cNvPr id="90" name="Google Shape;90;p17"/>
          <p:cNvSpPr txBox="1"/>
          <p:nvPr>
            <p:ph idx="1" type="subTitle"/>
          </p:nvPr>
        </p:nvSpPr>
        <p:spPr>
          <a:xfrm>
            <a:off x="123750" y="1059625"/>
            <a:ext cx="4386000" cy="3531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t"/>
              <a:t>Il diagramma dei casi d’uso esplicita le varie funzionalità del sistema con gli attori che le attivano ed utilizzano. Delle operazioni si può anche capire il rapporto che queste hanno tra loro grazie al tipo di relazione che le lega.</a:t>
            </a:r>
            <a:endParaRPr/>
          </a:p>
        </p:txBody>
      </p:sp>
      <p:sp>
        <p:nvSpPr>
          <p:cNvPr id="91" name="Google Shape;91;p17"/>
          <p:cNvSpPr txBox="1"/>
          <p:nvPr>
            <p:ph idx="2" type="body"/>
          </p:nvPr>
        </p:nvSpPr>
        <p:spPr>
          <a:xfrm>
            <a:off x="4677300" y="909950"/>
            <a:ext cx="4466700" cy="28953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7"/>
          <p:cNvPicPr preferRelativeResize="0"/>
          <p:nvPr/>
        </p:nvPicPr>
        <p:blipFill rotWithShape="1">
          <a:blip r:embed="rId3">
            <a:alphaModFix/>
          </a:blip>
          <a:srcRect b="22299" l="0" r="0" t="0"/>
          <a:stretch/>
        </p:blipFill>
        <p:spPr>
          <a:xfrm>
            <a:off x="4705875" y="1016647"/>
            <a:ext cx="4409550" cy="2557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523450" y="-650675"/>
            <a:ext cx="54627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Design: Diagrammi</a:t>
            </a:r>
            <a:endParaRPr/>
          </a:p>
        </p:txBody>
      </p:sp>
      <p:sp>
        <p:nvSpPr>
          <p:cNvPr id="98" name="Google Shape;98;p18"/>
          <p:cNvSpPr txBox="1"/>
          <p:nvPr>
            <p:ph idx="1" type="subTitle"/>
          </p:nvPr>
        </p:nvSpPr>
        <p:spPr>
          <a:xfrm>
            <a:off x="258525" y="1059625"/>
            <a:ext cx="4127400" cy="38118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it"/>
              <a:t>Il diagramma dei package descrive la struttura del progetto attraverso le </a:t>
            </a:r>
            <a:r>
              <a:rPr lang="it"/>
              <a:t>macro funzioni</a:t>
            </a:r>
            <a:r>
              <a:rPr lang="it"/>
              <a:t> implementate.</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it"/>
              <a:t>L’intero progetto risiede nel package “addressbook”, con diversi sotto package per le varie funzioni. </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it"/>
              <a:t>Si è scelto di assegnare ad un package “services” la gestione delle operazioni su file, al package “models” la gestione della struttura dell’elenco ed ai package “resources/xml” e “controller” rispettivamente la vista e la gestione dell’interfaccia utente.</a:t>
            </a:r>
            <a:endParaRPr/>
          </a:p>
        </p:txBody>
      </p:sp>
      <p:sp>
        <p:nvSpPr>
          <p:cNvPr id="99" name="Google Shape;99;p18"/>
          <p:cNvSpPr txBox="1"/>
          <p:nvPr>
            <p:ph idx="2" type="body"/>
          </p:nvPr>
        </p:nvSpPr>
        <p:spPr>
          <a:xfrm>
            <a:off x="4677300" y="618950"/>
            <a:ext cx="4386000" cy="30006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8"/>
          <p:cNvPicPr preferRelativeResize="0"/>
          <p:nvPr/>
        </p:nvPicPr>
        <p:blipFill>
          <a:blip r:embed="rId3">
            <a:alphaModFix/>
          </a:blip>
          <a:stretch>
            <a:fillRect/>
          </a:stretch>
        </p:blipFill>
        <p:spPr>
          <a:xfrm>
            <a:off x="4677300" y="618939"/>
            <a:ext cx="4385999" cy="28298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26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3200"/>
              <a:t>Testing</a:t>
            </a:r>
            <a:endParaRPr sz="3200"/>
          </a:p>
        </p:txBody>
      </p:sp>
      <p:sp>
        <p:nvSpPr>
          <p:cNvPr id="106" name="Google Shape;106;p19"/>
          <p:cNvSpPr txBox="1"/>
          <p:nvPr>
            <p:ph idx="1" type="body"/>
          </p:nvPr>
        </p:nvSpPr>
        <p:spPr>
          <a:xfrm>
            <a:off x="311700" y="9483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it" sz="1600"/>
              <a:t>Il testing è stato eseguito per verificare la funzionalità dei requisiti specificati, tenendo conto quindi di tempi di esecuzione e postcondizioni del d</a:t>
            </a:r>
            <a:r>
              <a:rPr lang="it" sz="1600"/>
              <a:t>esign by contract</a:t>
            </a:r>
            <a:r>
              <a:rPr lang="it" sz="1600"/>
              <a:t>.</a:t>
            </a:r>
            <a:endParaRPr sz="1600"/>
          </a:p>
          <a:p>
            <a:pPr indent="0" lvl="0" marL="0" rtl="0" algn="just">
              <a:spcBef>
                <a:spcPts val="1200"/>
              </a:spcBef>
              <a:spcAft>
                <a:spcPts val="0"/>
              </a:spcAft>
              <a:buNone/>
            </a:pPr>
            <a:r>
              <a:rPr lang="it" sz="1600"/>
              <a:t>Abbiamo adottato una combinazione di test di integrazione, unitari, funzionali e non funzionali. Abbiamo utilizzato JUnit per automatizzare i test unitari mentre i t</a:t>
            </a:r>
            <a:r>
              <a:rPr lang="it" sz="1600"/>
              <a:t>est di integrazione sono stati eseguiti man mano che il software venisse sviluppato e gli unit test ritornassero un esito positivo.</a:t>
            </a:r>
            <a:endParaRPr sz="1600"/>
          </a:p>
          <a:p>
            <a:pPr indent="0" lvl="0" marL="0" rtl="0" algn="just">
              <a:spcBef>
                <a:spcPts val="1200"/>
              </a:spcBef>
              <a:spcAft>
                <a:spcPts val="0"/>
              </a:spcAft>
              <a:buNone/>
            </a:pPr>
            <a:r>
              <a:t/>
            </a:r>
            <a:endParaRPr sz="1600"/>
          </a:p>
          <a:p>
            <a:pPr indent="0" lvl="0" marL="0" rtl="0" algn="just">
              <a:spcBef>
                <a:spcPts val="1200"/>
              </a:spcBef>
              <a:spcAft>
                <a:spcPts val="0"/>
              </a:spcAft>
              <a:buNone/>
            </a:pPr>
            <a:r>
              <a:rPr lang="it" sz="1600"/>
              <a:t>Un test è considerato superato quando: </a:t>
            </a:r>
            <a:endParaRPr sz="1600"/>
          </a:p>
          <a:p>
            <a:pPr indent="0" lvl="0" marL="0" rtl="0" algn="just">
              <a:spcBef>
                <a:spcPts val="1200"/>
              </a:spcBef>
              <a:spcAft>
                <a:spcPts val="0"/>
              </a:spcAft>
              <a:buNone/>
            </a:pPr>
            <a:r>
              <a:rPr lang="it" sz="1600"/>
              <a:t>• Il risultato effettivo coincide con il risultato atteso.</a:t>
            </a:r>
            <a:endParaRPr sz="1600"/>
          </a:p>
          <a:p>
            <a:pPr indent="0" lvl="0" marL="0" rtl="0" algn="just">
              <a:spcBef>
                <a:spcPts val="1200"/>
              </a:spcBef>
              <a:spcAft>
                <a:spcPts val="1200"/>
              </a:spcAft>
              <a:buNone/>
            </a:pPr>
            <a:r>
              <a:rPr lang="it" sz="1600"/>
              <a:t>• Non sono emersi errori critici o comportamenti anomali.</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0"/>
          <p:cNvPicPr preferRelativeResize="0"/>
          <p:nvPr/>
        </p:nvPicPr>
        <p:blipFill rotWithShape="1">
          <a:blip r:embed="rId3">
            <a:alphaModFix/>
          </a:blip>
          <a:srcRect b="0" l="2317" r="2716" t="9272"/>
          <a:stretch/>
        </p:blipFill>
        <p:spPr>
          <a:xfrm>
            <a:off x="285725" y="885375"/>
            <a:ext cx="6422575" cy="1348075"/>
          </a:xfrm>
          <a:prstGeom prst="rect">
            <a:avLst/>
          </a:prstGeom>
          <a:noFill/>
          <a:ln>
            <a:noFill/>
          </a:ln>
        </p:spPr>
      </p:pic>
      <p:pic>
        <p:nvPicPr>
          <p:cNvPr id="112" name="Google Shape;112;p20"/>
          <p:cNvPicPr preferRelativeResize="0"/>
          <p:nvPr/>
        </p:nvPicPr>
        <p:blipFill rotWithShape="1">
          <a:blip r:embed="rId4">
            <a:alphaModFix/>
          </a:blip>
          <a:srcRect b="0" l="1143" r="1133" t="0"/>
          <a:stretch/>
        </p:blipFill>
        <p:spPr>
          <a:xfrm>
            <a:off x="285725" y="2233450"/>
            <a:ext cx="6422575" cy="1171575"/>
          </a:xfrm>
          <a:prstGeom prst="rect">
            <a:avLst/>
          </a:prstGeom>
          <a:noFill/>
          <a:ln>
            <a:noFill/>
          </a:ln>
        </p:spPr>
      </p:pic>
      <p:sp>
        <p:nvSpPr>
          <p:cNvPr id="113" name="Google Shape;113;p20"/>
          <p:cNvSpPr txBox="1"/>
          <p:nvPr/>
        </p:nvSpPr>
        <p:spPr>
          <a:xfrm>
            <a:off x="312975" y="312975"/>
            <a:ext cx="5402100" cy="5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3100">
                <a:solidFill>
                  <a:schemeClr val="dk1"/>
                </a:solidFill>
                <a:latin typeface="Average"/>
                <a:ea typeface="Average"/>
                <a:cs typeface="Average"/>
                <a:sym typeface="Average"/>
              </a:rPr>
              <a:t>Alcuni esempi di Test</a:t>
            </a:r>
            <a:endParaRPr sz="3100">
              <a:solidFill>
                <a:schemeClr val="dk1"/>
              </a:solidFill>
              <a:latin typeface="Average"/>
              <a:ea typeface="Average"/>
              <a:cs typeface="Average"/>
              <a:sym typeface="Average"/>
            </a:endParaRPr>
          </a:p>
        </p:txBody>
      </p:sp>
      <p:pic>
        <p:nvPicPr>
          <p:cNvPr id="114" name="Google Shape;114;p20"/>
          <p:cNvPicPr preferRelativeResize="0"/>
          <p:nvPr/>
        </p:nvPicPr>
        <p:blipFill>
          <a:blip r:embed="rId5">
            <a:alphaModFix/>
          </a:blip>
          <a:stretch>
            <a:fillRect/>
          </a:stretch>
        </p:blipFill>
        <p:spPr>
          <a:xfrm>
            <a:off x="263275" y="3405025"/>
            <a:ext cx="6467475" cy="971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