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58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7099D-D4FB-4C64-8415-673F27BAE18C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CFAE2-1B2D-4A47-969E-FE800B1F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49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89CC-406C-4751-37DE-71ADC98BF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E28A5A-5734-E6B4-F644-0CC9BFCBF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7E3B97-2BCE-8235-0CE1-9DB337E6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B88-7730-4035-B501-C3A840D7BC03}" type="datetime1">
              <a:rPr lang="it-IT" smtClean="0"/>
              <a:t>19/07/2022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E68EC5-F078-6AB6-BF23-79121E01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RNNs for Bitcoin Price Predictions - Francesco Peragine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89477E-18CC-CC48-78E4-20C6DF82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1605-4648-47E3-BE08-083C86A30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00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AC88C-3CEC-DA87-6059-27B1B9C9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027CC7-8D1F-093F-55E2-029AD08AF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1C64A1-4829-22D0-42E0-93D585CB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A7B3-3CB6-406A-B604-165466AA1754}" type="datetime1">
              <a:rPr lang="it-IT" smtClean="0"/>
              <a:t>19/07/2022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BEA1D7-103C-0501-FE85-EC9BC0F0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RNNs for Bitcoin Price Predictions - Francesco Peragine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8D978D-478C-B0BA-BD85-34DC6E70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1605-4648-47E3-BE08-083C86A30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035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D4D142-2FD7-BB0C-25D3-569417EDF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DFA13E-48BA-504F-9D04-6DE18ED4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520E15-7A90-7926-0BFD-C6B6F8D0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80D5-75F6-4A3A-B147-9AFE5A57808A}" type="datetime1">
              <a:rPr lang="it-IT" smtClean="0"/>
              <a:t>19/07/2022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71F68-2885-9677-BE21-9A8722E3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RNNs for Bitcoin Price Predictions - Francesco Peragine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F49F38-00D2-39CA-2BD9-0CBAAC68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1605-4648-47E3-BE08-083C86A30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67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6D8C33-7D28-5F5C-0AE5-BCC9695C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292B66-DB6C-BBDA-EA80-245595A9E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26CF3E-87FD-E808-9ABC-5FAB81F8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B949-6ACD-43DD-B85C-4D44897C2BAE}" type="datetime1">
              <a:rPr lang="it-IT" smtClean="0"/>
              <a:t>19/07/2022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52BA06-544C-73D4-101C-5402076E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RNNs for Bitcoin Price Predictions - Francesco Peragine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26ADA6-BE31-CEFB-80E0-0FA90328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1605-4648-47E3-BE08-083C86A30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4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E4CEA8-C571-C956-71AD-3A1197C0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90E98C-F3D5-17F2-ABE7-89A7387E0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EEBDD8-5B5D-1ECF-7E8B-5EE0513C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1179-0A65-41AB-9283-FC1021430847}" type="datetime1">
              <a:rPr lang="it-IT" smtClean="0"/>
              <a:t>19/07/2022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DE5418-B254-06CD-670E-CD9F74AF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RNNs for Bitcoin Price Predictions - Francesco Peragine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078100-293D-D4D8-8F58-402D9128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1605-4648-47E3-BE08-083C86A30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968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F44156-A168-AC49-148D-372A4263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07AD5B-16F1-A916-A526-C5F5F0159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F645666-F1BC-D117-FDD6-6EF7A5DEC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8714F6-EC86-4B60-BBF1-3ABA4BA1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4A88-D56F-48D3-9524-3227D56F7A91}" type="datetime1">
              <a:rPr lang="it-IT" smtClean="0"/>
              <a:t>19/07/2022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F18B-8A5C-6245-9FF3-6C27D26D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RNNs for Bitcoin Price Predictions - Francesco Peragine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AD2F02-EA6D-4589-AC56-C7FEBA6F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1605-4648-47E3-BE08-083C86A30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52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CB0AF-790A-E3AE-6373-7E5C3673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6C4E79-BB97-5C82-C287-96EC877CB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D3ECB1-C8DE-9BDE-76E1-7EE512E18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A614E1-DE15-4BC3-5244-435657A65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B7C5D77-705D-372A-DED3-0115C14FE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2498A9-639E-F4D9-5407-7E2D134F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0B91-EF50-477D-ADC3-2DBF9C9CAEF7}" type="datetime1">
              <a:rPr lang="it-IT" smtClean="0"/>
              <a:t>19/07/2022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8EE7595-9930-73CE-9169-3EDBB141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RNNs for Bitcoin Price Predictions - Francesco Peragine</a:t>
            </a: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55878E-49F2-2FD3-019B-E00A2C02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1605-4648-47E3-BE08-083C86A30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9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61353-728B-87D5-3D61-72777B8D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EC6C441-61AC-4F88-409A-CD0F9E68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87CD-17FF-4806-BEFB-02798FF2D7CC}" type="datetime1">
              <a:rPr lang="it-IT" smtClean="0"/>
              <a:t>19/07/2022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374880-512D-5C38-A81A-C88E0F48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RNNs for Bitcoin Price Predictions - Francesco Peragine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EA4AA6-35A5-E50B-E1C9-49060372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1605-4648-47E3-BE08-083C86A30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096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8862AF-775C-2F2B-3239-4ECBA957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273C-CB40-4D51-AE03-B1E035360DEC}" type="datetime1">
              <a:rPr lang="it-IT" smtClean="0"/>
              <a:t>19/07/2022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5648A24-159D-AFB0-7264-FBBCE0BA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RNNs for Bitcoin Price Predictions - Francesco Peragine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4E8D8B-EB1B-D9D2-6D70-E796DA7E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1605-4648-47E3-BE08-083C86A30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338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94B972-4BBF-8D3D-74EF-0D0E6AC2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821D43-FDD2-89F4-F1A5-1911CE881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6376C9-1C00-A867-B806-2B4A55685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1029B3-53F0-3BB8-8DD7-8A0E9471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DE06-8B72-4BD4-974E-11FBAAFB663B}" type="datetime1">
              <a:rPr lang="it-IT" smtClean="0"/>
              <a:t>19/07/2022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2375B7-F5AF-5139-FBB5-F2CF5D13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RNNs for Bitcoin Price Predictions - Francesco Peragine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15C22A-9587-AB73-C412-749D6B15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1605-4648-47E3-BE08-083C86A30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70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6AC1B7-C067-6210-CA52-A3B95C13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41A23B4-C127-073B-0D05-C87F795F9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052261-04C7-85E8-A99E-00E9E2959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F4423A-F1DF-5DF4-20C6-4E747CE0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F89-7096-4DEB-9FED-B58208617766}" type="datetime1">
              <a:rPr lang="it-IT" smtClean="0"/>
              <a:t>19/07/2022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F84ECB-D57A-927A-6BD7-47C2C117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RNNs for Bitcoin Price Predictions - Francesco Peragine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0FF8D8-0A49-B557-8AB9-DE0BAD66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1605-4648-47E3-BE08-083C86A30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34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28A3950-48E4-BBA1-F2A3-6DDE29BB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6B4C28-4ECD-D6DB-EE0D-4E854D9A3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028D4E-EEB5-F32D-278F-B83102183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76C7-C6AA-42BA-AF4C-1492B179E0E2}" type="datetime1">
              <a:rPr lang="it-IT" smtClean="0"/>
              <a:t>19/07/2022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8B7BCD-914B-D228-B47E-8860DFAA4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RNNs for Bitcoin Price Predictions - Francesco Peragine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398EAF-5505-ACBE-D68F-F6CC13EDA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1605-4648-47E3-BE08-083C86A30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10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f.peragine@studenti.uniba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4E620-D694-D485-79C3-AE5D7C94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178445"/>
            <a:ext cx="9144000" cy="118500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effectLst/>
                <a:latin typeface="Times New Roman" panose="02020603050405020304" pitchFamily="18" charset="0"/>
              </a:rPr>
              <a:t>RNNs for Bitcoin Price Predictions</a:t>
            </a:r>
            <a:br>
              <a:rPr lang="en-US" sz="2800" b="1" dirty="0">
                <a:effectLst/>
                <a:latin typeface="Times New Roman" panose="02020603050405020304" pitchFamily="18" charset="0"/>
              </a:rPr>
            </a:br>
            <a:r>
              <a:rPr lang="en-US" sz="2800" b="1" dirty="0">
                <a:effectLst/>
                <a:latin typeface="Times New Roman" panose="02020603050405020304" pitchFamily="18" charset="0"/>
              </a:rPr>
              <a:t>Case Study</a:t>
            </a:r>
            <a:endParaRPr lang="it-IT" sz="8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6A584E-D0E9-34EE-F7E5-056EDAC74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04080"/>
            <a:ext cx="9144000" cy="889751"/>
          </a:xfrm>
        </p:spPr>
        <p:txBody>
          <a:bodyPr/>
          <a:lstStyle/>
          <a:p>
            <a:pPr algn="ctr">
              <a:lnSpc>
                <a:spcPts val="15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Francesco Peragine</a:t>
            </a:r>
          </a:p>
          <a:p>
            <a:pPr algn="ctr">
              <a:lnSpc>
                <a:spcPts val="1500"/>
              </a:lnSpc>
            </a:pPr>
            <a:r>
              <a:rPr lang="it-IT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f.peragine@studenti.uniba.it</a:t>
            </a: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8D1842-060C-1DFD-0F01-BF6A87E04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70" y="222804"/>
            <a:ext cx="4057650" cy="125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FF3A2A-BADB-E027-7917-4521FDD2FA9E}"/>
              </a:ext>
            </a:extLst>
          </p:cNvPr>
          <p:cNvSpPr txBox="1"/>
          <p:nvPr/>
        </p:nvSpPr>
        <p:spPr>
          <a:xfrm>
            <a:off x="4507263" y="1774823"/>
            <a:ext cx="3177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Department of Informatics</a:t>
            </a:r>
            <a:endParaRPr lang="it-IT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Master Degree in Computer Science</a:t>
            </a:r>
          </a:p>
          <a:p>
            <a:pPr algn="ctr"/>
            <a:endParaRPr lang="it-IT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</a:t>
            </a:r>
            <a:r>
              <a:rPr lang="it-IT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chine Learning </a:t>
            </a:r>
            <a:r>
              <a:rPr lang="it-IT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course</a:t>
            </a:r>
            <a:endParaRPr lang="it-IT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8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Gatto Sedia da ufficio">
            <a:extLst>
              <a:ext uri="{FF2B5EF4-FFF2-40B4-BE49-F238E27FC236}">
                <a16:creationId xmlns:a16="http://schemas.microsoft.com/office/drawing/2014/main" id="{7FFE475F-DF41-6416-F2CE-52D192F06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48" y="3429000"/>
            <a:ext cx="2461101" cy="2461101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4F36E0F3-AC3F-8F5B-157B-D0841C7FFB97}"/>
              </a:ext>
            </a:extLst>
          </p:cNvPr>
          <p:cNvSpPr txBox="1">
            <a:spLocks/>
          </p:cNvSpPr>
          <p:nvPr/>
        </p:nvSpPr>
        <p:spPr>
          <a:xfrm>
            <a:off x="1523999" y="1876709"/>
            <a:ext cx="9144000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8000" dirty="0">
                <a:latin typeface="Freestyle Script" panose="030804020302050B0404" pitchFamily="66" charset="0"/>
                <a:cs typeface="Dreaming Outloud Pro" panose="020B0604020202020204" pitchFamily="66" charset="0"/>
              </a:rPr>
              <a:t>Thank </a:t>
            </a:r>
            <a:r>
              <a:rPr lang="it-IT" sz="8000" dirty="0" err="1">
                <a:latin typeface="Freestyle Script" panose="030804020302050B0404" pitchFamily="66" charset="0"/>
                <a:cs typeface="Dreaming Outloud Pro" panose="020B0604020202020204" pitchFamily="66" charset="0"/>
              </a:rPr>
              <a:t>you</a:t>
            </a:r>
            <a:r>
              <a:rPr lang="it-IT" sz="8000" dirty="0">
                <a:latin typeface="Freestyle Script" panose="030804020302050B0404" pitchFamily="66" charset="0"/>
                <a:cs typeface="Dreaming Outloud Pro" panose="020B0604020202020204" pitchFamily="66" charset="0"/>
              </a:rPr>
              <a:t> for </a:t>
            </a:r>
            <a:r>
              <a:rPr lang="it-IT" sz="8000" dirty="0" err="1">
                <a:latin typeface="Freestyle Script" panose="030804020302050B0404" pitchFamily="66" charset="0"/>
                <a:cs typeface="Dreaming Outloud Pro" panose="020B0604020202020204" pitchFamily="66" charset="0"/>
              </a:rPr>
              <a:t>your</a:t>
            </a:r>
            <a:r>
              <a:rPr lang="it-IT" sz="8000" dirty="0">
                <a:latin typeface="Freestyle Script" panose="030804020302050B0404" pitchFamily="66" charset="0"/>
                <a:cs typeface="Dreaming Outloud Pro" panose="020B0604020202020204" pitchFamily="66" charset="0"/>
              </a:rPr>
              <a:t> </a:t>
            </a:r>
            <a:r>
              <a:rPr lang="it-IT" sz="8000" dirty="0" err="1">
                <a:solidFill>
                  <a:srgbClr val="00B050"/>
                </a:solidFill>
                <a:latin typeface="Freestyle Script" panose="030804020302050B0404" pitchFamily="66" charset="0"/>
                <a:cs typeface="Dreaming Outloud Pro" panose="020B0604020202020204" pitchFamily="66" charset="0"/>
              </a:rPr>
              <a:t>attention</a:t>
            </a:r>
            <a:r>
              <a:rPr lang="it-IT" sz="8000" dirty="0">
                <a:latin typeface="Freestyle Script" panose="030804020302050B0404" pitchFamily="66" charset="0"/>
                <a:cs typeface="Dreaming Outloud Pro" panose="020B0604020202020204" pitchFamily="66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000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E016FE7-79BF-A0C4-DF37-75B211DB9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08" r="1" b="1"/>
          <a:stretch/>
        </p:blipFill>
        <p:spPr>
          <a:xfrm>
            <a:off x="5808204" y="1169317"/>
            <a:ext cx="6372223" cy="45193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847B67-376D-4B0F-4EB8-1F9181D7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512"/>
            <a:ext cx="3822189" cy="1899912"/>
          </a:xfrm>
        </p:spPr>
        <p:txBody>
          <a:bodyPr>
            <a:normAutofit/>
          </a:bodyPr>
          <a:lstStyle/>
          <a:p>
            <a:r>
              <a:rPr lang="it-IT" sz="4000" b="1" dirty="0" err="1">
                <a:solidFill>
                  <a:srgbClr val="FF0000"/>
                </a:solidFill>
                <a:latin typeface="Chamberi Super Display" panose="020B0604020202020204" pitchFamily="18" charset="0"/>
              </a:rPr>
              <a:t>W</a:t>
            </a:r>
            <a:r>
              <a:rPr lang="it-IT" sz="4000" b="1" dirty="0" err="1">
                <a:latin typeface="Chamberi Super Display" panose="020B0604020202020204" pitchFamily="18" charset="0"/>
              </a:rPr>
              <a:t>hy</a:t>
            </a:r>
            <a:endParaRPr lang="it-IT" sz="4000" b="1" dirty="0">
              <a:latin typeface="Chamberi Super Display" panose="020B06040202020202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95383F-A36D-1006-983D-5E2FABF0B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288"/>
            <a:ext cx="4134853" cy="37947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1800" b="1" dirty="0" err="1">
                <a:latin typeface="Chamberi Super Display" panose="02040503080505020303" pitchFamily="18" charset="0"/>
              </a:rPr>
              <a:t>Crescent</a:t>
            </a:r>
            <a:r>
              <a:rPr lang="it-IT" sz="1800" b="1" dirty="0">
                <a:latin typeface="Chamberi Super Display" panose="02040503080505020303" pitchFamily="18" charset="0"/>
              </a:rPr>
              <a:t> </a:t>
            </a:r>
            <a:r>
              <a:rPr lang="it-IT" sz="1800" b="1" dirty="0" err="1">
                <a:latin typeface="Chamberi Super Display" panose="02040503080505020303" pitchFamily="18" charset="0"/>
              </a:rPr>
              <a:t>interest</a:t>
            </a:r>
            <a:endParaRPr lang="it-IT" sz="1800" b="1" dirty="0">
              <a:latin typeface="Chamberi Super Display" panose="0204050308050502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it-IT" sz="1400" b="1" dirty="0">
                <a:latin typeface="Chamberi Super Display" panose="02040503080505020303" pitchFamily="18" charset="0"/>
              </a:rPr>
              <a:t>Public (governments, institutions)</a:t>
            </a:r>
          </a:p>
          <a:p>
            <a:pPr lvl="1">
              <a:lnSpc>
                <a:spcPct val="150000"/>
              </a:lnSpc>
            </a:pPr>
            <a:r>
              <a:rPr lang="it-IT" sz="1400" b="1" dirty="0">
                <a:latin typeface="Chamberi Super Display" panose="02040503080505020303" pitchFamily="18" charset="0"/>
              </a:rPr>
              <a:t>Private (</a:t>
            </a:r>
            <a:r>
              <a:rPr lang="it-IT" sz="1400" b="1" dirty="0" err="1">
                <a:latin typeface="Chamberi Super Display" panose="02040503080505020303" pitchFamily="18" charset="0"/>
              </a:rPr>
              <a:t>investors</a:t>
            </a:r>
            <a:r>
              <a:rPr lang="it-IT" sz="1400" b="1" dirty="0">
                <a:latin typeface="Chamberi Super Display" panose="02040503080505020303" pitchFamily="18" charset="0"/>
              </a:rPr>
              <a:t>, traders, </a:t>
            </a:r>
            <a:r>
              <a:rPr lang="it-IT" sz="1400" b="1" dirty="0" err="1">
                <a:latin typeface="Chamberi Super Display" panose="02040503080505020303" pitchFamily="18" charset="0"/>
              </a:rPr>
              <a:t>citizens</a:t>
            </a:r>
            <a:r>
              <a:rPr lang="it-IT" sz="1400" b="1" dirty="0">
                <a:latin typeface="Chamberi Super Display" panose="02040503080505020303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it-IT" sz="1800" b="1" dirty="0" err="1">
                <a:latin typeface="Chamberi Super Display" panose="02040503080505020303" pitchFamily="18" charset="0"/>
              </a:rPr>
              <a:t>Opportunities</a:t>
            </a:r>
            <a:endParaRPr lang="it-IT" sz="1800" b="1" dirty="0">
              <a:latin typeface="Chamberi Super Display" panose="0204050308050502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it-IT" sz="1400" b="1" dirty="0">
                <a:latin typeface="Chamberi Super Display" panose="02040503080505020303" pitchFamily="18" charset="0"/>
              </a:rPr>
              <a:t>Stock markets investments/</a:t>
            </a:r>
            <a:r>
              <a:rPr lang="it-IT" sz="1400" b="1" dirty="0" err="1">
                <a:latin typeface="Chamberi Super Display" panose="02040503080505020303" pitchFamily="18" charset="0"/>
              </a:rPr>
              <a:t>speculations</a:t>
            </a:r>
            <a:endParaRPr lang="it-IT" sz="1400" b="1" dirty="0">
              <a:latin typeface="Chamberi Super Display" panose="0204050308050502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it-IT" sz="1400" b="1" dirty="0">
                <a:latin typeface="Chamberi Super Display" panose="02040503080505020303" pitchFamily="18" charset="0"/>
              </a:rPr>
              <a:t>Smart </a:t>
            </a:r>
            <a:r>
              <a:rPr lang="it-IT" sz="1400" b="1" dirty="0" err="1">
                <a:latin typeface="Chamberi Super Display" panose="02040503080505020303" pitchFamily="18" charset="0"/>
              </a:rPr>
              <a:t>Contracts</a:t>
            </a:r>
            <a:endParaRPr lang="it-IT" sz="1400" b="1" dirty="0">
              <a:latin typeface="Chamberi Super Display" panose="0204050308050502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it-IT" sz="1400" b="1" dirty="0" err="1">
                <a:latin typeface="Chamberi Super Display" panose="02040503080505020303" pitchFamily="18" charset="0"/>
              </a:rPr>
              <a:t>NFTs</a:t>
            </a:r>
            <a:endParaRPr lang="it-IT" sz="1400" b="1" dirty="0">
              <a:latin typeface="Chamberi Super Display" panose="0204050308050502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it-IT" sz="1400" b="1" dirty="0">
                <a:latin typeface="Chamberi Super Display" panose="02040503080505020303" pitchFamily="18" charset="0"/>
              </a:rPr>
              <a:t>Blockchain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67513D-74E2-DD99-99A3-04F64AFB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RNNs for Bitcoin Price Predictions - Francesco Peragine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F3631-10E7-230E-E25B-47631D9D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1605-4648-47E3-BE08-083C86A30B9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78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D7654E-ABED-0431-0150-35090566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4091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0000"/>
                </a:solidFill>
                <a:latin typeface="Chamberi Super Display" panose="02040503080505020303" pitchFamily="18" charset="0"/>
              </a:rPr>
              <a:t>D</a:t>
            </a:r>
            <a:r>
              <a:rPr lang="it-IT" sz="4000" b="1" dirty="0">
                <a:latin typeface="Chamberi Super Display" panose="02040503080505020303" pitchFamily="18" charset="0"/>
              </a:rPr>
              <a:t>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5F8DF-16D8-DF1E-EAEF-C5F1C0888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542"/>
            <a:ext cx="5606716" cy="41173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1800" b="1" dirty="0">
                <a:latin typeface="Chamberi Super Display" panose="02040503080505020303" pitchFamily="18" charset="0"/>
              </a:rPr>
              <a:t>Small dataset</a:t>
            </a:r>
          </a:p>
          <a:p>
            <a:pPr>
              <a:lnSpc>
                <a:spcPct val="150000"/>
              </a:lnSpc>
            </a:pPr>
            <a:r>
              <a:rPr lang="it-IT" sz="1800" b="1" dirty="0" err="1">
                <a:latin typeface="Chamberi Super Display" panose="02040503080505020303" pitchFamily="18" charset="0"/>
              </a:rPr>
              <a:t>Sequential</a:t>
            </a:r>
            <a:r>
              <a:rPr lang="it-IT" sz="1800" b="1" dirty="0">
                <a:latin typeface="Chamberi Super Display" panose="02040503080505020303" pitchFamily="18" charset="0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it-IT" sz="1800" b="1" dirty="0" err="1">
                <a:latin typeface="Chamberi Super Display" panose="02040503080505020303" pitchFamily="18" charset="0"/>
              </a:rPr>
              <a:t>Relevance</a:t>
            </a:r>
            <a:r>
              <a:rPr lang="it-IT" sz="1800" b="1" dirty="0">
                <a:latin typeface="Chamberi Super Display" panose="02040503080505020303" pitchFamily="18" charset="0"/>
              </a:rPr>
              <a:t> of </a:t>
            </a:r>
            <a:r>
              <a:rPr lang="it-IT" sz="1800" b="1" dirty="0" err="1">
                <a:latin typeface="Chamberi Super Display" panose="02040503080505020303" pitchFamily="18" charset="0"/>
              </a:rPr>
              <a:t>previous</a:t>
            </a:r>
            <a:r>
              <a:rPr lang="it-IT" sz="1800" b="1" dirty="0">
                <a:latin typeface="Chamberi Super Display" panose="02040503080505020303" pitchFamily="18" charset="0"/>
              </a:rPr>
              <a:t> informations</a:t>
            </a:r>
          </a:p>
          <a:p>
            <a:pPr>
              <a:lnSpc>
                <a:spcPct val="150000"/>
              </a:lnSpc>
            </a:pPr>
            <a:r>
              <a:rPr lang="it-IT" sz="1800" b="1" dirty="0">
                <a:latin typeface="Chamberi Super Display" panose="02040503080505020303" pitchFamily="18" charset="0"/>
              </a:rPr>
              <a:t>High </a:t>
            </a:r>
            <a:r>
              <a:rPr lang="it-IT" sz="1800" b="1" dirty="0" err="1">
                <a:latin typeface="Chamberi Super Display" panose="02040503080505020303" pitchFamily="18" charset="0"/>
              </a:rPr>
              <a:t>variance</a:t>
            </a:r>
            <a:endParaRPr lang="it-IT" sz="1800" b="1" dirty="0">
              <a:latin typeface="Chamberi Super Display" panose="02040503080505020303" pitchFamily="18" charset="0"/>
            </a:endParaRPr>
          </a:p>
          <a:p>
            <a:pPr>
              <a:lnSpc>
                <a:spcPct val="150000"/>
              </a:lnSpc>
            </a:pPr>
            <a:r>
              <a:rPr lang="it-IT" sz="1800" b="1" dirty="0">
                <a:latin typeface="Chamberi Super Display" panose="02040503080505020303" pitchFamily="18" charset="0"/>
              </a:rPr>
              <a:t>Feature engineering</a:t>
            </a:r>
          </a:p>
          <a:p>
            <a:pPr lvl="1">
              <a:lnSpc>
                <a:spcPct val="150000"/>
              </a:lnSpc>
            </a:pPr>
            <a:r>
              <a:rPr lang="it-IT" sz="1400" b="1" dirty="0" err="1">
                <a:latin typeface="Chamberi Super Display" panose="02040503080505020303" pitchFamily="18" charset="0"/>
              </a:rPr>
              <a:t>Politics</a:t>
            </a:r>
            <a:r>
              <a:rPr lang="it-IT" sz="1400" b="1" dirty="0">
                <a:latin typeface="Chamberi Super Display" panose="02040503080505020303" pitchFamily="18" charset="0"/>
              </a:rPr>
              <a:t>/Economics/</a:t>
            </a:r>
            <a:r>
              <a:rPr lang="it-IT" sz="1400" b="1" dirty="0" err="1">
                <a:latin typeface="Chamberi Super Display" panose="02040503080505020303" pitchFamily="18" charset="0"/>
              </a:rPr>
              <a:t>Regulations</a:t>
            </a:r>
            <a:r>
              <a:rPr lang="it-IT" sz="1400" b="1" dirty="0">
                <a:latin typeface="Chamberi Super Display" panose="02040503080505020303" pitchFamily="18" charset="0"/>
              </a:rPr>
              <a:t>/Environment</a:t>
            </a:r>
          </a:p>
        </p:txBody>
      </p:sp>
      <p:pic>
        <p:nvPicPr>
          <p:cNvPr id="3080" name="Picture 8" descr="Crypto Industry Regulatory Risks. 2022 Rating by Country • Scalable  Solutions">
            <a:extLst>
              <a:ext uri="{FF2B5EF4-FFF2-40B4-BE49-F238E27FC236}">
                <a16:creationId xmlns:a16="http://schemas.microsoft.com/office/drawing/2014/main" id="{9B334A3C-1DDC-5959-5BB5-099221AE0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929" y="2436628"/>
            <a:ext cx="5606716" cy="343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olitics | Life and Day to Day things by a Pond Lover">
            <a:extLst>
              <a:ext uri="{FF2B5EF4-FFF2-40B4-BE49-F238E27FC236}">
                <a16:creationId xmlns:a16="http://schemas.microsoft.com/office/drawing/2014/main" id="{55C5F98F-60EE-0DA0-2B97-6C7BAFE3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746" y="791511"/>
            <a:ext cx="2555082" cy="10322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B45B93-C93E-3135-FEB9-C18D71DB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RNNs for Bitcoin Price Predictions - Francesco Peragine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D98924-4045-3B88-7B23-83FD7DA9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1605-4648-47E3-BE08-083C86A30B9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057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9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857CE3-2A72-5E91-8183-AC51DB09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8240"/>
            <a:ext cx="5981278" cy="1684638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0000"/>
                </a:solidFill>
                <a:latin typeface="Chamberi Super Display" panose="02040503080505020303" pitchFamily="18" charset="0"/>
              </a:rPr>
              <a:t>A</a:t>
            </a:r>
            <a:r>
              <a:rPr lang="it-IT" sz="4000" b="1" dirty="0">
                <a:latin typeface="Chamberi Super Display" panose="02040503080505020303" pitchFamily="18" charset="0"/>
              </a:rPr>
              <a:t>rchitecture</a:t>
            </a:r>
            <a:endParaRPr lang="it-IT" sz="4000" b="1" baseline="-25000" dirty="0">
              <a:latin typeface="Chamberi Super Display" panose="02040503080505020303" pitchFamily="18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95952-071A-626A-E0FB-67704D22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RNNs for Bitcoin Price Predictions - Francesco Peragine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A8ECED-0C5F-6205-D3BA-B72BC7FA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1605-4648-47E3-BE08-083C86A30B95}" type="slidenum">
              <a:rPr lang="it-IT" smtClean="0"/>
              <a:t>4</a:t>
            </a:fld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245672E3-8C60-B117-FBC4-B0131BF28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07819"/>
            <a:ext cx="5981278" cy="3733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1800" b="1" dirty="0">
                <a:solidFill>
                  <a:srgbClr val="FF0000"/>
                </a:solidFill>
                <a:latin typeface="Chamberi Super Display" panose="02040503080505020303" pitchFamily="18" charset="0"/>
              </a:rPr>
              <a:t>Encoder-Decoder</a:t>
            </a:r>
          </a:p>
          <a:p>
            <a:pPr lvl="1">
              <a:lnSpc>
                <a:spcPct val="150000"/>
              </a:lnSpc>
            </a:pPr>
            <a:r>
              <a:rPr lang="it-IT" sz="1400" b="1" dirty="0">
                <a:latin typeface="Chamberi Super Display" panose="02040503080505020303" pitchFamily="18" charset="0"/>
              </a:rPr>
              <a:t>End-to-End</a:t>
            </a:r>
          </a:p>
          <a:p>
            <a:pPr lvl="1">
              <a:lnSpc>
                <a:spcPct val="150000"/>
              </a:lnSpc>
            </a:pPr>
            <a:r>
              <a:rPr lang="it-IT" sz="1400" b="1" dirty="0" err="1">
                <a:latin typeface="Chamberi Super Display" panose="02040503080505020303" pitchFamily="18" charset="0"/>
              </a:rPr>
              <a:t>Latent</a:t>
            </a:r>
            <a:r>
              <a:rPr lang="it-IT" sz="1400" b="1" dirty="0">
                <a:latin typeface="Chamberi Super Display" panose="02040503080505020303" pitchFamily="18" charset="0"/>
              </a:rPr>
              <a:t> Space </a:t>
            </a:r>
            <a:r>
              <a:rPr lang="it-IT" sz="1400" b="1" dirty="0" err="1">
                <a:latin typeface="Chamberi Super Display" panose="02040503080505020303" pitchFamily="18" charset="0"/>
              </a:rPr>
              <a:t>Representation</a:t>
            </a:r>
            <a:endParaRPr lang="it-IT" sz="1400" b="1" dirty="0">
              <a:latin typeface="Chamberi Super Display" panose="0204050308050502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it-IT" sz="1400" b="1" dirty="0" err="1">
                <a:latin typeface="Chamberi Super Display" panose="02040503080505020303" pitchFamily="18" charset="0"/>
              </a:rPr>
              <a:t>Encode</a:t>
            </a:r>
            <a:r>
              <a:rPr lang="it-IT" sz="1400" b="1" dirty="0">
                <a:latin typeface="Chamberi Super Display" panose="02040503080505020303" pitchFamily="18" charset="0"/>
              </a:rPr>
              <a:t> </a:t>
            </a:r>
            <a:r>
              <a:rPr lang="it-IT" sz="1400" b="1" dirty="0" err="1">
                <a:latin typeface="Chamberi Super Display" panose="02040503080505020303" pitchFamily="18" charset="0"/>
              </a:rPr>
              <a:t>sequence</a:t>
            </a:r>
            <a:r>
              <a:rPr lang="it-IT" sz="1400" b="1" dirty="0">
                <a:latin typeface="Chamberi Super Display" panose="02040503080505020303" pitchFamily="18" charset="0"/>
              </a:rPr>
              <a:t> </a:t>
            </a:r>
            <a:r>
              <a:rPr lang="it-IT" sz="1400" b="1" dirty="0" err="1">
                <a:latin typeface="Chamberi Super Display" panose="02040503080505020303" pitchFamily="18" charset="0"/>
              </a:rPr>
              <a:t>into</a:t>
            </a:r>
            <a:r>
              <a:rPr lang="it-IT" sz="1400" b="1" dirty="0">
                <a:latin typeface="Chamberi Super Display" panose="02040503080505020303" pitchFamily="18" charset="0"/>
              </a:rPr>
              <a:t> </a:t>
            </a:r>
            <a:r>
              <a:rPr lang="it-IT" sz="1400" b="1" dirty="0" err="1">
                <a:latin typeface="Chamberi Super Display" panose="02040503080505020303" pitchFamily="18" charset="0"/>
              </a:rPr>
              <a:t>fixed-length</a:t>
            </a:r>
            <a:r>
              <a:rPr lang="it-IT" sz="1400" b="1" dirty="0">
                <a:latin typeface="Chamberi Super Display" panose="02040503080505020303" pitchFamily="18" charset="0"/>
              </a:rPr>
              <a:t> </a:t>
            </a:r>
            <a:r>
              <a:rPr lang="it-IT" sz="1400" b="1" dirty="0" err="1">
                <a:latin typeface="Chamberi Super Display" panose="02040503080505020303" pitchFamily="18" charset="0"/>
              </a:rPr>
              <a:t>vector</a:t>
            </a:r>
            <a:endParaRPr lang="it-IT" sz="1400" b="1" dirty="0">
              <a:latin typeface="Chamberi Super Display" panose="0204050308050502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it-IT" sz="1400" b="1" dirty="0" err="1">
                <a:latin typeface="Chamberi Super Display" panose="02040503080505020303" pitchFamily="18" charset="0"/>
              </a:rPr>
              <a:t>Decode</a:t>
            </a:r>
            <a:r>
              <a:rPr lang="it-IT" sz="1400" b="1" dirty="0">
                <a:latin typeface="Chamberi Super Display" panose="02040503080505020303" pitchFamily="18" charset="0"/>
              </a:rPr>
              <a:t> </a:t>
            </a:r>
            <a:r>
              <a:rPr lang="it-IT" sz="1400" b="1" dirty="0" err="1">
                <a:latin typeface="Chamberi Super Display" panose="02040503080505020303" pitchFamily="18" charset="0"/>
              </a:rPr>
              <a:t>into</a:t>
            </a:r>
            <a:r>
              <a:rPr lang="it-IT" sz="1400" b="1" dirty="0">
                <a:latin typeface="Chamberi Super Display" panose="02040503080505020303" pitchFamily="18" charset="0"/>
              </a:rPr>
              <a:t> </a:t>
            </a:r>
            <a:r>
              <a:rPr lang="it-IT" sz="1400" b="1" dirty="0" err="1">
                <a:latin typeface="Chamberi Super Display" panose="02040503080505020303" pitchFamily="18" charset="0"/>
              </a:rPr>
              <a:t>another</a:t>
            </a:r>
            <a:r>
              <a:rPr lang="it-IT" sz="1400" b="1" dirty="0">
                <a:latin typeface="Chamberi Super Display" panose="02040503080505020303" pitchFamily="18" charset="0"/>
              </a:rPr>
              <a:t> </a:t>
            </a:r>
            <a:r>
              <a:rPr lang="it-IT" sz="1400" b="1" dirty="0" err="1">
                <a:latin typeface="Chamberi Super Display" panose="02040503080505020303" pitchFamily="18" charset="0"/>
              </a:rPr>
              <a:t>sequence</a:t>
            </a:r>
            <a:endParaRPr lang="it-IT" sz="1400" b="1" dirty="0">
              <a:latin typeface="Chamberi Super Display" panose="0204050308050502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it-IT" sz="1400" b="1" dirty="0" err="1">
                <a:latin typeface="Chamberi Super Display" panose="02040503080505020303" pitchFamily="18" charset="0"/>
              </a:rPr>
              <a:t>Unsupervised</a:t>
            </a:r>
            <a:r>
              <a:rPr lang="it-IT" sz="1400" b="1" dirty="0">
                <a:latin typeface="Chamberi Super Display" panose="02040503080505020303" pitchFamily="18" charset="0"/>
              </a:rPr>
              <a:t> to </a:t>
            </a:r>
            <a:r>
              <a:rPr lang="it-IT" sz="1400" b="1" dirty="0" err="1">
                <a:latin typeface="Chamberi Super Display" panose="02040503080505020303" pitchFamily="18" charset="0"/>
              </a:rPr>
              <a:t>Supervised</a:t>
            </a:r>
            <a:endParaRPr lang="it-IT" sz="1400" b="1" dirty="0">
              <a:latin typeface="Chamberi Super Display" panose="02040503080505020303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B839EF-7037-E92A-9CB5-7750A615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795" y="2135922"/>
            <a:ext cx="4597609" cy="258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96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9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857CE3-2A72-5E91-8183-AC51DB09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8240"/>
            <a:ext cx="5981278" cy="1684638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0000"/>
                </a:solidFill>
                <a:latin typeface="Chamberi Super Display" panose="02040503080505020303" pitchFamily="18" charset="0"/>
              </a:rPr>
              <a:t>N</a:t>
            </a:r>
            <a:r>
              <a:rPr lang="it-IT" sz="4000" b="1" dirty="0">
                <a:latin typeface="Chamberi Super Display" panose="02040503080505020303" pitchFamily="18" charset="0"/>
              </a:rPr>
              <a:t>etwork</a:t>
            </a:r>
            <a:r>
              <a:rPr lang="it-IT" sz="4000" b="1" baseline="-25000" dirty="0">
                <a:latin typeface="Chamberi Super Display" panose="02040503080505020303" pitchFamily="18" charset="0"/>
              </a:rPr>
              <a:t> #1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C2114F-0498-763E-BC1B-3E26F62C6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07819"/>
            <a:ext cx="5981278" cy="3733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1800" b="1" dirty="0" err="1">
                <a:solidFill>
                  <a:srgbClr val="FF0000"/>
                </a:solidFill>
                <a:latin typeface="Chamberi Super Display" panose="02040503080505020303" pitchFamily="18" charset="0"/>
              </a:rPr>
              <a:t>Recurrent</a:t>
            </a:r>
            <a:r>
              <a:rPr lang="it-IT" sz="1800" b="1" dirty="0">
                <a:solidFill>
                  <a:srgbClr val="FF0000"/>
                </a:solidFill>
                <a:latin typeface="Chamberi Super Display" panose="02040503080505020303" pitchFamily="18" charset="0"/>
              </a:rPr>
              <a:t> </a:t>
            </a:r>
            <a:r>
              <a:rPr lang="it-IT" sz="1800" b="1" dirty="0" err="1">
                <a:solidFill>
                  <a:srgbClr val="FF0000"/>
                </a:solidFill>
                <a:latin typeface="Chamberi Super Display" panose="02040503080505020303" pitchFamily="18" charset="0"/>
              </a:rPr>
              <a:t>Neural</a:t>
            </a:r>
            <a:r>
              <a:rPr lang="it-IT" sz="1800" b="1" dirty="0">
                <a:solidFill>
                  <a:srgbClr val="FF0000"/>
                </a:solidFill>
                <a:latin typeface="Chamberi Super Display" panose="02040503080505020303" pitchFamily="18" charset="0"/>
              </a:rPr>
              <a:t> Network (RNN)</a:t>
            </a:r>
          </a:p>
          <a:p>
            <a:pPr lvl="1">
              <a:lnSpc>
                <a:spcPct val="150000"/>
              </a:lnSpc>
            </a:pPr>
            <a:r>
              <a:rPr lang="it-IT" sz="1400" b="1" dirty="0" err="1">
                <a:latin typeface="Chamberi Super Display" panose="02040503080505020303" pitchFamily="18" charset="0"/>
              </a:rPr>
              <a:t>Temporal</a:t>
            </a:r>
            <a:r>
              <a:rPr lang="it-IT" sz="1400" b="1" dirty="0">
                <a:latin typeface="Chamberi Super Display" panose="02040503080505020303" pitchFamily="18" charset="0"/>
              </a:rPr>
              <a:t> dynamics</a:t>
            </a:r>
          </a:p>
          <a:p>
            <a:pPr lvl="1">
              <a:lnSpc>
                <a:spcPct val="150000"/>
              </a:lnSpc>
            </a:pPr>
            <a:r>
              <a:rPr lang="it-IT" sz="1400" b="1" dirty="0" err="1">
                <a:latin typeface="Chamberi Super Display" panose="02040503080505020303" pitchFamily="18" charset="0"/>
              </a:rPr>
              <a:t>Hidden</a:t>
            </a:r>
            <a:r>
              <a:rPr lang="it-IT" sz="1400" b="1" dirty="0">
                <a:latin typeface="Chamberi Super Display" panose="02040503080505020303" pitchFamily="18" charset="0"/>
              </a:rPr>
              <a:t> </a:t>
            </a:r>
            <a:r>
              <a:rPr lang="it-IT" sz="1400" b="1" dirty="0" err="1">
                <a:latin typeface="Chamberi Super Display" panose="02040503080505020303" pitchFamily="18" charset="0"/>
              </a:rPr>
              <a:t>states</a:t>
            </a:r>
            <a:r>
              <a:rPr lang="it-IT" sz="1400" b="1" dirty="0">
                <a:latin typeface="Chamberi Super Display" panose="02040503080505020303" pitchFamily="18" charset="0"/>
              </a:rPr>
              <a:t>, Loops</a:t>
            </a:r>
          </a:p>
          <a:p>
            <a:pPr lvl="1">
              <a:lnSpc>
                <a:spcPct val="150000"/>
              </a:lnSpc>
            </a:pPr>
            <a:r>
              <a:rPr lang="it-IT" sz="1400" b="1" dirty="0">
                <a:latin typeface="Chamberi Super Display" panose="02040503080505020303" pitchFamily="18" charset="0"/>
              </a:rPr>
              <a:t>Long </a:t>
            </a:r>
            <a:r>
              <a:rPr lang="it-IT" sz="1400" b="1" dirty="0" err="1">
                <a:latin typeface="Chamberi Super Display" panose="02040503080505020303" pitchFamily="18" charset="0"/>
              </a:rPr>
              <a:t>dependencies</a:t>
            </a:r>
            <a:endParaRPr lang="it-IT" sz="1400" b="1" dirty="0">
              <a:latin typeface="Chamberi Super Display" panose="0204050308050502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it-IT" sz="1400" b="1" dirty="0" err="1">
                <a:latin typeface="Chamberi Super Display" panose="02040503080505020303" pitchFamily="18" charset="0"/>
              </a:rPr>
              <a:t>Sequence</a:t>
            </a:r>
            <a:r>
              <a:rPr lang="it-IT" sz="1400" b="1" dirty="0">
                <a:latin typeface="Chamberi Super Display" panose="02040503080505020303" pitchFamily="18" charset="0"/>
              </a:rPr>
              <a:t> </a:t>
            </a:r>
            <a:r>
              <a:rPr lang="it-IT" sz="1400" b="1" dirty="0" err="1">
                <a:latin typeface="Chamberi Super Display" panose="02040503080505020303" pitchFamily="18" charset="0"/>
              </a:rPr>
              <a:t>Modeling</a:t>
            </a:r>
            <a:endParaRPr lang="it-IT" sz="1400" b="1" dirty="0">
              <a:latin typeface="Chamberi Super Display" panose="0204050308050502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it-IT" sz="1400" b="1" dirty="0">
                <a:latin typeface="Chamberi Super Display" panose="02040503080505020303" pitchFamily="18" charset="0"/>
              </a:rPr>
              <a:t>Back-</a:t>
            </a:r>
            <a:r>
              <a:rPr lang="it-IT" sz="1400" b="1" dirty="0" err="1">
                <a:latin typeface="Chamberi Super Display" panose="02040503080505020303" pitchFamily="18" charset="0"/>
              </a:rPr>
              <a:t>propagation</a:t>
            </a:r>
            <a:r>
              <a:rPr lang="it-IT" sz="1400" b="1" dirty="0">
                <a:latin typeface="Chamberi Super Display" panose="02040503080505020303" pitchFamily="18" charset="0"/>
              </a:rPr>
              <a:t> through time (BPTT)</a:t>
            </a:r>
          </a:p>
          <a:p>
            <a:pPr lvl="1">
              <a:lnSpc>
                <a:spcPct val="150000"/>
              </a:lnSpc>
            </a:pPr>
            <a:endParaRPr lang="it-IT" sz="1400" b="1" dirty="0">
              <a:latin typeface="Chamberi Super Display" panose="02040503080505020303" pitchFamily="18" charset="0"/>
            </a:endParaRPr>
          </a:p>
        </p:txBody>
      </p:sp>
      <p:pic>
        <p:nvPicPr>
          <p:cNvPr id="11" name="Immagine 10" descr="Recurrent Neural Network with Keras | by Naina Chaturvedi |  DataDrivenInvestor">
            <a:extLst>
              <a:ext uri="{FF2B5EF4-FFF2-40B4-BE49-F238E27FC236}">
                <a16:creationId xmlns:a16="http://schemas.microsoft.com/office/drawing/2014/main" id="{3B8CA72F-E71A-CB49-123F-910168789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9479" y="2526462"/>
            <a:ext cx="1961573" cy="1686953"/>
          </a:xfrm>
          <a:prstGeom prst="rect">
            <a:avLst/>
          </a:prstGeom>
          <a:noFill/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95952-071A-626A-E0FB-67704D22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RNNs for Bitcoin Price Predictions - Francesco Peragine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A8ECED-0C5F-6205-D3BA-B72BC7FA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1605-4648-47E3-BE08-083C86A30B95}" type="slidenum">
              <a:rPr lang="it-IT" smtClean="0"/>
              <a:t>5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C4FED69-DAF1-54A7-B536-97E5F50C7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942" y="2526462"/>
            <a:ext cx="2108857" cy="156103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EF45360-E24E-0DD2-8239-5B39649EA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88"/>
          <a:stretch/>
        </p:blipFill>
        <p:spPr bwMode="auto">
          <a:xfrm>
            <a:off x="6655261" y="389704"/>
            <a:ext cx="5090364" cy="185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nilla Recurrent Neural Network - Machine Learning Notebook">
            <a:extLst>
              <a:ext uri="{FF2B5EF4-FFF2-40B4-BE49-F238E27FC236}">
                <a16:creationId xmlns:a16="http://schemas.microsoft.com/office/drawing/2014/main" id="{96630277-C076-D566-7FB1-25FAA1DD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18" y="4583196"/>
            <a:ext cx="4568650" cy="148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78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9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95952-071A-626A-E0FB-67704D22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RNNs for Bitcoin Price Predictions - Francesco Peragine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A8ECED-0C5F-6205-D3BA-B72BC7FA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1605-4648-47E3-BE08-083C86A30B95}" type="slidenum">
              <a:rPr lang="it-IT" smtClean="0"/>
              <a:t>6</a:t>
            </a:fld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D9395645-34F5-FB98-B0E7-56A9F6D31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07819"/>
            <a:ext cx="5981278" cy="3733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1800" b="1" dirty="0" err="1">
                <a:solidFill>
                  <a:srgbClr val="FF0000"/>
                </a:solidFill>
                <a:latin typeface="Chamberi Super Display" panose="02040503080505020303" pitchFamily="18" charset="0"/>
              </a:rPr>
              <a:t>Gated</a:t>
            </a:r>
            <a:r>
              <a:rPr lang="it-IT" sz="1800" b="1" dirty="0">
                <a:solidFill>
                  <a:srgbClr val="FF0000"/>
                </a:solidFill>
                <a:latin typeface="Chamberi Super Display" panose="02040503080505020303" pitchFamily="18" charset="0"/>
              </a:rPr>
              <a:t> </a:t>
            </a:r>
            <a:r>
              <a:rPr lang="it-IT" sz="1800" b="1" dirty="0" err="1">
                <a:solidFill>
                  <a:srgbClr val="FF0000"/>
                </a:solidFill>
                <a:latin typeface="Chamberi Super Display" panose="02040503080505020303" pitchFamily="18" charset="0"/>
              </a:rPr>
              <a:t>Recurrent</a:t>
            </a:r>
            <a:r>
              <a:rPr lang="it-IT" sz="1800" b="1" dirty="0">
                <a:solidFill>
                  <a:srgbClr val="FF0000"/>
                </a:solidFill>
                <a:latin typeface="Chamberi Super Display" panose="02040503080505020303" pitchFamily="18" charset="0"/>
              </a:rPr>
              <a:t> Unit (GRU)</a:t>
            </a:r>
          </a:p>
          <a:p>
            <a:pPr lvl="1">
              <a:lnSpc>
                <a:spcPct val="150000"/>
              </a:lnSpc>
            </a:pPr>
            <a:r>
              <a:rPr lang="it-IT" sz="1400" b="1" dirty="0" err="1">
                <a:latin typeface="Chamberi Super Display" panose="02040503080505020303" pitchFamily="18" charset="0"/>
              </a:rPr>
              <a:t>Simplified</a:t>
            </a:r>
            <a:r>
              <a:rPr lang="it-IT" sz="1400" b="1" dirty="0">
                <a:latin typeface="Chamberi Super Display" panose="02040503080505020303" pitchFamily="18" charset="0"/>
              </a:rPr>
              <a:t> Long-Short </a:t>
            </a:r>
            <a:r>
              <a:rPr lang="it-IT" sz="1400" b="1" dirty="0" err="1">
                <a:latin typeface="Chamberi Super Display" panose="02040503080505020303" pitchFamily="18" charset="0"/>
              </a:rPr>
              <a:t>Term</a:t>
            </a:r>
            <a:r>
              <a:rPr lang="it-IT" sz="1400" b="1" dirty="0">
                <a:latin typeface="Chamberi Super Display" panose="02040503080505020303" pitchFamily="18" charset="0"/>
              </a:rPr>
              <a:t> Memory (LSTM)</a:t>
            </a:r>
          </a:p>
          <a:p>
            <a:pPr lvl="1">
              <a:lnSpc>
                <a:spcPct val="150000"/>
              </a:lnSpc>
            </a:pPr>
            <a:r>
              <a:rPr lang="it-IT" sz="1400" b="1" dirty="0" err="1">
                <a:latin typeface="Chamberi Super Display" panose="02040503080505020303" pitchFamily="18" charset="0"/>
              </a:rPr>
              <a:t>Internal</a:t>
            </a:r>
            <a:r>
              <a:rPr lang="it-IT" sz="1400" b="1" dirty="0">
                <a:latin typeface="Chamberi Super Display" panose="02040503080505020303" pitchFamily="18" charset="0"/>
              </a:rPr>
              <a:t> </a:t>
            </a:r>
            <a:r>
              <a:rPr lang="it-IT" sz="1400" b="1" dirty="0" err="1">
                <a:latin typeface="Chamberi Super Display" panose="02040503080505020303" pitchFamily="18" charset="0"/>
              </a:rPr>
              <a:t>states</a:t>
            </a:r>
            <a:r>
              <a:rPr lang="it-IT" sz="1400" b="1" dirty="0">
                <a:latin typeface="Chamberi Super Display" panose="02040503080505020303" pitchFamily="18" charset="0"/>
              </a:rPr>
              <a:t> (reset gate, update gate)</a:t>
            </a:r>
          </a:p>
          <a:p>
            <a:pPr lvl="1">
              <a:lnSpc>
                <a:spcPct val="150000"/>
              </a:lnSpc>
            </a:pPr>
            <a:r>
              <a:rPr lang="it-IT" sz="1400" b="1" dirty="0">
                <a:latin typeface="Chamberi Super Display" panose="02040503080505020303" pitchFamily="18" charset="0"/>
              </a:rPr>
              <a:t>No </a:t>
            </a:r>
            <a:r>
              <a:rPr lang="it-IT" sz="1400" b="1" dirty="0" err="1">
                <a:latin typeface="Chamberi Super Display" panose="02040503080505020303" pitchFamily="18" charset="0"/>
              </a:rPr>
              <a:t>cell</a:t>
            </a:r>
            <a:r>
              <a:rPr lang="it-IT" sz="1400" b="1" dirty="0">
                <a:latin typeface="Chamberi Super Display" panose="02040503080505020303" pitchFamily="18" charset="0"/>
              </a:rPr>
              <a:t> state</a:t>
            </a:r>
          </a:p>
          <a:p>
            <a:pPr lvl="1">
              <a:lnSpc>
                <a:spcPct val="150000"/>
              </a:lnSpc>
            </a:pPr>
            <a:r>
              <a:rPr lang="it-IT" sz="1400" b="1" dirty="0" err="1">
                <a:latin typeface="Chamberi Super Display" panose="02040503080505020303" pitchFamily="18" charset="0"/>
              </a:rPr>
              <a:t>Few</a:t>
            </a:r>
            <a:r>
              <a:rPr lang="it-IT" sz="1400" b="1" dirty="0">
                <a:latin typeface="Chamberi Super Display" panose="02040503080505020303" pitchFamily="18" charset="0"/>
              </a:rPr>
              <a:t> </a:t>
            </a:r>
            <a:r>
              <a:rPr lang="it-IT" sz="1400" b="1" dirty="0" err="1">
                <a:latin typeface="Chamberi Super Display" panose="02040503080505020303" pitchFamily="18" charset="0"/>
              </a:rPr>
              <a:t>tensor</a:t>
            </a:r>
            <a:r>
              <a:rPr lang="it-IT" sz="1400" b="1" dirty="0">
                <a:latin typeface="Chamberi Super Display" panose="02040503080505020303" pitchFamily="18" charset="0"/>
              </a:rPr>
              <a:t> </a:t>
            </a:r>
            <a:r>
              <a:rPr lang="it-IT" sz="1400" b="1" dirty="0" err="1">
                <a:latin typeface="Chamberi Super Display" panose="02040503080505020303" pitchFamily="18" charset="0"/>
              </a:rPr>
              <a:t>operations</a:t>
            </a:r>
            <a:endParaRPr lang="it-IT" sz="1400" b="1" dirty="0">
              <a:solidFill>
                <a:srgbClr val="FF0000"/>
              </a:solidFill>
              <a:latin typeface="Chamberi Super Display" panose="02040503080505020303" pitchFamily="18" charset="0"/>
            </a:endParaRPr>
          </a:p>
          <a:p>
            <a:pPr>
              <a:lnSpc>
                <a:spcPct val="150000"/>
              </a:lnSpc>
            </a:pPr>
            <a:r>
              <a:rPr lang="it-IT" sz="1800" b="1" dirty="0" err="1">
                <a:solidFill>
                  <a:srgbClr val="FF0000"/>
                </a:solidFill>
                <a:latin typeface="Chamberi Super Display" panose="02040503080505020303" pitchFamily="18" charset="0"/>
              </a:rPr>
              <a:t>Bidirectional</a:t>
            </a:r>
            <a:r>
              <a:rPr lang="it-IT" sz="1800" b="1" dirty="0">
                <a:solidFill>
                  <a:srgbClr val="FF0000"/>
                </a:solidFill>
                <a:latin typeface="Chamberi Super Display" panose="02040503080505020303" pitchFamily="18" charset="0"/>
              </a:rPr>
              <a:t> RNN</a:t>
            </a:r>
            <a:endParaRPr lang="it-IT" sz="1400" b="1" dirty="0">
              <a:latin typeface="Chamberi Super Display" panose="02040503080505020303" pitchFamily="18" charset="0"/>
            </a:endParaRPr>
          </a:p>
          <a:p>
            <a:pPr lvl="1">
              <a:lnSpc>
                <a:spcPct val="150000"/>
              </a:lnSpc>
            </a:pPr>
            <a:endParaRPr lang="it-IT" sz="1400" b="1" dirty="0">
              <a:latin typeface="Chamberi Super Display" panose="02040503080505020303" pitchFamily="18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E2AF80A-2D52-3279-0CCE-B1D285E80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890" y="830260"/>
            <a:ext cx="3032879" cy="1982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2" name="Picture 14" descr="Recurrent Neural Networks | David Macêdo">
            <a:extLst>
              <a:ext uri="{FF2B5EF4-FFF2-40B4-BE49-F238E27FC236}">
                <a16:creationId xmlns:a16="http://schemas.microsoft.com/office/drawing/2014/main" id="{126D08A0-7131-A999-3BD0-F960D1A57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44"/>
          <a:stretch/>
        </p:blipFill>
        <p:spPr bwMode="auto">
          <a:xfrm>
            <a:off x="5316012" y="689482"/>
            <a:ext cx="3294588" cy="226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6E0137A-152C-28D4-153D-9994ED0F6C55}"/>
              </a:ext>
            </a:extLst>
          </p:cNvPr>
          <p:cNvSpPr txBox="1"/>
          <p:nvPr/>
        </p:nvSpPr>
        <p:spPr>
          <a:xfrm>
            <a:off x="5975560" y="2658712"/>
            <a:ext cx="2081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+mj-lt"/>
              </a:rPr>
              <a:t>LSTM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5D153EA-E747-EDF2-054C-05908725A7D1}"/>
              </a:ext>
            </a:extLst>
          </p:cNvPr>
          <p:cNvSpPr txBox="1"/>
          <p:nvPr/>
        </p:nvSpPr>
        <p:spPr>
          <a:xfrm>
            <a:off x="9364754" y="2658711"/>
            <a:ext cx="2081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+mj-lt"/>
              </a:rPr>
              <a:t>GRU</a:t>
            </a:r>
          </a:p>
        </p:txBody>
      </p:sp>
      <p:pic>
        <p:nvPicPr>
          <p:cNvPr id="3076" name="Picture 4" descr="Bidirectional internal memory gate recurrent neural networks for spoken  language understanding | SpringerLink">
            <a:extLst>
              <a:ext uri="{FF2B5EF4-FFF2-40B4-BE49-F238E27FC236}">
                <a16:creationId xmlns:a16="http://schemas.microsoft.com/office/drawing/2014/main" id="{4FE7760F-DE76-B791-803D-4741130B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810" y="3593305"/>
            <a:ext cx="2997580" cy="198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69B53782-F024-347B-3ED4-2D95D3F86506}"/>
              </a:ext>
            </a:extLst>
          </p:cNvPr>
          <p:cNvSpPr txBox="1">
            <a:spLocks/>
          </p:cNvSpPr>
          <p:nvPr/>
        </p:nvSpPr>
        <p:spPr>
          <a:xfrm>
            <a:off x="841249" y="558240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FF0000"/>
                </a:solidFill>
                <a:latin typeface="Chamberi Super Display" panose="02040503080505020303" pitchFamily="18" charset="0"/>
              </a:rPr>
              <a:t>N</a:t>
            </a:r>
            <a:r>
              <a:rPr lang="it-IT" sz="4000" b="1" dirty="0">
                <a:latin typeface="Chamberi Super Display" panose="02040503080505020303" pitchFamily="18" charset="0"/>
              </a:rPr>
              <a:t>etwork</a:t>
            </a:r>
            <a:r>
              <a:rPr lang="it-IT" sz="4000" b="1" baseline="-25000" dirty="0">
                <a:latin typeface="Chamberi Super Display" panose="02040503080505020303" pitchFamily="18" charset="0"/>
              </a:rPr>
              <a:t> #2</a:t>
            </a:r>
          </a:p>
        </p:txBody>
      </p:sp>
    </p:spTree>
    <p:extLst>
      <p:ext uri="{BB962C8B-B14F-4D97-AF65-F5344CB8AC3E}">
        <p14:creationId xmlns:p14="http://schemas.microsoft.com/office/powerpoint/2010/main" val="1081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9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95952-071A-626A-E0FB-67704D22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RNNs for Bitcoin Price Predictions - Francesco Peragine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A8ECED-0C5F-6205-D3BA-B72BC7FA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1605-4648-47E3-BE08-083C86A30B95}" type="slidenum">
              <a:rPr lang="it-IT" smtClean="0"/>
              <a:t>7</a:t>
            </a:fld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245672E3-8C60-B117-FBC4-B0131BF28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07819"/>
            <a:ext cx="5981278" cy="3733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1800" b="1" dirty="0" err="1">
                <a:solidFill>
                  <a:srgbClr val="FF0000"/>
                </a:solidFill>
                <a:latin typeface="Chamberi Super Display" panose="02040503080505020303" pitchFamily="18" charset="0"/>
              </a:rPr>
              <a:t>Attention</a:t>
            </a:r>
            <a:r>
              <a:rPr lang="it-IT" sz="1800" b="1" dirty="0">
                <a:solidFill>
                  <a:srgbClr val="FF0000"/>
                </a:solidFill>
                <a:latin typeface="Chamberi Super Display" panose="02040503080505020303" pitchFamily="18" charset="0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it-IT" sz="1400" b="1" dirty="0" err="1">
                <a:latin typeface="Chamberi Super Display" panose="02040503080505020303" pitchFamily="18" charset="0"/>
              </a:rPr>
              <a:t>Summary</a:t>
            </a:r>
            <a:r>
              <a:rPr lang="it-IT" sz="1400" b="1" dirty="0">
                <a:latin typeface="Chamberi Super Display" panose="02040503080505020303" pitchFamily="18" charset="0"/>
              </a:rPr>
              <a:t> </a:t>
            </a:r>
            <a:r>
              <a:rPr lang="it-IT" sz="1400" b="1" dirty="0" err="1">
                <a:latin typeface="Chamberi Super Display" panose="02040503080505020303" pitchFamily="18" charset="0"/>
              </a:rPr>
              <a:t>as</a:t>
            </a:r>
            <a:r>
              <a:rPr lang="it-IT" sz="1400" b="1" dirty="0">
                <a:latin typeface="Chamberi Super Display" panose="02040503080505020303" pitchFamily="18" charset="0"/>
              </a:rPr>
              <a:t> </a:t>
            </a:r>
            <a:r>
              <a:rPr lang="it-IT" sz="1400" b="1" dirty="0" err="1">
                <a:latin typeface="Chamberi Super Display" panose="02040503080505020303" pitchFamily="18" charset="0"/>
              </a:rPr>
              <a:t>bottleneck</a:t>
            </a:r>
            <a:endParaRPr lang="it-IT" sz="1400" b="1" dirty="0">
              <a:latin typeface="Chamberi Super Display" panose="0204050308050502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it-IT" sz="1400" b="1" dirty="0" err="1">
                <a:latin typeface="Chamberi Super Display" panose="02040503080505020303" pitchFamily="18" charset="0"/>
              </a:rPr>
              <a:t>Alignment</a:t>
            </a:r>
            <a:r>
              <a:rPr lang="it-IT" sz="1400" b="1" dirty="0">
                <a:latin typeface="Chamberi Super Display" panose="02040503080505020303" pitchFamily="18" charset="0"/>
              </a:rPr>
              <a:t> score</a:t>
            </a:r>
          </a:p>
          <a:p>
            <a:pPr>
              <a:lnSpc>
                <a:spcPct val="150000"/>
              </a:lnSpc>
            </a:pPr>
            <a:r>
              <a:rPr lang="it-IT" sz="1800" b="1" dirty="0">
                <a:solidFill>
                  <a:srgbClr val="FF0000"/>
                </a:solidFill>
                <a:latin typeface="Chamberi Super Display" panose="02040503080505020303" pitchFamily="18" charset="0"/>
              </a:rPr>
              <a:t>Regularization</a:t>
            </a:r>
          </a:p>
          <a:p>
            <a:pPr lvl="1">
              <a:lnSpc>
                <a:spcPct val="150000"/>
              </a:lnSpc>
            </a:pPr>
            <a:r>
              <a:rPr lang="it-IT" sz="1400" b="1" dirty="0">
                <a:latin typeface="Chamberi Super Display" panose="02040503080505020303" pitchFamily="18" charset="0"/>
              </a:rPr>
              <a:t>Dropout</a:t>
            </a:r>
          </a:p>
          <a:p>
            <a:pPr lvl="1">
              <a:lnSpc>
                <a:spcPct val="150000"/>
              </a:lnSpc>
            </a:pPr>
            <a:r>
              <a:rPr lang="it-IT" sz="1400" b="1" dirty="0">
                <a:latin typeface="Chamberi Super Display" panose="02040503080505020303" pitchFamily="18" charset="0"/>
              </a:rPr>
              <a:t>Weight </a:t>
            </a:r>
            <a:r>
              <a:rPr lang="it-IT" sz="1400" b="1" dirty="0" err="1">
                <a:latin typeface="Chamberi Super Display" panose="02040503080505020303" pitchFamily="18" charset="0"/>
              </a:rPr>
              <a:t>decay</a:t>
            </a:r>
            <a:endParaRPr lang="it-IT" sz="1400" b="1" dirty="0">
              <a:latin typeface="Chamberi Super Display" panose="02040503080505020303" pitchFamily="18" charset="0"/>
            </a:endParaRPr>
          </a:p>
          <a:p>
            <a:pPr>
              <a:lnSpc>
                <a:spcPct val="150000"/>
              </a:lnSpc>
            </a:pPr>
            <a:r>
              <a:rPr lang="it-IT" sz="1800" b="1" dirty="0" err="1">
                <a:solidFill>
                  <a:srgbClr val="FF0000"/>
                </a:solidFill>
                <a:latin typeface="Chamberi Super Display" panose="02040503080505020303" pitchFamily="18" charset="0"/>
              </a:rPr>
              <a:t>Noise</a:t>
            </a:r>
            <a:r>
              <a:rPr lang="it-IT" sz="1800" b="1" dirty="0">
                <a:solidFill>
                  <a:srgbClr val="FF0000"/>
                </a:solidFill>
                <a:latin typeface="Chamberi Super Display" panose="02040503080505020303" pitchFamily="18" charset="0"/>
              </a:rPr>
              <a:t> injection</a:t>
            </a:r>
          </a:p>
          <a:p>
            <a:pPr>
              <a:lnSpc>
                <a:spcPct val="150000"/>
              </a:lnSpc>
            </a:pPr>
            <a:r>
              <a:rPr lang="it-IT" sz="1800" b="1" dirty="0" err="1">
                <a:solidFill>
                  <a:srgbClr val="FF0000"/>
                </a:solidFill>
                <a:latin typeface="Chamberi Super Display" panose="02040503080505020303" pitchFamily="18" charset="0"/>
              </a:rPr>
              <a:t>Early</a:t>
            </a:r>
            <a:r>
              <a:rPr lang="it-IT" sz="1800" b="1" dirty="0">
                <a:solidFill>
                  <a:srgbClr val="FF0000"/>
                </a:solidFill>
                <a:latin typeface="Chamberi Super Display" panose="02040503080505020303" pitchFamily="18" charset="0"/>
              </a:rPr>
              <a:t> </a:t>
            </a:r>
            <a:r>
              <a:rPr lang="it-IT" sz="1800" b="1" dirty="0" err="1">
                <a:solidFill>
                  <a:srgbClr val="FF0000"/>
                </a:solidFill>
                <a:latin typeface="Chamberi Super Display" panose="02040503080505020303" pitchFamily="18" charset="0"/>
              </a:rPr>
              <a:t>stopping</a:t>
            </a:r>
            <a:endParaRPr lang="it-IT" sz="1800" b="1" dirty="0">
              <a:solidFill>
                <a:srgbClr val="FF0000"/>
              </a:solidFill>
              <a:latin typeface="Chamberi Super Display" panose="02040503080505020303" pitchFamily="18" charset="0"/>
            </a:endParaRPr>
          </a:p>
        </p:txBody>
      </p:sp>
      <p:pic>
        <p:nvPicPr>
          <p:cNvPr id="9" name="Picture 4" descr="Deep learning models which pay attention (part I) - Digica | AI powered  software">
            <a:extLst>
              <a:ext uri="{FF2B5EF4-FFF2-40B4-BE49-F238E27FC236}">
                <a16:creationId xmlns:a16="http://schemas.microsoft.com/office/drawing/2014/main" id="{A8D4A048-F713-4BD0-A79B-E734AA98E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" t="8907" r="216" b="20075"/>
          <a:stretch/>
        </p:blipFill>
        <p:spPr bwMode="auto">
          <a:xfrm>
            <a:off x="5847983" y="1115477"/>
            <a:ext cx="3288656" cy="211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ropout: Prevent overfitting">
            <a:extLst>
              <a:ext uri="{FF2B5EF4-FFF2-40B4-BE49-F238E27FC236}">
                <a16:creationId xmlns:a16="http://schemas.microsoft.com/office/drawing/2014/main" id="{446B7683-C9C4-3673-B78B-7753405F8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573" y="1258696"/>
            <a:ext cx="1707640" cy="178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arly Stopping with PyTorch to Restrain your Model from Overfitting |  LaptrinhX">
            <a:extLst>
              <a:ext uri="{FF2B5EF4-FFF2-40B4-BE49-F238E27FC236}">
                <a16:creationId xmlns:a16="http://schemas.microsoft.com/office/drawing/2014/main" id="{9F7ACCF9-EAC8-04CB-53C3-F3123B24D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479" y="3625400"/>
            <a:ext cx="3966669" cy="184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FBC41C6E-6037-33DD-02FC-DD0F97E44DA9}"/>
              </a:ext>
            </a:extLst>
          </p:cNvPr>
          <p:cNvSpPr txBox="1">
            <a:spLocks/>
          </p:cNvSpPr>
          <p:nvPr/>
        </p:nvSpPr>
        <p:spPr>
          <a:xfrm>
            <a:off x="841249" y="558240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FF0000"/>
                </a:solidFill>
                <a:latin typeface="Chamberi Super Display" panose="02040503080505020303" pitchFamily="18" charset="0"/>
              </a:rPr>
              <a:t>N</a:t>
            </a:r>
            <a:r>
              <a:rPr lang="it-IT" sz="4000" b="1" dirty="0">
                <a:latin typeface="Chamberi Super Display" panose="02040503080505020303" pitchFamily="18" charset="0"/>
              </a:rPr>
              <a:t>etwork</a:t>
            </a:r>
            <a:r>
              <a:rPr lang="it-IT" sz="4000" b="1" baseline="-25000" dirty="0">
                <a:latin typeface="Chamberi Super Display" panose="02040503080505020303" pitchFamily="18" charset="0"/>
              </a:rPr>
              <a:t> #3</a:t>
            </a:r>
          </a:p>
        </p:txBody>
      </p:sp>
    </p:spTree>
    <p:extLst>
      <p:ext uri="{BB962C8B-B14F-4D97-AF65-F5344CB8AC3E}">
        <p14:creationId xmlns:p14="http://schemas.microsoft.com/office/powerpoint/2010/main" val="273766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41EDBDA1-26D5-CC57-2EEA-3BB504E77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37" y="4740435"/>
            <a:ext cx="3888125" cy="122991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0116D9-5F9A-0863-D712-F283E1F54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9" y="2301167"/>
            <a:ext cx="4949951" cy="35540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1800" b="1" dirty="0">
                <a:latin typeface="Chamberi Super Display" panose="02040503080505020303" pitchFamily="18" charset="0"/>
              </a:rPr>
              <a:t>Small dataset</a:t>
            </a:r>
          </a:p>
          <a:p>
            <a:pPr>
              <a:lnSpc>
                <a:spcPct val="150000"/>
              </a:lnSpc>
            </a:pPr>
            <a:r>
              <a:rPr lang="it-IT" sz="1800" b="1" dirty="0" err="1">
                <a:latin typeface="Chamberi Super Display" panose="02040503080505020303" pitchFamily="18" charset="0"/>
              </a:rPr>
              <a:t>Exponential</a:t>
            </a:r>
            <a:r>
              <a:rPr lang="it-IT" sz="1800" b="1" dirty="0">
                <a:latin typeface="Chamberi Super Display" panose="02040503080505020303" pitchFamily="18" charset="0"/>
              </a:rPr>
              <a:t>-like </a:t>
            </a:r>
            <a:r>
              <a:rPr lang="it-IT" sz="1800" b="1" dirty="0" err="1">
                <a:latin typeface="Chamberi Super Display" panose="02040503080505020303" pitchFamily="18" charset="0"/>
              </a:rPr>
              <a:t>distribution</a:t>
            </a:r>
            <a:endParaRPr lang="it-IT" sz="1800" b="1" dirty="0">
              <a:latin typeface="Chamberi Super Display" panose="02040503080505020303" pitchFamily="18" charset="0"/>
            </a:endParaRPr>
          </a:p>
          <a:p>
            <a:pPr>
              <a:lnSpc>
                <a:spcPct val="150000"/>
              </a:lnSpc>
            </a:pPr>
            <a:r>
              <a:rPr lang="it-IT" sz="1800" b="1" dirty="0" err="1">
                <a:latin typeface="Chamberi Super Display" panose="02040503080505020303" pitchFamily="18" charset="0"/>
              </a:rPr>
              <a:t>Recent</a:t>
            </a:r>
            <a:r>
              <a:rPr lang="it-IT" sz="1800" b="1" dirty="0">
                <a:latin typeface="Chamberi Super Display" panose="02040503080505020303" pitchFamily="18" charset="0"/>
              </a:rPr>
              <a:t> price </a:t>
            </a:r>
            <a:r>
              <a:rPr lang="it-IT" sz="1800" b="1" dirty="0" err="1">
                <a:latin typeface="Chamberi Super Display" panose="02040503080505020303" pitchFamily="18" charset="0"/>
              </a:rPr>
              <a:t>oscillations</a:t>
            </a:r>
            <a:endParaRPr lang="it-IT" sz="1800" b="1" dirty="0">
              <a:latin typeface="Chamberi Super Display" panose="02040503080505020303" pitchFamily="18" charset="0"/>
            </a:endParaRPr>
          </a:p>
          <a:p>
            <a:pPr>
              <a:lnSpc>
                <a:spcPct val="150000"/>
              </a:lnSpc>
            </a:pPr>
            <a:r>
              <a:rPr lang="it-IT" sz="1800" b="1" dirty="0" err="1">
                <a:latin typeface="Chamberi Super Display" panose="02040503080505020303" pitchFamily="18" charset="0"/>
              </a:rPr>
              <a:t>Early</a:t>
            </a:r>
            <a:r>
              <a:rPr lang="it-IT" sz="1800" b="1" dirty="0">
                <a:latin typeface="Chamberi Super Display" panose="02040503080505020303" pitchFamily="18" charset="0"/>
              </a:rPr>
              <a:t> </a:t>
            </a:r>
            <a:r>
              <a:rPr lang="it-IT" sz="1800" b="1" dirty="0" err="1">
                <a:latin typeface="Chamberi Super Display" panose="02040503080505020303" pitchFamily="18" charset="0"/>
              </a:rPr>
              <a:t>years</a:t>
            </a:r>
            <a:r>
              <a:rPr lang="it-IT" sz="1800" b="1" dirty="0">
                <a:latin typeface="Chamberi Super Display" panose="02040503080505020303" pitchFamily="18" charset="0"/>
              </a:rPr>
              <a:t> samples </a:t>
            </a:r>
            <a:r>
              <a:rPr lang="it-IT" sz="1800" b="1" dirty="0" err="1">
                <a:latin typeface="Chamberi Super Display" panose="02040503080505020303" pitchFamily="18" charset="0"/>
              </a:rPr>
              <a:t>not</a:t>
            </a:r>
            <a:r>
              <a:rPr lang="it-IT" sz="1800" b="1" dirty="0">
                <a:latin typeface="Chamberi Super Display" panose="02040503080505020303" pitchFamily="18" charset="0"/>
              </a:rPr>
              <a:t> </a:t>
            </a:r>
            <a:r>
              <a:rPr lang="it-IT" sz="1800" b="1" dirty="0" err="1">
                <a:latin typeface="Chamberi Super Display" panose="02040503080505020303" pitchFamily="18" charset="0"/>
              </a:rPr>
              <a:t>relevant</a:t>
            </a:r>
            <a:endParaRPr lang="it-IT" sz="1800" b="1" dirty="0">
              <a:latin typeface="Chamberi Super Display" panose="02040503080505020303" pitchFamily="18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E0917F1-A341-D407-5D50-4068C033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8240"/>
            <a:ext cx="5981278" cy="1684638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0000"/>
                </a:solidFill>
                <a:latin typeface="Chamberi Super Display" panose="02040503080505020303" pitchFamily="18" charset="0"/>
              </a:rPr>
              <a:t>I</a:t>
            </a:r>
            <a:r>
              <a:rPr lang="it-IT" sz="4000" b="1" dirty="0">
                <a:latin typeface="Chamberi Super Display" panose="02040503080505020303" pitchFamily="18" charset="0"/>
              </a:rPr>
              <a:t>ssues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24C94FC6-1B5F-7E2E-4B9D-04493509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RNNs for Bitcoin Price Predictions - Francesco Peragine</a:t>
            </a:r>
            <a:endParaRPr lang="it-IT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E2210F9-123B-FE89-408A-EA34DB60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1605-4648-47E3-BE08-083C86A30B95}" type="slidenum">
              <a:rPr lang="it-IT" smtClean="0"/>
              <a:t>8</a:t>
            </a:fld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ADA81C85-D884-987E-B2BE-C20CD3939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825" y="558240"/>
            <a:ext cx="32480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8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PDF] Data Augmentation for Time Series Classification using Convolutional  Neural Networks | Semantic Scholar">
            <a:extLst>
              <a:ext uri="{FF2B5EF4-FFF2-40B4-BE49-F238E27FC236}">
                <a16:creationId xmlns:a16="http://schemas.microsoft.com/office/drawing/2014/main" id="{F6A2AAFF-3D04-4AEA-C606-A348F4E17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2" y="807736"/>
            <a:ext cx="4693219" cy="232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8E1B18-A81E-395C-6B31-6C43508F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RNNs for Bitcoin Price Predictions - Francesco Peragine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4DFF93-2049-0B36-6F79-25956787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1605-4648-47E3-BE08-083C86A30B95}" type="slidenum">
              <a:rPr lang="it-IT" smtClean="0"/>
              <a:t>9</a:t>
            </a:fld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9AA37B4-D748-F934-F9C1-0DAEF89C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9" y="2301167"/>
            <a:ext cx="4949951" cy="35540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1800" b="1" dirty="0">
                <a:latin typeface="Chamberi Super Display" panose="02040503080505020303" pitchFamily="18" charset="0"/>
              </a:rPr>
              <a:t>Feature engineering</a:t>
            </a:r>
          </a:p>
          <a:p>
            <a:pPr>
              <a:lnSpc>
                <a:spcPct val="150000"/>
              </a:lnSpc>
            </a:pPr>
            <a:r>
              <a:rPr lang="it-IT" sz="1800" b="1" dirty="0" err="1">
                <a:latin typeface="Chamberi Super Display" panose="02040503080505020303" pitchFamily="18" charset="0"/>
              </a:rPr>
              <a:t>Different</a:t>
            </a:r>
            <a:r>
              <a:rPr lang="it-IT" sz="1800" b="1" dirty="0">
                <a:latin typeface="Chamberi Super Display" panose="02040503080505020303" pitchFamily="18" charset="0"/>
              </a:rPr>
              <a:t> data </a:t>
            </a:r>
            <a:r>
              <a:rPr lang="it-IT" sz="1800" b="1" dirty="0" err="1">
                <a:latin typeface="Chamberi Super Display" panose="02040503080505020303" pitchFamily="18" charset="0"/>
              </a:rPr>
              <a:t>augmentation</a:t>
            </a:r>
            <a:endParaRPr lang="it-IT" sz="1800" b="1" dirty="0">
              <a:latin typeface="Chamberi Super Display" panose="02040503080505020303" pitchFamily="18" charset="0"/>
            </a:endParaRPr>
          </a:p>
          <a:p>
            <a:pPr>
              <a:lnSpc>
                <a:spcPct val="150000"/>
              </a:lnSpc>
            </a:pPr>
            <a:r>
              <a:rPr lang="it-IT" sz="1800" b="1" dirty="0" err="1">
                <a:latin typeface="Chamberi Super Display" panose="02040503080505020303" pitchFamily="18" charset="0"/>
              </a:rPr>
              <a:t>Convolutional</a:t>
            </a:r>
            <a:r>
              <a:rPr lang="it-IT" sz="1800" b="1" dirty="0">
                <a:latin typeface="Chamberi Super Display" panose="02040503080505020303" pitchFamily="18" charset="0"/>
              </a:rPr>
              <a:t> </a:t>
            </a:r>
            <a:r>
              <a:rPr lang="it-IT" sz="1800" b="1" dirty="0" err="1">
                <a:latin typeface="Chamberi Super Display" panose="02040503080505020303" pitchFamily="18" charset="0"/>
              </a:rPr>
              <a:t>Neural</a:t>
            </a:r>
            <a:r>
              <a:rPr lang="it-IT" sz="1800" b="1" dirty="0">
                <a:latin typeface="Chamberi Super Display" panose="02040503080505020303" pitchFamily="18" charset="0"/>
              </a:rPr>
              <a:t> Network (CNN)</a:t>
            </a:r>
          </a:p>
          <a:p>
            <a:pPr>
              <a:lnSpc>
                <a:spcPct val="150000"/>
              </a:lnSpc>
            </a:pPr>
            <a:r>
              <a:rPr lang="it-IT" sz="1800" b="1" dirty="0" err="1">
                <a:latin typeface="Chamberi Super Display" panose="02040503080505020303" pitchFamily="18" charset="0"/>
              </a:rPr>
              <a:t>Autoregressive</a:t>
            </a:r>
            <a:r>
              <a:rPr lang="it-IT" sz="1800" b="1" dirty="0">
                <a:latin typeface="Chamberi Super Display" panose="02040503080505020303" pitchFamily="18" charset="0"/>
              </a:rPr>
              <a:t> models</a:t>
            </a:r>
          </a:p>
          <a:p>
            <a:pPr>
              <a:lnSpc>
                <a:spcPct val="150000"/>
              </a:lnSpc>
            </a:pPr>
            <a:r>
              <a:rPr lang="it-IT" sz="1800" b="1" dirty="0">
                <a:latin typeface="Chamberi Super Display" panose="02040503080505020303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it-IT" sz="1800" b="1" dirty="0">
                <a:latin typeface="Chamberi Super Display" panose="02040503080505020303" pitchFamily="18" charset="0"/>
              </a:rPr>
              <a:t>More tuning!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E13CDD0B-BB66-E31A-7209-E7E7FEAE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0000"/>
                </a:solidFill>
                <a:latin typeface="Chamberi Super Display" panose="02040503080505020303" pitchFamily="18" charset="0"/>
              </a:rPr>
              <a:t>F</a:t>
            </a:r>
            <a:r>
              <a:rPr lang="it-IT" sz="4000" b="1" dirty="0">
                <a:latin typeface="Chamberi Super Display" panose="02040503080505020303" pitchFamily="18" charset="0"/>
              </a:rPr>
              <a:t>uture</a:t>
            </a:r>
          </a:p>
        </p:txBody>
      </p: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3EC82DE2-18F4-52AE-0719-E7C047C63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719" y="3839916"/>
            <a:ext cx="3616302" cy="166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240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282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Chamberi Super Display</vt:lpstr>
      <vt:lpstr>Freestyle Script</vt:lpstr>
      <vt:lpstr>Times New Roman</vt:lpstr>
      <vt:lpstr>Tema di Office</vt:lpstr>
      <vt:lpstr>RNNs for Bitcoin Price Predictions Case Study</vt:lpstr>
      <vt:lpstr>Why</vt:lpstr>
      <vt:lpstr>Data</vt:lpstr>
      <vt:lpstr>Architecture</vt:lpstr>
      <vt:lpstr>Network #1</vt:lpstr>
      <vt:lpstr>Presentazione standard di PowerPoint</vt:lpstr>
      <vt:lpstr>Presentazione standard di PowerPoint</vt:lpstr>
      <vt:lpstr>Issues</vt:lpstr>
      <vt:lpstr>Future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RNNs for Bitcoin Price Predictions Case Study</dc:title>
  <dc:creator>Francesco Peragine</dc:creator>
  <cp:lastModifiedBy>Francesco Peragine</cp:lastModifiedBy>
  <cp:revision>26</cp:revision>
  <dcterms:created xsi:type="dcterms:W3CDTF">2022-07-09T09:01:32Z</dcterms:created>
  <dcterms:modified xsi:type="dcterms:W3CDTF">2022-07-19T17:11:47Z</dcterms:modified>
</cp:coreProperties>
</file>