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7" r:id="rId3"/>
    <p:sldId id="258" r:id="rId4"/>
    <p:sldId id="262" r:id="rId5"/>
    <p:sldId id="268" r:id="rId6"/>
    <p:sldId id="257" r:id="rId7"/>
    <p:sldId id="264" r:id="rId8"/>
    <p:sldId id="269" r:id="rId9"/>
    <p:sldId id="266" r:id="rId10"/>
    <p:sldId id="265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/>
    <p:restoredTop sz="94763"/>
  </p:normalViewPr>
  <p:slideViewPr>
    <p:cSldViewPr snapToGrid="0" snapToObjects="1">
      <p:cViewPr>
        <p:scale>
          <a:sx n="100" d="100"/>
          <a:sy n="100" d="100"/>
        </p:scale>
        <p:origin x="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56D85-03A4-164F-85D6-321AAF07E6B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6755D-D4DB-C441-B8FF-C0BE20457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9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755D-D4DB-C441-B8FF-C0BE204573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7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A69C-4A4D-5E4F-8F60-ECD10E38C082}" type="datetime1">
              <a:rPr lang="en-GB" smtClean="0"/>
              <a:t>18/11/2018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EE20-8385-DD44-98E0-221F88A22338}" type="datetime1">
              <a:rPr lang="en-GB" smtClean="0"/>
              <a:t>18/11/2018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E2A3-7FD8-9E42-8EB7-0AC616D52429}" type="datetime1">
              <a:rPr lang="en-GB" smtClean="0"/>
              <a:t>18/11/2018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044-F4D1-CD4D-AC8A-226C36436F83}" type="datetime1">
              <a:rPr lang="en-GB" smtClean="0"/>
              <a:t>18/11/2018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300B-53F7-0247-9FD2-B3CBBC89B558}" type="datetime1">
              <a:rPr lang="en-GB" smtClean="0"/>
              <a:t>18/11/2018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313B-CA28-1A42-AD8A-B01F23347B16}" type="datetime1">
              <a:rPr lang="en-GB" smtClean="0"/>
              <a:t>18/11/2018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670-7D53-444A-8513-B440A0CEE5FD}" type="datetime1">
              <a:rPr lang="en-GB" smtClean="0"/>
              <a:t>18/11/2018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1AF5-A6A2-054C-9A04-BD0C374525DA}" type="datetime1">
              <a:rPr lang="en-GB" smtClean="0"/>
              <a:t>18/11/2018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8F7E-6933-DE42-B062-A40D4AC87737}" type="datetime1">
              <a:rPr lang="en-GB" smtClean="0"/>
              <a:t>18/11/2018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7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75F9-60FD-4D4B-8F95-CAB461C35030}" type="datetime1">
              <a:rPr lang="en-GB" smtClean="0"/>
              <a:t>18/11/2018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CD6-40A1-A845-AEF1-CEB0DE309B30}" type="datetime1">
              <a:rPr lang="en-GB" smtClean="0"/>
              <a:t>18/11/2018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3508-52B9-B943-BCC0-3B8D70E4C7CB}" type="datetime1">
              <a:rPr lang="en-GB" smtClean="0"/>
              <a:t>18/11/2018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D7B5-0B3A-2645-8851-E24B91D5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674687"/>
            <a:ext cx="10871200" cy="5681663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all figures here: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Y-axis is the value of </a:t>
            </a:r>
            <a:r>
              <a:rPr lang="en-US" dirty="0" err="1" smtClean="0">
                <a:solidFill>
                  <a:schemeClr val="bg1"/>
                </a:solidFill>
              </a:rPr>
              <a:t>DebtRank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X-</a:t>
            </a:r>
            <a:r>
              <a:rPr lang="en-US" dirty="0" err="1" smtClean="0">
                <a:solidFill>
                  <a:schemeClr val="bg1"/>
                </a:solidFill>
              </a:rPr>
              <a:t>avis</a:t>
            </a:r>
            <a:r>
              <a:rPr lang="en-US" dirty="0" smtClean="0">
                <a:solidFill>
                  <a:schemeClr val="bg1"/>
                </a:solidFill>
              </a:rPr>
              <a:t> is </a:t>
            </a:r>
            <a:r>
              <a:rPr lang="en-US" dirty="0" err="1" smtClean="0">
                <a:solidFill>
                  <a:schemeClr val="bg1"/>
                </a:solidFill>
              </a:rPr>
              <a:t>ɸ</a:t>
            </a:r>
            <a:r>
              <a:rPr lang="en-US" dirty="0" smtClean="0">
                <a:solidFill>
                  <a:schemeClr val="bg1"/>
                </a:solidFill>
              </a:rPr>
              <a:t> (the core-periphery parameter), where </a:t>
            </a:r>
            <a:r>
              <a:rPr lang="en-US" dirty="0" err="1" smtClean="0">
                <a:solidFill>
                  <a:schemeClr val="bg1"/>
                </a:solidFill>
              </a:rPr>
              <a:t>ɸ</a:t>
            </a:r>
            <a:r>
              <a:rPr lang="en-US" dirty="0" smtClean="0">
                <a:solidFill>
                  <a:schemeClr val="bg1"/>
                </a:solidFill>
              </a:rPr>
              <a:t> = 0 (</a:t>
            </a:r>
            <a:r>
              <a:rPr lang="en-US" dirty="0" err="1" smtClean="0">
                <a:solidFill>
                  <a:schemeClr val="bg1"/>
                </a:solidFill>
              </a:rPr>
              <a:t>ɸ</a:t>
            </a:r>
            <a:r>
              <a:rPr lang="en-US" dirty="0" smtClean="0">
                <a:solidFill>
                  <a:schemeClr val="bg1"/>
                </a:solidFill>
              </a:rPr>
              <a:t> = 1) means </a:t>
            </a:r>
            <a:r>
              <a:rPr lang="en-US" dirty="0" err="1" smtClean="0">
                <a:solidFill>
                  <a:schemeClr val="bg1"/>
                </a:solidFill>
              </a:rPr>
              <a:t>Erdos-Renyi</a:t>
            </a:r>
            <a:r>
              <a:rPr lang="en-US" dirty="0" smtClean="0">
                <a:solidFill>
                  <a:schemeClr val="bg1"/>
                </a:solidFill>
              </a:rPr>
              <a:t> (’pure’ Core Periphery’) structure.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 the density of the network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consider two different types of shock: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Uniform shock, where all banks are given similar amount of shock (</a:t>
            </a:r>
            <a:r>
              <a:rPr lang="en-US" dirty="0" err="1" smtClean="0">
                <a:solidFill>
                  <a:schemeClr val="bg1"/>
                </a:solidFill>
              </a:rPr>
              <a:t>θ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Single bank shock. I look at top-10 banks in the core, middle, and periphery. I define those according to the number of link (in and out). In one simulation, only 1 bank is given a shock. For each group, </a:t>
            </a:r>
            <a:r>
              <a:rPr lang="en-US" dirty="0" err="1" smtClean="0">
                <a:solidFill>
                  <a:schemeClr val="bg1"/>
                </a:solidFill>
              </a:rPr>
              <a:t>DebtRank</a:t>
            </a:r>
            <a:r>
              <a:rPr lang="en-US" dirty="0" smtClean="0">
                <a:solidFill>
                  <a:schemeClr val="bg1"/>
                </a:solidFill>
              </a:rPr>
              <a:t> then is calculated as the average of 10 simulations (because there are 10 banks for each group).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Unless stated otherwise, I calculate </a:t>
            </a:r>
            <a:r>
              <a:rPr lang="en-US" dirty="0" err="1" smtClean="0">
                <a:solidFill>
                  <a:schemeClr val="bg1"/>
                </a:solidFill>
              </a:rPr>
              <a:t>DebtRank</a:t>
            </a:r>
            <a:r>
              <a:rPr lang="en-US" dirty="0" smtClean="0">
                <a:solidFill>
                  <a:schemeClr val="bg1"/>
                </a:solidFill>
              </a:rPr>
              <a:t> by subtracting the value of the initial shock, and until the algorithm </a:t>
            </a:r>
            <a:r>
              <a:rPr lang="en-US" dirty="0" err="1" smtClean="0">
                <a:solidFill>
                  <a:schemeClr val="bg1"/>
                </a:solidFill>
              </a:rPr>
              <a:t>reachs</a:t>
            </a:r>
            <a:r>
              <a:rPr lang="en-US" dirty="0" smtClean="0">
                <a:solidFill>
                  <a:schemeClr val="bg1"/>
                </a:solidFill>
              </a:rPr>
              <a:t> convergence.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(I think) I have seen: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It turns out that for single-shock (Periphery and Middle banks), the network with lower density becomes more fragile during the 1</a:t>
            </a:r>
            <a:r>
              <a:rPr lang="en-US" baseline="30000" dirty="0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 iteration. However, as the iteration continues until it converges, they become more robust compared </a:t>
            </a:r>
            <a:r>
              <a:rPr lang="en-US" smtClean="0">
                <a:solidFill>
                  <a:schemeClr val="bg1"/>
                </a:solidFill>
              </a:rPr>
              <a:t>to those with higher density.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 only observe this behavior for single shock on Periphery and Middle banks, but not for single shock on Core nor uniform shock.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69" y="2862792"/>
            <a:ext cx="11116731" cy="1616075"/>
          </a:xfrm>
          <a:noFill/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In the next page, you will see four plots. They are similar with the figures in the pg. 6, but I shock all banks in the core (middle, and periphery) instead.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I find more or less similar results as before.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38" y="21427"/>
            <a:ext cx="4121150" cy="3090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83" y="3478603"/>
            <a:ext cx="4138021" cy="3103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09" y="21427"/>
            <a:ext cx="4121150" cy="30908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4813" y="3098348"/>
            <a:ext cx="3236562" cy="38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a) </a:t>
            </a:r>
            <a:r>
              <a:rPr lang="en-US" dirty="0" err="1" smtClean="0">
                <a:solidFill>
                  <a:srgbClr val="0070C0"/>
                </a:solidFill>
              </a:rPr>
              <a:t>DebtRank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009" y="6477745"/>
            <a:ext cx="3236562" cy="38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err="1" smtClean="0">
                <a:solidFill>
                  <a:srgbClr val="0070C0"/>
                </a:solidFill>
              </a:rPr>
              <a:t>Debtrank</a:t>
            </a:r>
            <a:r>
              <a:rPr lang="en-US" dirty="0" smtClean="0">
                <a:solidFill>
                  <a:srgbClr val="0070C0"/>
                </a:solidFill>
              </a:rPr>
              <a:t> at second iteration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0803" y="3097896"/>
            <a:ext cx="3236562" cy="38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err="1" smtClean="0">
                <a:solidFill>
                  <a:srgbClr val="0070C0"/>
                </a:solidFill>
              </a:rPr>
              <a:t>Debtrank</a:t>
            </a:r>
            <a:r>
              <a:rPr lang="en-US" dirty="0" smtClean="0">
                <a:solidFill>
                  <a:srgbClr val="0070C0"/>
                </a:solidFill>
              </a:rPr>
              <a:t> with initial shock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38" y="3510644"/>
            <a:ext cx="4138021" cy="31035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67564" y="6509786"/>
            <a:ext cx="3236562" cy="38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d) </a:t>
            </a:r>
            <a:r>
              <a:rPr lang="en-US" dirty="0" err="1" smtClean="0">
                <a:solidFill>
                  <a:srgbClr val="0070C0"/>
                </a:solidFill>
              </a:rPr>
              <a:t>n_iteration</a:t>
            </a:r>
            <a:r>
              <a:rPr lang="en-US" dirty="0" smtClean="0">
                <a:solidFill>
                  <a:srgbClr val="0070C0"/>
                </a:solidFill>
              </a:rPr>
              <a:t> to converge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Pg. 3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figures are similar with those in the paper (Fig. 3), but I change slightly the value of </a:t>
            </a:r>
            <a:r>
              <a:rPr lang="en-US" dirty="0" err="1" smtClean="0">
                <a:solidFill>
                  <a:schemeClr val="bg1"/>
                </a:solidFill>
              </a:rPr>
              <a:t>θ</a:t>
            </a:r>
            <a:r>
              <a:rPr lang="en-US" dirty="0" smtClean="0">
                <a:solidFill>
                  <a:schemeClr val="bg1"/>
                </a:solidFill>
              </a:rPr>
              <a:t> and ⍴.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fundamental differences between those in here and in the paper: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 run the simulations with new (correct) network generation codes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996950"/>
            <a:ext cx="5266266" cy="394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0" y="996950"/>
            <a:ext cx="5266266" cy="394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6533" y="4946650"/>
            <a:ext cx="565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DebtRank</a:t>
            </a:r>
            <a:r>
              <a:rPr lang="en-US" dirty="0" smtClean="0">
                <a:solidFill>
                  <a:srgbClr val="0070C0"/>
                </a:solidFill>
              </a:rPr>
              <a:t> as a function of </a:t>
            </a:r>
            <a:r>
              <a:rPr lang="en-US" dirty="0" err="1" smtClean="0">
                <a:solidFill>
                  <a:srgbClr val="0070C0"/>
                </a:solidFill>
              </a:rPr>
              <a:t>ɸ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(core-periphery parameter), for different type of shock and ⍴ (density)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(I think) I have seen: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DebtRank</a:t>
            </a:r>
            <a:r>
              <a:rPr lang="en-US" dirty="0" smtClean="0">
                <a:solidFill>
                  <a:schemeClr val="bg1"/>
                </a:solidFill>
              </a:rPr>
              <a:t> increases in denser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The various behavior of </a:t>
            </a:r>
            <a:r>
              <a:rPr lang="en-US" dirty="0" err="1" smtClean="0">
                <a:solidFill>
                  <a:schemeClr val="bg1"/>
                </a:solidFill>
              </a:rPr>
              <a:t>DebtRank</a:t>
            </a:r>
            <a:r>
              <a:rPr lang="en-US" dirty="0" smtClean="0">
                <a:solidFill>
                  <a:schemeClr val="bg1"/>
                </a:solidFill>
              </a:rPr>
              <a:t> for different type of shock (in term of a function of </a:t>
            </a:r>
            <a:r>
              <a:rPr lang="en-US" dirty="0" err="1">
                <a:solidFill>
                  <a:schemeClr val="bg1"/>
                </a:solidFill>
              </a:rPr>
              <a:t>ɸ</a:t>
            </a:r>
            <a:r>
              <a:rPr lang="en-US" dirty="0" smtClean="0">
                <a:solidFill>
                  <a:schemeClr val="bg1"/>
                </a:solidFill>
              </a:rPr>
              <a:t>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Uniform shock: monotonically increases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Single bank: non-monotonic. 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As we have more core-periphery structure (</a:t>
            </a:r>
            <a:r>
              <a:rPr lang="en-US" dirty="0" err="1" smtClean="0">
                <a:solidFill>
                  <a:schemeClr val="bg1"/>
                </a:solidFill>
              </a:rPr>
              <a:t>ɸ</a:t>
            </a:r>
            <a:r>
              <a:rPr lang="en-US" dirty="0" smtClean="0">
                <a:solidFill>
                  <a:schemeClr val="bg1"/>
                </a:solidFill>
              </a:rPr>
              <a:t> closer to 1), the </a:t>
            </a:r>
            <a:r>
              <a:rPr lang="en-US" dirty="0" err="1" smtClean="0">
                <a:solidFill>
                  <a:schemeClr val="bg1"/>
                </a:solidFill>
              </a:rPr>
              <a:t>DebtRank</a:t>
            </a:r>
            <a:r>
              <a:rPr lang="en-US" dirty="0" smtClean="0">
                <a:solidFill>
                  <a:schemeClr val="bg1"/>
                </a:solidFill>
              </a:rPr>
              <a:t> from single-shock (core) is lower compared to single shock (middle) and uniform shock.</a:t>
            </a:r>
            <a:endParaRPr lang="en-US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1425"/>
            <a:ext cx="10515600" cy="2327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 the next figures, I want to look 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Debtrank</a:t>
            </a:r>
            <a:r>
              <a:rPr lang="en-US" dirty="0" smtClean="0">
                <a:solidFill>
                  <a:schemeClr val="bg1"/>
                </a:solidFill>
              </a:rPr>
              <a:t> without subtracting the initial shock (panel b)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Debtrank</a:t>
            </a:r>
            <a:r>
              <a:rPr lang="en-US" dirty="0" smtClean="0">
                <a:solidFill>
                  <a:schemeClr val="bg1"/>
                </a:solidFill>
              </a:rPr>
              <a:t> during the 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 iteration (panel c)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The number of iteration required until the algorithm converges (panel 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38" y="21427"/>
            <a:ext cx="4121150" cy="3090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83" y="3478603"/>
            <a:ext cx="4138022" cy="3103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09" y="21427"/>
            <a:ext cx="4121150" cy="30908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4813" y="3098348"/>
            <a:ext cx="3236562" cy="38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a) </a:t>
            </a:r>
            <a:r>
              <a:rPr lang="en-US" dirty="0" err="1" smtClean="0">
                <a:solidFill>
                  <a:srgbClr val="0070C0"/>
                </a:solidFill>
              </a:rPr>
              <a:t>DebtRank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009" y="6477745"/>
            <a:ext cx="3236562" cy="38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err="1" smtClean="0">
                <a:solidFill>
                  <a:srgbClr val="0070C0"/>
                </a:solidFill>
              </a:rPr>
              <a:t>Debtrank</a:t>
            </a:r>
            <a:r>
              <a:rPr lang="en-US" dirty="0" smtClean="0">
                <a:solidFill>
                  <a:srgbClr val="0070C0"/>
                </a:solidFill>
              </a:rPr>
              <a:t> at second iteration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0803" y="3097896"/>
            <a:ext cx="3236562" cy="38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err="1" smtClean="0">
                <a:solidFill>
                  <a:srgbClr val="0070C0"/>
                </a:solidFill>
              </a:rPr>
              <a:t>Debtrank</a:t>
            </a:r>
            <a:r>
              <a:rPr lang="en-US" dirty="0" smtClean="0">
                <a:solidFill>
                  <a:srgbClr val="0070C0"/>
                </a:solidFill>
              </a:rPr>
              <a:t> with initial shock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38" y="3510644"/>
            <a:ext cx="4138022" cy="31035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67564" y="6509786"/>
            <a:ext cx="3236562" cy="38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d) </a:t>
            </a:r>
            <a:r>
              <a:rPr lang="en-US" dirty="0" err="1" smtClean="0">
                <a:solidFill>
                  <a:srgbClr val="0070C0"/>
                </a:solidFill>
              </a:rPr>
              <a:t>n_iteration</a:t>
            </a:r>
            <a:r>
              <a:rPr lang="en-US" dirty="0" smtClean="0">
                <a:solidFill>
                  <a:srgbClr val="0070C0"/>
                </a:solidFill>
              </a:rPr>
              <a:t> to converge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(I think) I have seen: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The order of network robustness to the shock is different between 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 iteration and final value (until the algorithm converges).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For example, single-shock (bank) is the 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 most fragile during the 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 iteration, but it becomes the 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 most robust during the final iteration.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Previously we have seen that, in some cases, the </a:t>
            </a:r>
            <a:r>
              <a:rPr lang="en-US" dirty="0" err="1" smtClean="0">
                <a:solidFill>
                  <a:schemeClr val="bg1"/>
                </a:solidFill>
              </a:rPr>
              <a:t>DebtRank</a:t>
            </a:r>
            <a:r>
              <a:rPr lang="en-US" dirty="0" smtClean="0">
                <a:solidFill>
                  <a:schemeClr val="bg1"/>
                </a:solidFill>
              </a:rPr>
              <a:t> is non-monotonic(as a function  of </a:t>
            </a:r>
            <a:r>
              <a:rPr lang="en-US" dirty="0" err="1" smtClean="0">
                <a:solidFill>
                  <a:schemeClr val="bg1"/>
                </a:solidFill>
              </a:rPr>
              <a:t>ɸ</a:t>
            </a:r>
            <a:r>
              <a:rPr lang="en-US" dirty="0" smtClean="0">
                <a:solidFill>
                  <a:schemeClr val="bg1"/>
                </a:solidFill>
              </a:rPr>
              <a:t>). Here we see that the number of iteration to converge instead, always, monotonically decreases.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Previously, we have seen that as the network becomes more fragile as it becomes denser.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Here I want to check whether we see similar results during 1</a:t>
            </a:r>
            <a:r>
              <a:rPr lang="en-US" baseline="30000" dirty="0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 iteration.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 the next page, you will see 4 different figures of </a:t>
            </a:r>
            <a:r>
              <a:rPr lang="en-US" dirty="0" err="1" smtClean="0">
                <a:solidFill>
                  <a:schemeClr val="bg1"/>
                </a:solidFill>
              </a:rPr>
              <a:t>DebtRank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Single shock on Periphery (Middle) banks in the top (bottom) panels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err="1" smtClean="0">
                <a:solidFill>
                  <a:schemeClr val="bg1"/>
                </a:solidFill>
              </a:rPr>
              <a:t>DebtRanks</a:t>
            </a:r>
            <a:r>
              <a:rPr lang="en-US" dirty="0" smtClean="0">
                <a:solidFill>
                  <a:schemeClr val="bg1"/>
                </a:solidFill>
              </a:rPr>
              <a:t> at the first iteration (the final step) in the left (right) panels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D7B5-0B3A-2645-8851-E24B91D5F7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365125"/>
          </a:xfrm>
        </p:spPr>
        <p:txBody>
          <a:bodyPr/>
          <a:lstStyle/>
          <a:p>
            <a:fld id="{7A6AD7B5-0B3A-2645-8851-E24B91D5F78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38" y="8727"/>
            <a:ext cx="4121149" cy="3090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83" y="3465903"/>
            <a:ext cx="4138021" cy="3103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09" y="8727"/>
            <a:ext cx="4121149" cy="3090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27213" y="3085648"/>
            <a:ext cx="3236562" cy="38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a) </a:t>
            </a:r>
            <a:r>
              <a:rPr lang="en-US" dirty="0" err="1" smtClean="0">
                <a:solidFill>
                  <a:srgbClr val="0070C0"/>
                </a:solidFill>
              </a:rPr>
              <a:t>DebtRank</a:t>
            </a:r>
            <a:r>
              <a:rPr lang="en-US" dirty="0" smtClean="0">
                <a:solidFill>
                  <a:srgbClr val="0070C0"/>
                </a:solidFill>
              </a:rPr>
              <a:t> at first iteration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409" y="6465045"/>
            <a:ext cx="3236562" cy="38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err="1" smtClean="0">
                <a:solidFill>
                  <a:srgbClr val="0070C0"/>
                </a:solidFill>
              </a:rPr>
              <a:t>Debtrank</a:t>
            </a:r>
            <a:r>
              <a:rPr lang="en-US" dirty="0" smtClean="0">
                <a:solidFill>
                  <a:srgbClr val="0070C0"/>
                </a:solidFill>
              </a:rPr>
              <a:t> at first iteration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3203" y="3085196"/>
            <a:ext cx="3236562" cy="38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err="1" smtClean="0">
                <a:solidFill>
                  <a:srgbClr val="0070C0"/>
                </a:solidFill>
              </a:rPr>
              <a:t>Debtrank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38" y="3497944"/>
            <a:ext cx="4138021" cy="31035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19964" y="6497086"/>
            <a:ext cx="3236562" cy="38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d) </a:t>
            </a:r>
            <a:r>
              <a:rPr lang="en-US" dirty="0" err="1" smtClean="0">
                <a:solidFill>
                  <a:srgbClr val="0070C0"/>
                </a:solidFill>
              </a:rPr>
              <a:t>DebtRank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Slide Number Placeholder 11"/>
          <p:cNvSpPr txBox="1">
            <a:spLocks/>
          </p:cNvSpPr>
          <p:nvPr/>
        </p:nvSpPr>
        <p:spPr>
          <a:xfrm>
            <a:off x="8763000" y="6343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6AD7B5-0B3A-2645-8851-E24B91D5F7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724</Words>
  <Application>Microsoft Macintosh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Pg. 3 Description</vt:lpstr>
      <vt:lpstr>PowerPoint Presentation</vt:lpstr>
      <vt:lpstr>What (I think) I have seen:</vt:lpstr>
      <vt:lpstr>PowerPoint Presentation</vt:lpstr>
      <vt:lpstr>PowerPoint Presentation</vt:lpstr>
      <vt:lpstr>What (I think) I have seen:</vt:lpstr>
      <vt:lpstr>PowerPoint Presentation</vt:lpstr>
      <vt:lpstr>PowerPoint Presentation</vt:lpstr>
      <vt:lpstr>What (I think) I have seen: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Amanah Ramadiah</dc:creator>
  <cp:lastModifiedBy>Amanah Ramadiah</cp:lastModifiedBy>
  <cp:revision>30</cp:revision>
  <cp:lastPrinted>2018-11-18T19:04:23Z</cp:lastPrinted>
  <dcterms:created xsi:type="dcterms:W3CDTF">2018-11-18T15:00:38Z</dcterms:created>
  <dcterms:modified xsi:type="dcterms:W3CDTF">2018-11-18T19:05:31Z</dcterms:modified>
</cp:coreProperties>
</file>