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0" r:id="rId4"/>
    <p:sldId id="273" r:id="rId5"/>
    <p:sldId id="281" r:id="rId6"/>
    <p:sldId id="274" r:id="rId7"/>
    <p:sldId id="275" r:id="rId8"/>
    <p:sldId id="276" r:id="rId9"/>
    <p:sldId id="271" r:id="rId10"/>
    <p:sldId id="272" r:id="rId11"/>
    <p:sldId id="277" r:id="rId12"/>
    <p:sldId id="278" r:id="rId13"/>
    <p:sldId id="279" r:id="rId1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00CC99"/>
    <a:srgbClr val="FF9933"/>
    <a:srgbClr val="003366"/>
    <a:srgbClr val="99CC00"/>
    <a:srgbClr val="FFFFFF"/>
    <a:srgbClr val="B08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8" autoAdjust="0"/>
    <p:restoredTop sz="82802" autoAdjust="0"/>
  </p:normalViewPr>
  <p:slideViewPr>
    <p:cSldViewPr>
      <p:cViewPr>
        <p:scale>
          <a:sx n="75" d="100"/>
          <a:sy n="75" d="100"/>
        </p:scale>
        <p:origin x="1806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06"/>
    </p:cViewPr>
  </p:sorterViewPr>
  <p:notesViewPr>
    <p:cSldViewPr>
      <p:cViewPr varScale="1">
        <p:scale>
          <a:sx n="88" d="100"/>
          <a:sy n="88" d="100"/>
        </p:scale>
        <p:origin x="3348" y="66"/>
      </p:cViewPr>
      <p:guideLst>
        <p:guide orient="horz" pos="2928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49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it-IT" dirty="0">
              <a:latin typeface="Delicious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20"/>
            <a:ext cx="3037117" cy="464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it-IT" dirty="0">
              <a:latin typeface="Delicious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14" y="8829920"/>
            <a:ext cx="3037117" cy="4649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5819FB8F-4EB7-487A-9E25-A8A8EC868827}" type="slidenum">
              <a:rPr lang="it-IT">
                <a:latin typeface="Delicious" pitchFamily="50" charset="0"/>
              </a:rPr>
              <a:pPr>
                <a:defRPr/>
              </a:pPr>
              <a:t>‹#›</a:t>
            </a:fld>
            <a:endParaRPr lang="it-IT" dirty="0">
              <a:latin typeface="Delicious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17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117" cy="46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Delicious" pitchFamily="50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614" y="0"/>
            <a:ext cx="3037117" cy="46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Delicious" pitchFamily="50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873" y="4415715"/>
            <a:ext cx="5608654" cy="418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20"/>
            <a:ext cx="3037117" cy="46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Delicious" pitchFamily="50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29920"/>
            <a:ext cx="3037117" cy="46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Delicious" pitchFamily="50" charset="0"/>
                <a:cs typeface="+mn-cs"/>
              </a:defRPr>
            </a:lvl1pPr>
          </a:lstStyle>
          <a:p>
            <a:pPr>
              <a:defRPr/>
            </a:pPr>
            <a:fld id="{3A2F0927-4453-4A9A-9D26-F51B16B8F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836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licious" pitchFamily="5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licious" pitchFamily="5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licious" pitchFamily="5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licious" pitchFamily="5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Delicious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 smtClean="0"/>
          </a:p>
        </p:txBody>
      </p:sp>
      <p:sp>
        <p:nvSpPr>
          <p:cNvPr id="3584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D170C-176D-4399-8400-31A82D6DE5F8}" type="slidenum">
              <a:rPr lang="it-IT" altLang="it-IT" sz="1300" smtClean="0"/>
              <a:pPr>
                <a:spcBef>
                  <a:spcPct val="0"/>
                </a:spcBef>
              </a:pPr>
              <a:t>7</a:t>
            </a:fld>
            <a:endParaRPr lang="it-IT" altLang="it-IT" sz="1300" smtClean="0"/>
          </a:p>
        </p:txBody>
      </p:sp>
    </p:spTree>
    <p:extLst>
      <p:ext uri="{BB962C8B-B14F-4D97-AF65-F5344CB8AC3E}">
        <p14:creationId xmlns:p14="http://schemas.microsoft.com/office/powerpoint/2010/main" val="195560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2F0927-4453-4A9A-9D26-F51B16B8FF4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6350"/>
            <a:ext cx="12192000" cy="3078163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dirty="0">
              <a:latin typeface="Delicious" pitchFamily="50" charset="0"/>
              <a:cs typeface="+mn-cs"/>
            </a:endParaRPr>
          </a:p>
        </p:txBody>
      </p:sp>
      <p:pic>
        <p:nvPicPr>
          <p:cNvPr id="5" name="Picture 5" descr="powerpoint1_s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53200"/>
            <a:ext cx="1219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9"/>
          <p:cNvSpPr>
            <a:spLocks/>
          </p:cNvSpPr>
          <p:nvPr/>
        </p:nvSpPr>
        <p:spPr bwMode="auto">
          <a:xfrm>
            <a:off x="407368" y="1860473"/>
            <a:ext cx="1123297" cy="1108075"/>
          </a:xfrm>
          <a:custGeom>
            <a:avLst/>
            <a:gdLst/>
            <a:ahLst/>
            <a:cxnLst>
              <a:cxn ang="0">
                <a:pos x="34" y="266"/>
              </a:cxn>
              <a:cxn ang="0">
                <a:pos x="262" y="266"/>
              </a:cxn>
              <a:cxn ang="0">
                <a:pos x="262" y="30"/>
              </a:cxn>
              <a:cxn ang="0">
                <a:pos x="196" y="30"/>
              </a:cxn>
              <a:cxn ang="0">
                <a:pos x="196" y="144"/>
              </a:cxn>
              <a:cxn ang="0">
                <a:pos x="52" y="0"/>
              </a:cxn>
              <a:cxn ang="0">
                <a:pos x="0" y="52"/>
              </a:cxn>
              <a:cxn ang="0">
                <a:pos x="150" y="202"/>
              </a:cxn>
              <a:cxn ang="0">
                <a:pos x="34" y="202"/>
              </a:cxn>
              <a:cxn ang="0">
                <a:pos x="34" y="266"/>
              </a:cxn>
            </a:cxnLst>
            <a:rect l="0" t="0" r="r" b="b"/>
            <a:pathLst>
              <a:path w="262" h="266">
                <a:moveTo>
                  <a:pt x="34" y="266"/>
                </a:moveTo>
                <a:lnTo>
                  <a:pt x="262" y="266"/>
                </a:lnTo>
                <a:lnTo>
                  <a:pt x="262" y="30"/>
                </a:lnTo>
                <a:lnTo>
                  <a:pt x="196" y="30"/>
                </a:lnTo>
                <a:lnTo>
                  <a:pt x="196" y="144"/>
                </a:lnTo>
                <a:lnTo>
                  <a:pt x="52" y="0"/>
                </a:lnTo>
                <a:lnTo>
                  <a:pt x="0" y="52"/>
                </a:lnTo>
                <a:lnTo>
                  <a:pt x="150" y="202"/>
                </a:lnTo>
                <a:lnTo>
                  <a:pt x="34" y="202"/>
                </a:lnTo>
                <a:lnTo>
                  <a:pt x="34" y="266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 dirty="0">
              <a:latin typeface="Delicious" pitchFamily="50" charset="0"/>
              <a:cs typeface="+mn-cs"/>
            </a:endParaRPr>
          </a:p>
        </p:txBody>
      </p:sp>
      <p:sp>
        <p:nvSpPr>
          <p:cNvPr id="5123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739900" y="2058989"/>
            <a:ext cx="10117667" cy="915987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75885" y="3213100"/>
            <a:ext cx="10071100" cy="109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901B3-CC7D-4FCC-870C-9A0A3218213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4" name="Rectangle 3"/>
          <p:cNvSpPr/>
          <p:nvPr userDrawn="1"/>
        </p:nvSpPr>
        <p:spPr>
          <a:xfrm>
            <a:off x="0" y="6578825"/>
            <a:ext cx="12192000" cy="306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2636913"/>
            <a:ext cx="10363200" cy="1362075"/>
          </a:xfrm>
        </p:spPr>
        <p:txBody>
          <a:bodyPr anchor="ctr"/>
          <a:lstStyle>
            <a:lvl1pPr algn="l">
              <a:defRPr sz="3200" b="1" cap="none" baseline="0">
                <a:latin typeface="Delicious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435" y="4005065"/>
            <a:ext cx="10363200" cy="1500187"/>
          </a:xfrm>
        </p:spPr>
        <p:txBody>
          <a:bodyPr anchor="t"/>
          <a:lstStyle>
            <a:lvl1pPr marL="720000" indent="-360000">
              <a:buFont typeface="Arial" pitchFamily="34" charset="0"/>
              <a:buChar char="-"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3B1CE-2F7F-4B51-BAB9-34964AB00B4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6350"/>
            <a:ext cx="12192000" cy="3078163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 dirty="0">
              <a:latin typeface="Delicious" pitchFamily="50" charset="0"/>
              <a:cs typeface="+mn-cs"/>
            </a:endParaRPr>
          </a:p>
        </p:txBody>
      </p:sp>
      <p:pic>
        <p:nvPicPr>
          <p:cNvPr id="5" name="Picture 5" descr="powerpoint1_s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53200"/>
            <a:ext cx="1219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9"/>
          <p:cNvSpPr>
            <a:spLocks/>
          </p:cNvSpPr>
          <p:nvPr/>
        </p:nvSpPr>
        <p:spPr bwMode="auto">
          <a:xfrm>
            <a:off x="142875" y="1818707"/>
            <a:ext cx="1454151" cy="1108075"/>
          </a:xfrm>
          <a:custGeom>
            <a:avLst/>
            <a:gdLst/>
            <a:ahLst/>
            <a:cxnLst>
              <a:cxn ang="0">
                <a:pos x="34" y="266"/>
              </a:cxn>
              <a:cxn ang="0">
                <a:pos x="262" y="266"/>
              </a:cxn>
              <a:cxn ang="0">
                <a:pos x="262" y="30"/>
              </a:cxn>
              <a:cxn ang="0">
                <a:pos x="196" y="30"/>
              </a:cxn>
              <a:cxn ang="0">
                <a:pos x="196" y="144"/>
              </a:cxn>
              <a:cxn ang="0">
                <a:pos x="52" y="0"/>
              </a:cxn>
              <a:cxn ang="0">
                <a:pos x="0" y="52"/>
              </a:cxn>
              <a:cxn ang="0">
                <a:pos x="150" y="202"/>
              </a:cxn>
              <a:cxn ang="0">
                <a:pos x="34" y="202"/>
              </a:cxn>
              <a:cxn ang="0">
                <a:pos x="34" y="266"/>
              </a:cxn>
            </a:cxnLst>
            <a:rect l="0" t="0" r="r" b="b"/>
            <a:pathLst>
              <a:path w="262" h="266">
                <a:moveTo>
                  <a:pt x="34" y="266"/>
                </a:moveTo>
                <a:lnTo>
                  <a:pt x="262" y="266"/>
                </a:lnTo>
                <a:lnTo>
                  <a:pt x="262" y="30"/>
                </a:lnTo>
                <a:lnTo>
                  <a:pt x="196" y="30"/>
                </a:lnTo>
                <a:lnTo>
                  <a:pt x="196" y="144"/>
                </a:lnTo>
                <a:lnTo>
                  <a:pt x="52" y="0"/>
                </a:lnTo>
                <a:lnTo>
                  <a:pt x="0" y="52"/>
                </a:lnTo>
                <a:lnTo>
                  <a:pt x="150" y="202"/>
                </a:lnTo>
                <a:lnTo>
                  <a:pt x="34" y="202"/>
                </a:lnTo>
                <a:lnTo>
                  <a:pt x="34" y="266"/>
                </a:lnTo>
                <a:close/>
              </a:path>
            </a:pathLst>
          </a:custGeom>
          <a:solidFill>
            <a:srgbClr val="003366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 dirty="0">
              <a:latin typeface="Delicious" pitchFamily="50" charset="0"/>
              <a:cs typeface="+mn-cs"/>
            </a:endParaRPr>
          </a:p>
        </p:txBody>
      </p:sp>
      <p:sp>
        <p:nvSpPr>
          <p:cNvPr id="5123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739900" y="2058989"/>
            <a:ext cx="10117667" cy="915987"/>
          </a:xfrm>
        </p:spPr>
        <p:txBody>
          <a:bodyPr/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75885" y="3213100"/>
            <a:ext cx="10071100" cy="109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2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Delicious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400" i="0" kern="0" spc="0" baseline="0">
                <a:latin typeface="Delicious" pitchFamily="50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Delicious" pitchFamily="50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Delicious" pitchFamily="50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>
                <a:latin typeface="Delicious" pitchFamily="50" charset="0"/>
              </a:defRPr>
            </a:lvl4pPr>
            <a:lvl5pPr marL="1800000">
              <a:spcBef>
                <a:spcPts val="0"/>
              </a:spcBef>
              <a:spcAft>
                <a:spcPts val="600"/>
              </a:spcAft>
              <a:defRPr>
                <a:latin typeface="Delicious" pitchFamily="50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1E1A7-958C-444F-9EC6-C737305398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Rectangle 4"/>
          <p:cNvSpPr/>
          <p:nvPr userDrawn="1"/>
        </p:nvSpPr>
        <p:spPr>
          <a:xfrm>
            <a:off x="0" y="6578825"/>
            <a:ext cx="12192000" cy="306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latin typeface="Delicious" pitchFamily="50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1E1A7-958C-444F-9EC6-C737305398C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5" name="Rectangle 4"/>
          <p:cNvSpPr/>
          <p:nvPr userDrawn="1"/>
        </p:nvSpPr>
        <p:spPr>
          <a:xfrm>
            <a:off x="0" y="6578825"/>
            <a:ext cx="12192000" cy="306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4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21B7E-632E-4CC8-89E6-4857265BE89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sp>
        <p:nvSpPr>
          <p:cNvPr id="3" name="Rettangolo 2"/>
          <p:cNvSpPr/>
          <p:nvPr userDrawn="1"/>
        </p:nvSpPr>
        <p:spPr>
          <a:xfrm>
            <a:off x="0" y="-171400"/>
            <a:ext cx="12192000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3"/>
          <p:cNvSpPr/>
          <p:nvPr userDrawn="1"/>
        </p:nvSpPr>
        <p:spPr>
          <a:xfrm>
            <a:off x="0" y="6309320"/>
            <a:ext cx="121920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8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_Text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550572"/>
            <a:ext cx="12192000" cy="307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955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5067" y="2852936"/>
            <a:ext cx="8161867" cy="1152128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967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1" y="1066800"/>
            <a:ext cx="10972800" cy="5386536"/>
          </a:xfrm>
          <a:solidFill>
            <a:srgbClr val="FF0000"/>
          </a:solidFill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4000">
                <a:solidFill>
                  <a:srgbClr val="FFFF00"/>
                </a:solidFill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4000">
                <a:solidFill>
                  <a:srgbClr val="FFFF00"/>
                </a:solidFill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3200">
                <a:solidFill>
                  <a:srgbClr val="FFFF00"/>
                </a:solidFill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2800">
                <a:solidFill>
                  <a:srgbClr val="FFFF00"/>
                </a:solidFill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3200">
                <a:solidFill>
                  <a:srgbClr val="FFFF00"/>
                </a:solidFill>
              </a:defRPr>
            </a:lvl5pPr>
          </a:lstStyle>
          <a:p>
            <a:pPr lvl="0"/>
            <a:r>
              <a:rPr lang="en-GB" noProof="0" dirty="0" smtClean="0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3A942C-9A41-432D-8F74-AD5F0AD3D3E4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039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370" y="1066800"/>
            <a:ext cx="9841093" cy="4953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800" b="1" kern="0" spc="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34250" indent="0">
              <a:spcBef>
                <a:spcPts val="0"/>
              </a:spcBef>
              <a:spcAft>
                <a:spcPts val="600"/>
              </a:spcAft>
              <a:buNone/>
              <a:defRPr sz="2000"/>
            </a:lvl2pPr>
            <a:lvl3pPr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spcBef>
                <a:spcPts val="0"/>
              </a:spcBef>
              <a:spcAft>
                <a:spcPts val="600"/>
              </a:spcAft>
              <a:defRPr/>
            </a:lvl4pPr>
            <a:lvl5pPr marL="1800000"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578825"/>
            <a:ext cx="12192000" cy="3065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88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u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6563" y="5012"/>
            <a:ext cx="121920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958851" y="34926"/>
            <a:ext cx="9457267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Titolo</a:t>
            </a:r>
            <a:r>
              <a:rPr lang="it-IT" dirty="0" smtClean="0"/>
              <a:t> </a:t>
            </a:r>
            <a:r>
              <a:rPr lang="en-US" noProof="0" dirty="0" err="1" smtClean="0"/>
              <a:t>diapositiva</a:t>
            </a:r>
            <a:endParaRPr lang="en-US" noProof="0" dirty="0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066800"/>
            <a:ext cx="10972800" cy="538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Testo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Testo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Testo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testo</a:t>
            </a:r>
            <a:endParaRPr lang="en-US" noProof="0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513485" y="152401"/>
            <a:ext cx="1619249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  <a:latin typeface="Delicious" pitchFamily="50" charset="0"/>
                <a:cs typeface="+mn-cs"/>
              </a:defRPr>
            </a:lvl1pPr>
          </a:lstStyle>
          <a:p>
            <a:pPr>
              <a:defRPr/>
            </a:pPr>
            <a:fld id="{CD67EFDE-3FCB-454D-8CF7-14D022AF1087}" type="slidenum">
              <a:rPr lang="it-IT" smtClean="0"/>
              <a:pPr>
                <a:defRPr/>
              </a:pPr>
              <a:t>‹#›</a:t>
            </a:fld>
            <a:endParaRPr lang="it-IT" dirty="0"/>
          </a:p>
        </p:txBody>
      </p:sp>
      <p:pic>
        <p:nvPicPr>
          <p:cNvPr id="10246" name="Picture 6" descr="powerpoint1_se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583363"/>
            <a:ext cx="1219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1" y="6583364"/>
            <a:ext cx="280076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1" noProof="0" dirty="0" smtClean="0">
                <a:solidFill>
                  <a:srgbClr val="004C80"/>
                </a:solidFill>
                <a:latin typeface="Delicious" pitchFamily="50" charset="0"/>
              </a:rPr>
              <a:t>Informatica A, AA 20/21, Giacomo Boracchi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78769" y="-6978"/>
            <a:ext cx="844921" cy="7149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65247" y="34926"/>
            <a:ext cx="682281" cy="673035"/>
          </a:xfrm>
          <a:custGeom>
            <a:avLst/>
            <a:gdLst/>
            <a:ahLst/>
            <a:cxnLst>
              <a:cxn ang="0">
                <a:pos x="34" y="266"/>
              </a:cxn>
              <a:cxn ang="0">
                <a:pos x="262" y="266"/>
              </a:cxn>
              <a:cxn ang="0">
                <a:pos x="262" y="30"/>
              </a:cxn>
              <a:cxn ang="0">
                <a:pos x="196" y="30"/>
              </a:cxn>
              <a:cxn ang="0">
                <a:pos x="196" y="144"/>
              </a:cxn>
              <a:cxn ang="0">
                <a:pos x="52" y="0"/>
              </a:cxn>
              <a:cxn ang="0">
                <a:pos x="0" y="52"/>
              </a:cxn>
              <a:cxn ang="0">
                <a:pos x="150" y="202"/>
              </a:cxn>
              <a:cxn ang="0">
                <a:pos x="34" y="202"/>
              </a:cxn>
              <a:cxn ang="0">
                <a:pos x="34" y="266"/>
              </a:cxn>
            </a:cxnLst>
            <a:rect l="0" t="0" r="r" b="b"/>
            <a:pathLst>
              <a:path w="262" h="266">
                <a:moveTo>
                  <a:pt x="34" y="266"/>
                </a:moveTo>
                <a:lnTo>
                  <a:pt x="262" y="266"/>
                </a:lnTo>
                <a:lnTo>
                  <a:pt x="262" y="30"/>
                </a:lnTo>
                <a:lnTo>
                  <a:pt x="196" y="30"/>
                </a:lnTo>
                <a:lnTo>
                  <a:pt x="196" y="144"/>
                </a:lnTo>
                <a:lnTo>
                  <a:pt x="52" y="0"/>
                </a:lnTo>
                <a:lnTo>
                  <a:pt x="0" y="52"/>
                </a:lnTo>
                <a:lnTo>
                  <a:pt x="150" y="202"/>
                </a:lnTo>
                <a:lnTo>
                  <a:pt x="34" y="202"/>
                </a:lnTo>
                <a:lnTo>
                  <a:pt x="34" y="266"/>
                </a:lnTo>
                <a:close/>
              </a:path>
            </a:pathLst>
          </a:custGeom>
          <a:solidFill>
            <a:srgbClr val="FF9900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 dirty="0">
              <a:latin typeface="Delicious" pitchFamily="50" charset="0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309320"/>
            <a:ext cx="121920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75" r:id="rId3"/>
    <p:sldLayoutId id="2147483662" r:id="rId4"/>
    <p:sldLayoutId id="2147483681" r:id="rId5"/>
    <p:sldLayoutId id="2147483680" r:id="rId6"/>
    <p:sldLayoutId id="2147483678" r:id="rId7"/>
    <p:sldLayoutId id="2147483679" r:id="rId8"/>
    <p:sldLayoutId id="2147483674" r:id="rId9"/>
    <p:sldLayoutId id="2147483683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rgbClr val="003F6E"/>
          </a:solidFill>
          <a:latin typeface="Delicious" pitchFamily="50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17100" indent="0" algn="l" rtl="0" fontAlgn="base">
        <a:lnSpc>
          <a:spcPct val="100000"/>
        </a:lnSpc>
        <a:spcBef>
          <a:spcPts val="1200"/>
        </a:spcBef>
        <a:spcAft>
          <a:spcPts val="0"/>
        </a:spcAft>
        <a:buClr>
          <a:srgbClr val="004C80"/>
        </a:buClr>
        <a:buFont typeface="Wingdings" pitchFamily="2" charset="2"/>
        <a:buNone/>
        <a:defRPr sz="2400" b="0" i="0" u="none">
          <a:solidFill>
            <a:schemeClr val="tx1"/>
          </a:solidFill>
          <a:latin typeface="Delicious" pitchFamily="50" charset="0"/>
          <a:ea typeface="+mn-ea"/>
          <a:cs typeface="+mn-cs"/>
        </a:defRPr>
      </a:lvl1pPr>
      <a:lvl2pPr marL="720000" indent="-28575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004C80"/>
        </a:buClr>
        <a:buSzPct val="85000"/>
        <a:buChar char="•"/>
        <a:defRPr sz="2200" i="0">
          <a:solidFill>
            <a:schemeClr val="tx1"/>
          </a:solidFill>
          <a:latin typeface="Delicious" pitchFamily="50" charset="0"/>
        </a:defRPr>
      </a:lvl2pPr>
      <a:lvl3pPr marL="1080000" indent="-22860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004D82"/>
        </a:buClr>
        <a:buSzPct val="80000"/>
        <a:buFont typeface="Arial" charset="0"/>
        <a:buChar char="−"/>
        <a:defRPr sz="1800" i="0">
          <a:solidFill>
            <a:schemeClr val="tx1"/>
          </a:solidFill>
          <a:latin typeface="Delicious" pitchFamily="50" charset="0"/>
        </a:defRPr>
      </a:lvl3pPr>
      <a:lvl4pPr marL="1440000" indent="-22860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rgbClr val="004C80"/>
        </a:buClr>
        <a:buSzPct val="70000"/>
        <a:buFont typeface="Arial" charset="0"/>
        <a:buChar char="−"/>
        <a:defRPr sz="1600" i="0">
          <a:solidFill>
            <a:schemeClr val="tx1"/>
          </a:solidFill>
          <a:latin typeface="Delicious" pitchFamily="50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Minion Web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acomo.boracchi@polimi.it" TargetMode="External"/><Relationship Id="rId2" Type="http://schemas.openxmlformats.org/officeDocument/2006/relationships/hyperlink" Target="https://boracchi.faculty.polimi.i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Esercitazione su Stringhe e Matrici in C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Informatica a, AA 2020/2021</a:t>
            </a:r>
          </a:p>
          <a:p>
            <a:r>
              <a:rPr lang="it-IT" dirty="0"/>
              <a:t> Giacomo Boracchi</a:t>
            </a:r>
          </a:p>
          <a:p>
            <a:r>
              <a:rPr lang="it-IT" dirty="0" smtClean="0"/>
              <a:t>14 Ottobre 2020</a:t>
            </a:r>
            <a:endParaRPr lang="en-US" dirty="0"/>
          </a:p>
          <a:p>
            <a:r>
              <a:rPr lang="it-IT" dirty="0">
                <a:hlinkClick r:id="rId2"/>
              </a:rPr>
              <a:t>https://boracchi.faculty.polimi.it/</a:t>
            </a:r>
            <a:r>
              <a:rPr lang="it-IT" dirty="0"/>
              <a:t> </a:t>
            </a:r>
          </a:p>
          <a:p>
            <a:r>
              <a:rPr lang="it-IT" dirty="0">
                <a:hlinkClick r:id="rId3"/>
              </a:rPr>
              <a:t>giacomo.boracchi@polimi.it</a:t>
            </a:r>
            <a:endParaRPr lang="it-IT" dirty="0"/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359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testo 1"/>
          <p:cNvSpPr>
            <a:spLocks noGrp="1"/>
          </p:cNvSpPr>
          <p:nvPr>
            <p:ph type="body" sz="quarter" idx="4294967295"/>
          </p:nvPr>
        </p:nvSpPr>
        <p:spPr>
          <a:xfrm>
            <a:off x="263352" y="-45765"/>
            <a:ext cx="9144000" cy="67151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3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() {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m[N][N],i,j</a:t>
            </a: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altLang="it-I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for(i=0;i&lt;N;i++)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for(j=0;j&lt;N;j++){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printf("Inserisci elemento (%d,%d): ",i,j);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scanf("%d",&amp;m[i][j</a:t>
            </a: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it-I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 su metà matrice, non serve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 = 0; i &lt; N/2 + 1; i++)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stampa i-sima riga a partire da i fino a N-i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 = i; j &lt; N - i; j++)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printf("%3d", m[i][j</a:t>
            </a: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spcBef>
                <a:spcPct val="0"/>
              </a:spcBef>
            </a:pPr>
            <a:endParaRPr lang="pt-BR" altLang="it-IT" sz="1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stampa (N-i)-sima colonna a partire da i fino a N-i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 = i + 1; j &lt; N - i; j++)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printf("%3d", m[j][N-i - 1]);</a:t>
            </a:r>
          </a:p>
          <a:p>
            <a:pPr>
              <a:spcBef>
                <a:spcPct val="0"/>
              </a:spcBef>
            </a:pPr>
            <a:endParaRPr lang="pt-BR" altLang="it-I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stampa (N-i)-sima riga a partire da N-i fino a i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 = N - i - 2; j &gt;= i; j--)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printf("%3d", m[N-i-1][j]);</a:t>
            </a:r>
          </a:p>
          <a:p>
            <a:pPr>
              <a:spcBef>
                <a:spcPct val="0"/>
              </a:spcBef>
            </a:pPr>
            <a:endParaRPr lang="pt-BR" altLang="it-I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stampa (i)-sima colonna a partire da N-i fino a i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 = N - i - 2; j &gt; i; j--)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printf("%3d", m[j][i]);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pt-BR" altLang="it-IT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</a:t>
            </a:r>
            <a:r>
              <a:rPr lang="pt-BR" altLang="it-IT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pt-BR" altLang="it-IT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che chiede all'utente di inserire una matrice </a:t>
            </a:r>
            <a:r>
              <a:rPr lang="it-IT" dirty="0" smtClean="0"/>
              <a:t>di interi N x M, </a:t>
            </a:r>
            <a:r>
              <a:rPr lang="it-IT" dirty="0"/>
              <a:t>poi esegue le seguenti operazioni:</a:t>
            </a:r>
          </a:p>
          <a:p>
            <a:pPr marL="474300" indent="-457200">
              <a:buFont typeface="+mj-lt"/>
              <a:buAutoNum type="arabicPeriod"/>
            </a:pPr>
            <a:r>
              <a:rPr lang="it-IT" dirty="0" smtClean="0"/>
              <a:t>calcola </a:t>
            </a:r>
            <a:r>
              <a:rPr lang="it-IT" dirty="0"/>
              <a:t>quante sotto-matrici quadrate </a:t>
            </a:r>
            <a:r>
              <a:rPr lang="it-IT" dirty="0" smtClean="0"/>
              <a:t>2 x 2 </a:t>
            </a:r>
            <a:r>
              <a:rPr lang="it-IT" dirty="0"/>
              <a:t>hanno somma degli elementi pari a zero</a:t>
            </a:r>
            <a:r>
              <a:rPr lang="it-IT" dirty="0" smtClean="0"/>
              <a:t>;</a:t>
            </a:r>
          </a:p>
          <a:p>
            <a:pPr marL="474300" indent="-457200">
              <a:buFont typeface="+mj-lt"/>
              <a:buAutoNum type="arabicPeriod"/>
            </a:pPr>
            <a:r>
              <a:rPr lang="it-IT" dirty="0" smtClean="0"/>
              <a:t>calcola </a:t>
            </a:r>
            <a:r>
              <a:rPr lang="it-IT" dirty="0"/>
              <a:t>quante sotto-matrici quadrate di dimensione qualsiasi hanno somma degli </a:t>
            </a:r>
            <a:r>
              <a:rPr lang="it-IT" dirty="0" err="1" smtClean="0"/>
              <a:t>ele</a:t>
            </a:r>
            <a:r>
              <a:rPr lang="en-GB" dirty="0" err="1" smtClean="0"/>
              <a:t>menti</a:t>
            </a:r>
            <a:r>
              <a:rPr lang="en-GB" dirty="0" smtClean="0"/>
              <a:t> </a:t>
            </a:r>
            <a:r>
              <a:rPr lang="en-GB" dirty="0" err="1"/>
              <a:t>pari</a:t>
            </a:r>
            <a:r>
              <a:rPr lang="en-GB" dirty="0"/>
              <a:t> a zero.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6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52" y="0"/>
            <a:ext cx="1166529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define N 5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define M 10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m[N][M],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k, c, r,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Inserisci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%d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*M);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leggo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 j = 0; j &lt; M;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&amp;m[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sotto-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quadrate 2 x 2 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 j = 0; j &lt; M-1;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if(m[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 + m[i+1][j] + m[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][j+1] + m[i+1][j+1] == 0)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 sotto-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quadrate 2 x 2 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sono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%d\n",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560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52" y="0"/>
            <a:ext cx="11665296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define N 5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 define M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m[N][M],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k, c, r,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[…]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sotto-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matrici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quadrate di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qualsiasi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N-1;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 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 j = 0; j &lt; M-1;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for (k = 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k+i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 &amp;&amp;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k+j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M; k++)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for (r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 r &lt; k+i+1; r++)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	for (c = j; c &lt; k+j+1;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  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m[r][c];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	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if 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somma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			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 	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 sotto-matrici quadrate a somma nulla sono %d\n",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8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 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 programma </a:t>
            </a:r>
            <a:r>
              <a:rPr lang="it-IT" dirty="0" smtClean="0"/>
              <a:t>che traduce una stringa inserita dall’utente in alfabeto farfallino </a:t>
            </a:r>
          </a:p>
          <a:p>
            <a:endParaRPr lang="it-IT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Esempio: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ciao -&gt; </a:t>
            </a:r>
            <a:r>
              <a:rPr lang="it-IT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cifiafaofo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16" y="188640"/>
            <a:ext cx="114492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 30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s[L], f[3*L];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j = 0, n;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tradurre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");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 s);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f[j] =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'a' ||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'e' ||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 ||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'o' ||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'u')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f[j] = 'f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f[j] = 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-&gt; %s",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s,f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Esercizio (tde 5-2-2013)</a:t>
            </a:r>
          </a:p>
        </p:txBody>
      </p:sp>
      <p:sp>
        <p:nvSpPr>
          <p:cNvPr id="6144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Si scriva una frammento di codice che usa una matrice di interi </a:t>
            </a:r>
            <a:r>
              <a:rPr lang="it-IT" altLang="it-IT" dirty="0" err="1" smtClean="0"/>
              <a:t>NxN</a:t>
            </a:r>
            <a:r>
              <a:rPr lang="it-IT" altLang="it-IT" dirty="0" smtClean="0"/>
              <a:t> (con N costante predefinita) e un array di caratteri. </a:t>
            </a:r>
          </a:p>
          <a:p>
            <a:r>
              <a:rPr lang="it-IT" altLang="it-IT" dirty="0" smtClean="0"/>
              <a:t>Ogni elemento dell’array contiene solo i caratteri ‘0’, ‘1’ o ‘\0’ e rappresenta una stringa che è la codifica binaria di un intero. Il programma deve stampare VERO se il numero decimale corrispondente all’intero codificato in binario nell’array è uguale alla media degli interi contenuti nella matrice, FALSO altrimenti.</a:t>
            </a:r>
          </a:p>
        </p:txBody>
      </p:sp>
      <p:sp>
        <p:nvSpPr>
          <p:cNvPr id="61444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5592D-CAB3-4034-ABC6-4E298F61C9C1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51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3352" y="-171400"/>
            <a:ext cx="98650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N 3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M[N][N],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n, pow = 1,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sum =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bin[10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inserire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binario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bin);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for(j=0;j&lt;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Inserisci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): ",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(bin);</a:t>
            </a:r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 %s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%d", bin,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-1;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if(bin[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'1')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pow;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pow = pow * 2;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60096" y="3995678"/>
            <a:ext cx="9865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sum =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for(j = 0; j &lt; N;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M[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if(dec == (1.0 * sum) / (N*N) )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printf("\nVERO");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printf("\nFALSO");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Scrivere un programma che esegue un inserimento controllato di una matrice ed in particolare controlla che il valore corrente non sia già stato inserito dall’utente in precedenza</a:t>
            </a:r>
          </a:p>
          <a:p>
            <a:r>
              <a:rPr lang="it-IT" dirty="0" err="1" smtClean="0"/>
              <a:t>Hint</a:t>
            </a:r>
            <a:r>
              <a:rPr lang="it-IT" dirty="0" smtClean="0"/>
              <a:t> </a:t>
            </a:r>
          </a:p>
          <a:p>
            <a:r>
              <a:rPr lang="it-IT" dirty="0" smtClean="0"/>
              <a:t>Si consideri come viene riempita la matrice. Tipicamente l’inserimento avviene per righe, quindi occorre controllare interamente le righe precedenti e la riga corrente fino alla colonna specificata.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99856" y="4293096"/>
          <a:ext cx="2615950" cy="246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190">
                  <a:extLst>
                    <a:ext uri="{9D8B030D-6E8A-4147-A177-3AD203B41FA5}">
                      <a16:colId xmlns:a16="http://schemas.microsoft.com/office/drawing/2014/main" val="2544322883"/>
                    </a:ext>
                  </a:extLst>
                </a:gridCol>
                <a:gridCol w="523190">
                  <a:extLst>
                    <a:ext uri="{9D8B030D-6E8A-4147-A177-3AD203B41FA5}">
                      <a16:colId xmlns:a16="http://schemas.microsoft.com/office/drawing/2014/main" val="2790117869"/>
                    </a:ext>
                  </a:extLst>
                </a:gridCol>
                <a:gridCol w="523190">
                  <a:extLst>
                    <a:ext uri="{9D8B030D-6E8A-4147-A177-3AD203B41FA5}">
                      <a16:colId xmlns:a16="http://schemas.microsoft.com/office/drawing/2014/main" val="2520947017"/>
                    </a:ext>
                  </a:extLst>
                </a:gridCol>
                <a:gridCol w="523190">
                  <a:extLst>
                    <a:ext uri="{9D8B030D-6E8A-4147-A177-3AD203B41FA5}">
                      <a16:colId xmlns:a16="http://schemas.microsoft.com/office/drawing/2014/main" val="4261370363"/>
                    </a:ext>
                  </a:extLst>
                </a:gridCol>
                <a:gridCol w="523190">
                  <a:extLst>
                    <a:ext uri="{9D8B030D-6E8A-4147-A177-3AD203B41FA5}">
                      <a16:colId xmlns:a16="http://schemas.microsoft.com/office/drawing/2014/main" val="2521083294"/>
                    </a:ext>
                  </a:extLst>
                </a:gridCol>
              </a:tblGrid>
              <a:tr h="49281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268626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5269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83345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71045"/>
                  </a:ext>
                </a:extLst>
              </a:tr>
              <a:tr h="49281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592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egnaposto numero diapositiva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39372-F459-4861-9F56-72A0FA91CEC1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5400" y="126172"/>
            <a:ext cx="1108923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ts val="600"/>
              </a:spcBef>
            </a:pPr>
            <a:r>
              <a:rPr lang="en-US" altLang="en-US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b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i,j,k,t,cont,A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[N][N],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howMany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,ok=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;j&lt;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ok=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Inserire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valore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controlla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righe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precedenti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k&lt;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ok; k++)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t&lt;N &amp;&amp; ok; t++)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== A[k][t]) 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ok=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duplicato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controlla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riga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corrente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 =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 &lt; j &amp;&amp; ok; t++)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== 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][t]){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ok=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duplicato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nella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stessa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riga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(ok==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b="1" i="1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7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2348880"/>
            <a:ext cx="5904656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stampa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matrice</a:t>
            </a: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;i&lt;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(j=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;j&lt;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N;j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"%5d"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hangingPunct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spcBef>
                <a:spcPts val="600"/>
              </a:spcBef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en-US" b="1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50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Esercizio</a:t>
            </a:r>
          </a:p>
        </p:txBody>
      </p:sp>
      <p:sp>
        <p:nvSpPr>
          <p:cNvPr id="59395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Scrivere un programma che chiede all’utente di inserire una matrice </a:t>
            </a:r>
            <a:r>
              <a:rPr lang="it-IT" altLang="it-IT" dirty="0" err="1" smtClean="0"/>
              <a:t>NxN</a:t>
            </a:r>
            <a:r>
              <a:rPr lang="it-IT" altLang="it-IT" dirty="0" smtClean="0"/>
              <a:t> e stampa gli elementi di tale matrice secondo un ordinamento a spirale, partendo dalla cornice più esterna e procedendo verso l’interno</a:t>
            </a:r>
            <a:r>
              <a:rPr lang="it-IT" altLang="it-IT" dirty="0" smtClean="0"/>
              <a:t>.</a:t>
            </a:r>
          </a:p>
          <a:p>
            <a:r>
              <a:rPr lang="it-IT" altLang="it-IT" dirty="0" smtClean="0"/>
              <a:t>Esempio:</a:t>
            </a:r>
            <a:endParaRPr lang="it-IT" altLang="it-IT" dirty="0"/>
          </a:p>
          <a:p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0    1    2    3    4                                  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5    6    7    8    9                                     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10   11   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12   13   14                                     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  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16   17   18   19                                     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  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21   22   23   24                                    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altLang="it-IT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</a:t>
            </a:r>
            <a:r>
              <a:rPr lang="it-IT" altLang="it-IT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1  2  3  4  9 14 19 24 23 22 21 20 15 10  5  6  7  8 13 18 17 16 11 12 </a:t>
            </a:r>
            <a:endParaRPr lang="it-IT" altLang="it-IT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Segnaposto numero diapositiva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175294-0D71-4E0C-A953-734D1CD4B405}" type="slidenum">
              <a:rPr lang="it-IT" altLang="it-IT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262699"/>
      </a:folHlink>
    </a:clrScheme>
    <a:fontScheme name="AIRLA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AIR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R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R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48534</TotalTime>
  <Words>1528</Words>
  <Application>Microsoft Office PowerPoint</Application>
  <PresentationFormat>Widescreen</PresentationFormat>
  <Paragraphs>171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Delicious</vt:lpstr>
      <vt:lpstr>Minion Web</vt:lpstr>
      <vt:lpstr>Wingdings</vt:lpstr>
      <vt:lpstr>airTemplate</vt:lpstr>
      <vt:lpstr>Esercitazione su Stringhe e Matrici in C</vt:lpstr>
      <vt:lpstr>Esercizio 1</vt:lpstr>
      <vt:lpstr>PowerPoint Presentation</vt:lpstr>
      <vt:lpstr>Esercizio (tde 5-2-2013)</vt:lpstr>
      <vt:lpstr>PowerPoint Presentation</vt:lpstr>
      <vt:lpstr>Esercizio</vt:lpstr>
      <vt:lpstr>PowerPoint Presentation</vt:lpstr>
      <vt:lpstr>PowerPoint Presentation</vt:lpstr>
      <vt:lpstr>Esercizio</vt:lpstr>
      <vt:lpstr>PowerPoint Presentation</vt:lpstr>
      <vt:lpstr>Esercizio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Informatica_B_Boracchi</dc:title>
  <dc:creator>giacomo</dc:creator>
  <cp:lastModifiedBy>Giacomo Boracchi</cp:lastModifiedBy>
  <cp:revision>877</cp:revision>
  <cp:lastPrinted>2018-09-17T09:19:05Z</cp:lastPrinted>
  <dcterms:created xsi:type="dcterms:W3CDTF">2010-07-02T12:01:15Z</dcterms:created>
  <dcterms:modified xsi:type="dcterms:W3CDTF">2020-10-15T07:58:33Z</dcterms:modified>
</cp:coreProperties>
</file>